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1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3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4840" cy="617760"/>
          </a:xfrm>
          <a:prstGeom prst="rect">
            <a:avLst/>
          </a:prstGeom>
          <a:ln w="0">
            <a:noFill/>
          </a:ln>
        </p:spPr>
      </p:pic>
      <p:sp>
        <p:nvSpPr>
          <p:cNvPr id="86" name="Rectangle 7"/>
          <p:cNvSpPr/>
          <p:nvPr/>
        </p:nvSpPr>
        <p:spPr>
          <a:xfrm>
            <a:off x="10868760" y="0"/>
            <a:ext cx="953280" cy="95328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17360" cy="1017360"/>
          </a:xfrm>
          <a:prstGeom prst="rect">
            <a:avLst/>
          </a:prstGeom>
          <a:ln w="0">
            <a:noFill/>
          </a:ln>
        </p:spPr>
      </p:pic>
      <p:sp>
        <p:nvSpPr>
          <p:cNvPr id="88"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80000"/>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
        <p:nvSpPr>
          <p:cNvPr id="92"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80000"/>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
        <p:nvSpPr>
          <p:cNvPr id="93"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80000"/>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
        <p:nvSpPr>
          <p:cNvPr id="94"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80000"/>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1"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1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txBox="1"/>
          <p:nvPr/>
        </p:nvSpPr>
        <p:spPr>
          <a:xfrm>
            <a:off x="5940000" y="2952000"/>
            <a:ext cx="3641040" cy="735120"/>
          </a:xfrm>
          <a:prstGeom prst="rect">
            <a:avLst/>
          </a:prstGeom>
          <a:noFill/>
          <a:ln w="0">
            <a:noFill/>
          </a:ln>
        </p:spPr>
        <p:txBody>
          <a:bodyPr lIns="90000" rIns="90000" tIns="45000" bIns="45000" anchor="t">
            <a:noAutofit/>
          </a:bodyPr>
          <a:p>
            <a:pPr algn="ctr">
              <a:buNone/>
            </a:pPr>
            <a:r>
              <a:rPr b="1" lang="en-PH" sz="3600" spc="-1" strike="noStrike">
                <a:solidFill>
                  <a:srgbClr val="ffffff"/>
                </a:solidFill>
                <a:latin typeface="Lato"/>
                <a:ea typeface="AppleSystemUIFontBold"/>
              </a:rPr>
              <a:t>Clean Up</a:t>
            </a:r>
            <a:endParaRPr b="1" lang="en-PH" sz="3600" spc="-1" strike="noStrike">
              <a:solidFill>
                <a:srgbClr val="ffffff"/>
              </a:solidFill>
              <a:latin typeface="Lato"/>
              <a:ea typeface="AppleSystemUIFontBold"/>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2484000" y="684000"/>
            <a:ext cx="6804000" cy="540000"/>
          </a:xfrm>
          <a:custGeom>
            <a:avLst/>
            <a:gdLst/>
            <a:ahLst/>
            <a:rect l="0" t="0" r="r" b="b"/>
            <a:pathLst>
              <a:path w="189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18650" y="1501"/>
                </a:lnTo>
                <a:lnTo>
                  <a:pt x="18651" y="1501"/>
                </a:lnTo>
                <a:cubicBezTo>
                  <a:pt x="18695" y="1501"/>
                  <a:pt x="18738" y="1489"/>
                  <a:pt x="18776" y="1467"/>
                </a:cubicBezTo>
                <a:cubicBezTo>
                  <a:pt x="18814" y="1446"/>
                  <a:pt x="18846" y="1414"/>
                  <a:pt x="18867" y="1376"/>
                </a:cubicBezTo>
                <a:cubicBezTo>
                  <a:pt x="18889" y="1338"/>
                  <a:pt x="18901" y="1295"/>
                  <a:pt x="18901" y="1251"/>
                </a:cubicBezTo>
                <a:lnTo>
                  <a:pt x="18901" y="250"/>
                </a:lnTo>
                <a:lnTo>
                  <a:pt x="18901" y="250"/>
                </a:lnTo>
                <a:lnTo>
                  <a:pt x="18901" y="250"/>
                </a:lnTo>
                <a:cubicBezTo>
                  <a:pt x="18901" y="206"/>
                  <a:pt x="18889" y="163"/>
                  <a:pt x="18867" y="125"/>
                </a:cubicBezTo>
                <a:cubicBezTo>
                  <a:pt x="18846" y="87"/>
                  <a:pt x="18814" y="55"/>
                  <a:pt x="18776" y="34"/>
                </a:cubicBezTo>
                <a:cubicBezTo>
                  <a:pt x="18738" y="12"/>
                  <a:pt x="18695" y="0"/>
                  <a:pt x="18651" y="0"/>
                </a:cubicBezTo>
                <a:lnTo>
                  <a:pt x="250" y="0"/>
                </a:lnTo>
              </a:path>
            </a:pathLst>
          </a:custGeom>
          <a:noFill/>
          <a:ln w="57240">
            <a:solidFill>
              <a:srgbClr val="3faf46"/>
            </a:solidFill>
            <a:round/>
          </a:ln>
        </p:spPr>
        <p:style>
          <a:lnRef idx="0"/>
          <a:fillRef idx="0"/>
          <a:effectRef idx="0"/>
          <a:fontRef idx="minor"/>
        </p:style>
      </p:sp>
      <p:sp>
        <p:nvSpPr>
          <p:cNvPr id="172" name=""/>
          <p:cNvSpPr txBox="1"/>
          <p:nvPr/>
        </p:nvSpPr>
        <p:spPr>
          <a:xfrm>
            <a:off x="2880000" y="739800"/>
            <a:ext cx="8460000" cy="73620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There are five vowels in the alphabet: </a:t>
            </a:r>
            <a:r>
              <a:rPr b="1" lang="en-PH" sz="1800" spc="-1" strike="noStrike">
                <a:latin typeface="Lato"/>
                <a:ea typeface="AppleSystemUIFont"/>
              </a:rPr>
              <a:t>Aa</a:t>
            </a:r>
            <a:r>
              <a:rPr b="0" lang="en-PH" sz="1800" spc="-1" strike="noStrike">
                <a:latin typeface="Lato"/>
                <a:ea typeface="AppleSystemUIFont"/>
              </a:rPr>
              <a:t>, </a:t>
            </a:r>
            <a:r>
              <a:rPr b="1" lang="en-PH" sz="1800" spc="-1" strike="noStrike">
                <a:latin typeface="Lato"/>
                <a:ea typeface="AppleSystemUIFont"/>
              </a:rPr>
              <a:t>Ee</a:t>
            </a:r>
            <a:r>
              <a:rPr b="0" lang="en-PH" sz="1800" spc="-1" strike="noStrike">
                <a:latin typeface="Lato"/>
                <a:ea typeface="AppleSystemUIFont"/>
              </a:rPr>
              <a:t>, </a:t>
            </a:r>
            <a:r>
              <a:rPr b="1" lang="en-PH" sz="1800" spc="-1" strike="noStrike">
                <a:latin typeface="Lato"/>
                <a:ea typeface="AppleSystemUIFont"/>
              </a:rPr>
              <a:t>Ii</a:t>
            </a:r>
            <a:r>
              <a:rPr b="0" lang="en-PH" sz="1800" spc="-1" strike="noStrike">
                <a:latin typeface="Lato"/>
                <a:ea typeface="AppleSystemUIFont"/>
              </a:rPr>
              <a:t>, </a:t>
            </a:r>
            <a:r>
              <a:rPr b="1" lang="en-PH" sz="1800" spc="-1" strike="noStrike">
                <a:latin typeface="Lato"/>
                <a:ea typeface="AppleSystemUIFont"/>
              </a:rPr>
              <a:t>Oo</a:t>
            </a:r>
            <a:r>
              <a:rPr b="0" lang="en-PH" sz="1800" spc="-1" strike="noStrike">
                <a:latin typeface="Lato"/>
                <a:ea typeface="AppleSystemUIFont"/>
              </a:rPr>
              <a:t>, </a:t>
            </a:r>
            <a:r>
              <a:rPr b="1" lang="en-PH" sz="1800" spc="-1" strike="noStrike">
                <a:latin typeface="Lato"/>
                <a:ea typeface="AppleSystemUIFont"/>
              </a:rPr>
              <a:t>Uu</a:t>
            </a:r>
            <a:r>
              <a:rPr b="0" lang="en-PH" sz="1800" spc="-1" strike="noStrike">
                <a:latin typeface="Lato"/>
                <a:ea typeface="AppleSystemUIFont"/>
              </a:rPr>
              <a:t>.</a:t>
            </a:r>
            <a:endParaRPr b="0" lang="en-PH" sz="1800" spc="-1" strike="noStrike">
              <a:latin typeface="Lato"/>
              <a:ea typeface="AppleSystemUIFont"/>
            </a:endParaRPr>
          </a:p>
        </p:txBody>
      </p:sp>
      <p:sp>
        <p:nvSpPr>
          <p:cNvPr id="173" name=""/>
          <p:cNvSpPr/>
          <p:nvPr/>
        </p:nvSpPr>
        <p:spPr>
          <a:xfrm>
            <a:off x="2700000" y="1872000"/>
            <a:ext cx="6660000" cy="1440000"/>
          </a:xfrm>
          <a:prstGeom prst="wedgeEllipseCallout">
            <a:avLst>
              <a:gd name="adj1" fmla="val -20717"/>
              <a:gd name="adj2" fmla="val 128504"/>
            </a:avLst>
          </a:prstGeom>
          <a:solidFill>
            <a:srgbClr val="b3cac7"/>
          </a:solidFill>
          <a:ln w="0">
            <a:solidFill>
              <a:srgbClr val="b4c7dc"/>
            </a:solidFill>
          </a:ln>
        </p:spPr>
        <p:style>
          <a:lnRef idx="0"/>
          <a:fillRef idx="0"/>
          <a:effectRef idx="0"/>
          <a:fontRef idx="minor"/>
        </p:style>
      </p:sp>
      <p:sp>
        <p:nvSpPr>
          <p:cNvPr id="174" name=""/>
          <p:cNvSpPr txBox="1"/>
          <p:nvPr/>
        </p:nvSpPr>
        <p:spPr>
          <a:xfrm>
            <a:off x="3564000" y="2232000"/>
            <a:ext cx="4918320" cy="770040"/>
          </a:xfrm>
          <a:prstGeom prst="rect">
            <a:avLst/>
          </a:prstGeom>
          <a:noFill/>
          <a:ln w="0">
            <a:noFill/>
          </a:ln>
        </p:spPr>
        <p:txBody>
          <a:bodyPr lIns="90000" rIns="90000" tIns="45000" bIns="45000" anchor="t">
            <a:noAutofit/>
          </a:bodyPr>
          <a:p>
            <a:pPr algn="ctr">
              <a:buNone/>
            </a:pPr>
            <a:r>
              <a:rPr b="1" lang="en-PH" sz="1800" spc="-1" strike="noStrike">
                <a:solidFill>
                  <a:srgbClr val="c9211e"/>
                </a:solidFill>
                <a:latin typeface="Lato"/>
                <a:ea typeface="à'1Aïþ"/>
              </a:rPr>
              <a:t>Can you think of words that begin with each vowel? </a:t>
            </a:r>
            <a:endParaRPr b="0" lang="en-PH" sz="1800" spc="-1" strike="noStrike">
              <a:solidFill>
                <a:srgbClr val="c9211e"/>
              </a:solidFill>
              <a:latin typeface="Arial"/>
            </a:endParaRPr>
          </a:p>
        </p:txBody>
      </p:sp>
      <p:sp>
        <p:nvSpPr>
          <p:cNvPr id="175" name=""/>
          <p:cNvSpPr txBox="1"/>
          <p:nvPr/>
        </p:nvSpPr>
        <p:spPr>
          <a:xfrm>
            <a:off x="1980000" y="5059800"/>
            <a:ext cx="5580000" cy="73620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PH" sz="1800" spc="-1" strike="noStrike">
                <a:solidFill>
                  <a:srgbClr val="000000"/>
                </a:solidFill>
                <a:highlight>
                  <a:srgbClr val="ffffff"/>
                </a:highlight>
                <a:latin typeface="Lato"/>
                <a:ea typeface="AppleSystemUIFont"/>
              </a:rPr>
              <a:t>Each vowel makes its own short sound.</a:t>
            </a:r>
            <a:endParaRPr b="0" lang="en-PH" sz="1800" spc="-1" strike="noStrike">
              <a:solidFill>
                <a:srgbClr val="000000"/>
              </a:solidFill>
              <a:highlight>
                <a:srgbClr val="ffffff"/>
              </a:highlight>
              <a:latin typeface="Lato"/>
              <a:ea typeface="AppleSystemUIFont"/>
            </a:endParaRPr>
          </a:p>
        </p:txBody>
      </p:sp>
      <p:sp>
        <p:nvSpPr>
          <p:cNvPr id="176" name=""/>
          <p:cNvSpPr/>
          <p:nvPr/>
        </p:nvSpPr>
        <p:spPr>
          <a:xfrm>
            <a:off x="1728000" y="5112000"/>
            <a:ext cx="360000" cy="252000"/>
          </a:xfrm>
          <a:prstGeom prst="sun">
            <a:avLst>
              <a:gd name="adj" fmla="val 25000"/>
            </a:avLst>
          </a:prstGeom>
          <a:solidFill>
            <a:srgbClr val="ffff00"/>
          </a:solidFill>
          <a:ln w="0">
            <a:solidFill>
              <a:srgbClr val="000000"/>
            </a:solidFill>
          </a:ln>
        </p:spPr>
        <p:style>
          <a:lnRef idx="0"/>
          <a:fillRef idx="0"/>
          <a:effectRef idx="0"/>
          <a:fontRef idx="minor"/>
        </p:style>
      </p:sp>
      <p:sp>
        <p:nvSpPr>
          <p:cNvPr id="177" name=""/>
          <p:cNvSpPr/>
          <p:nvPr/>
        </p:nvSpPr>
        <p:spPr>
          <a:xfrm>
            <a:off x="1440000" y="5004000"/>
            <a:ext cx="6840000" cy="540000"/>
          </a:xfrm>
          <a:prstGeom prst="rect">
            <a:avLst/>
          </a:prstGeom>
          <a:noFill/>
          <a:ln w="2916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txBox="1"/>
          <p:nvPr/>
        </p:nvSpPr>
        <p:spPr>
          <a:xfrm>
            <a:off x="612000" y="2721960"/>
            <a:ext cx="10836000" cy="734040"/>
          </a:xfrm>
          <a:prstGeom prst="rect">
            <a:avLst/>
          </a:prstGeom>
          <a:noFill/>
          <a:ln w="0">
            <a:noFill/>
          </a:ln>
        </p:spPr>
        <p:txBody>
          <a:bodyPr lIns="90000" rIns="90000" tIns="45000" bIns="45000" anchor="t">
            <a:noAutofit/>
          </a:bodyPr>
          <a:p>
            <a:pPr algn="ctr">
              <a:buNone/>
            </a:pPr>
            <a:r>
              <a:rPr b="1" lang="en-PH" sz="1800" spc="-1" strike="noStrike">
                <a:latin typeface="Lato"/>
                <a:ea typeface="AppleSystemUIFont"/>
              </a:rPr>
              <a:t>b</a:t>
            </a:r>
            <a:r>
              <a:rPr b="1" lang="en-PH" sz="1800" spc="-1" strike="noStrike" u="sng">
                <a:uFillTx/>
                <a:latin typeface="Lato"/>
                <a:ea typeface="AppleSystemUIFont"/>
              </a:rPr>
              <a:t>a</a:t>
            </a:r>
            <a:r>
              <a:rPr b="1" lang="en-PH" sz="1800" spc="-1" strike="noStrike">
                <a:latin typeface="Lato"/>
                <a:ea typeface="AppleSystemUIFont"/>
              </a:rPr>
              <a:t>g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t</a:t>
            </a:r>
            <a:r>
              <a:rPr b="1" lang="en-PH" sz="1800" spc="-1" strike="noStrike" u="sng">
                <a:uFillTx/>
                <a:latin typeface="Lato"/>
                <a:ea typeface="AppleSystemUIFont"/>
              </a:rPr>
              <a:t>e</a:t>
            </a:r>
            <a:r>
              <a:rPr b="1" lang="en-PH" sz="1800" spc="-1" strike="noStrike">
                <a:latin typeface="Lato"/>
                <a:ea typeface="AppleSystemUIFont"/>
              </a:rPr>
              <a:t>n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k</a:t>
            </a:r>
            <a:r>
              <a:rPr b="1" lang="en-PH" sz="1800" spc="-1" strike="noStrike" u="sng">
                <a:uFillTx/>
                <a:latin typeface="Lato"/>
                <a:ea typeface="AppleSystemUIFont"/>
              </a:rPr>
              <a:t>i</a:t>
            </a:r>
            <a:r>
              <a:rPr b="1" lang="en-PH" sz="1800" spc="-1" strike="noStrike">
                <a:latin typeface="Lato"/>
                <a:ea typeface="AppleSystemUIFont"/>
              </a:rPr>
              <a:t>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c</a:t>
            </a:r>
            <a:r>
              <a:rPr b="1" lang="en-PH" sz="1800" spc="-1" strike="noStrike" u="sng">
                <a:uFillTx/>
                <a:latin typeface="Lato"/>
                <a:ea typeface="AppleSystemUIFont"/>
              </a:rPr>
              <a:t>o</a:t>
            </a:r>
            <a:r>
              <a:rPr b="1" lang="en-PH" sz="1800" spc="-1" strike="noStrike">
                <a:latin typeface="Lato"/>
                <a:ea typeface="AppleSystemUIFont"/>
              </a:rPr>
              <a:t>p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a:t>
            </a:r>
            <a:r>
              <a:rPr b="1" lang="en-PH" sz="1800" spc="-1" strike="noStrike">
                <a:latin typeface="Lato"/>
                <a:ea typeface="AppleSystemUIFont"/>
              </a:rPr>
              <a:t>        m</a:t>
            </a:r>
            <a:r>
              <a:rPr b="1" lang="en-PH" sz="1800" spc="-1" strike="noStrike" u="sng">
                <a:uFillTx/>
                <a:latin typeface="Lato"/>
                <a:ea typeface="AppleSystemUIFont"/>
              </a:rPr>
              <a:t>u</a:t>
            </a:r>
            <a:r>
              <a:rPr b="1" lang="en-PH" sz="1800" spc="-1" strike="noStrike">
                <a:latin typeface="Lato"/>
                <a:ea typeface="AppleSystemUIFont"/>
              </a:rPr>
              <a:t>d</a:t>
            </a:r>
            <a:endParaRPr b="1" lang="en-PH" sz="1800" spc="-1" strike="noStrike">
              <a:latin typeface="Lato"/>
              <a:ea typeface="AppleSystemUIFont"/>
            </a:endParaRPr>
          </a:p>
        </p:txBody>
      </p:sp>
      <p:sp>
        <p:nvSpPr>
          <p:cNvPr id="179" name=""/>
          <p:cNvSpPr/>
          <p:nvPr/>
        </p:nvSpPr>
        <p:spPr>
          <a:xfrm>
            <a:off x="720000" y="2577960"/>
            <a:ext cx="1620000" cy="698040"/>
          </a:xfrm>
          <a:prstGeom prst="rect">
            <a:avLst/>
          </a:prstGeom>
          <a:noFill/>
          <a:ln w="76320">
            <a:solidFill>
              <a:srgbClr val="ea7500"/>
            </a:solidFill>
            <a:round/>
          </a:ln>
        </p:spPr>
        <p:style>
          <a:lnRef idx="0"/>
          <a:fillRef idx="0"/>
          <a:effectRef idx="0"/>
          <a:fontRef idx="minor"/>
        </p:style>
      </p:sp>
      <p:sp>
        <p:nvSpPr>
          <p:cNvPr id="180" name=""/>
          <p:cNvSpPr/>
          <p:nvPr/>
        </p:nvSpPr>
        <p:spPr>
          <a:xfrm>
            <a:off x="2952000" y="2577960"/>
            <a:ext cx="1620000" cy="698040"/>
          </a:xfrm>
          <a:prstGeom prst="rect">
            <a:avLst/>
          </a:prstGeom>
          <a:noFill/>
          <a:ln w="76320">
            <a:solidFill>
              <a:srgbClr val="ea7500"/>
            </a:solidFill>
            <a:round/>
          </a:ln>
        </p:spPr>
        <p:style>
          <a:lnRef idx="0"/>
          <a:fillRef idx="0"/>
          <a:effectRef idx="0"/>
          <a:fontRef idx="minor"/>
        </p:style>
      </p:sp>
      <p:sp>
        <p:nvSpPr>
          <p:cNvPr id="181" name=""/>
          <p:cNvSpPr/>
          <p:nvPr/>
        </p:nvSpPr>
        <p:spPr>
          <a:xfrm>
            <a:off x="5256000" y="2577960"/>
            <a:ext cx="1620000" cy="698040"/>
          </a:xfrm>
          <a:prstGeom prst="rect">
            <a:avLst/>
          </a:prstGeom>
          <a:noFill/>
          <a:ln w="76320">
            <a:solidFill>
              <a:srgbClr val="ea7500"/>
            </a:solidFill>
            <a:round/>
          </a:ln>
        </p:spPr>
        <p:style>
          <a:lnRef idx="0"/>
          <a:fillRef idx="0"/>
          <a:effectRef idx="0"/>
          <a:fontRef idx="minor"/>
        </p:style>
      </p:sp>
      <p:sp>
        <p:nvSpPr>
          <p:cNvPr id="182" name=""/>
          <p:cNvSpPr/>
          <p:nvPr/>
        </p:nvSpPr>
        <p:spPr>
          <a:xfrm>
            <a:off x="7560000" y="2577960"/>
            <a:ext cx="1620000" cy="698040"/>
          </a:xfrm>
          <a:prstGeom prst="rect">
            <a:avLst/>
          </a:prstGeom>
          <a:noFill/>
          <a:ln w="76320">
            <a:solidFill>
              <a:srgbClr val="ea7500"/>
            </a:solidFill>
            <a:round/>
          </a:ln>
        </p:spPr>
        <p:style>
          <a:lnRef idx="0"/>
          <a:fillRef idx="0"/>
          <a:effectRef idx="0"/>
          <a:fontRef idx="minor"/>
        </p:style>
      </p:sp>
      <p:sp>
        <p:nvSpPr>
          <p:cNvPr id="183" name=""/>
          <p:cNvSpPr/>
          <p:nvPr/>
        </p:nvSpPr>
        <p:spPr>
          <a:xfrm>
            <a:off x="9828000" y="2577960"/>
            <a:ext cx="1620000" cy="698040"/>
          </a:xfrm>
          <a:prstGeom prst="rect">
            <a:avLst/>
          </a:prstGeom>
          <a:noFill/>
          <a:ln w="76320">
            <a:solidFill>
              <a:srgbClr val="ea7500"/>
            </a:solidFill>
            <a:round/>
          </a:ln>
        </p:spPr>
        <p:style>
          <a:lnRef idx="0"/>
          <a:fillRef idx="0"/>
          <a:effectRef idx="0"/>
          <a:fontRef idx="minor"/>
        </p:style>
      </p:sp>
      <p:sp>
        <p:nvSpPr>
          <p:cNvPr id="184" name=""/>
          <p:cNvSpPr txBox="1"/>
          <p:nvPr/>
        </p:nvSpPr>
        <p:spPr>
          <a:xfrm>
            <a:off x="1800000" y="1361160"/>
            <a:ext cx="8640000" cy="703080"/>
          </a:xfrm>
          <a:prstGeom prst="rect">
            <a:avLst/>
          </a:prstGeom>
          <a:noFill/>
          <a:ln w="0">
            <a:noFill/>
          </a:ln>
        </p:spPr>
        <p:txBody>
          <a:bodyPr lIns="90000" rIns="90000" tIns="45000" bIns="45000" anchor="t">
            <a:noAutofit/>
          </a:bodyPr>
          <a:p>
            <a:pPr marL="216000" indent="-216000" algn="ctr">
              <a:buClr>
                <a:srgbClr val="000000"/>
              </a:buClr>
              <a:buSzPct val="45000"/>
              <a:buFont typeface="Wingdings" charset="2"/>
              <a:buChar char=""/>
            </a:pPr>
            <a:r>
              <a:rPr b="1" lang="en-PH" sz="1800" spc="-1" strike="noStrike">
                <a:solidFill>
                  <a:srgbClr val="000000"/>
                </a:solidFill>
                <a:latin typeface="Lato"/>
                <a:ea typeface="AppleSystemUIFont"/>
              </a:rPr>
              <a:t>Words that have short vowel sounds in the middle:</a:t>
            </a:r>
            <a:endParaRPr b="1" lang="en-PH" sz="1800" spc="-1" strike="noStrike">
              <a:solidFill>
                <a:srgbClr val="000000"/>
              </a:solidFill>
              <a:latin typeface="Lato"/>
              <a:ea typeface="AppleSystemUIFont"/>
            </a:endParaRPr>
          </a:p>
        </p:txBody>
      </p:sp>
      <p:sp>
        <p:nvSpPr>
          <p:cNvPr id="185" name=""/>
          <p:cNvSpPr/>
          <p:nvPr/>
        </p:nvSpPr>
        <p:spPr>
          <a:xfrm>
            <a:off x="2340000" y="1361160"/>
            <a:ext cx="7740000" cy="474840"/>
          </a:xfrm>
          <a:custGeom>
            <a:avLst/>
            <a:gdLst/>
            <a:ahLst/>
            <a:rect l="0" t="0" r="r" b="b"/>
            <a:pathLst>
              <a:path w="21502" h="1321">
                <a:moveTo>
                  <a:pt x="220" y="0"/>
                </a:moveTo>
                <a:lnTo>
                  <a:pt x="220" y="0"/>
                </a:lnTo>
                <a:cubicBezTo>
                  <a:pt x="181" y="0"/>
                  <a:pt x="143" y="10"/>
                  <a:pt x="110" y="29"/>
                </a:cubicBezTo>
                <a:cubicBezTo>
                  <a:pt x="77" y="49"/>
                  <a:pt x="49" y="77"/>
                  <a:pt x="29" y="110"/>
                </a:cubicBezTo>
                <a:cubicBezTo>
                  <a:pt x="10" y="143"/>
                  <a:pt x="0" y="181"/>
                  <a:pt x="0" y="220"/>
                </a:cubicBezTo>
                <a:lnTo>
                  <a:pt x="0" y="1100"/>
                </a:lnTo>
                <a:lnTo>
                  <a:pt x="0" y="1100"/>
                </a:lnTo>
                <a:cubicBezTo>
                  <a:pt x="0" y="1139"/>
                  <a:pt x="10" y="1177"/>
                  <a:pt x="29" y="1210"/>
                </a:cubicBezTo>
                <a:cubicBezTo>
                  <a:pt x="49" y="1243"/>
                  <a:pt x="77" y="1271"/>
                  <a:pt x="110" y="1291"/>
                </a:cubicBezTo>
                <a:cubicBezTo>
                  <a:pt x="143" y="1310"/>
                  <a:pt x="181" y="1320"/>
                  <a:pt x="220" y="1320"/>
                </a:cubicBezTo>
                <a:lnTo>
                  <a:pt x="21281" y="1320"/>
                </a:lnTo>
                <a:lnTo>
                  <a:pt x="21281" y="1320"/>
                </a:lnTo>
                <a:cubicBezTo>
                  <a:pt x="21320" y="1320"/>
                  <a:pt x="21358" y="1310"/>
                  <a:pt x="21391" y="1291"/>
                </a:cubicBezTo>
                <a:cubicBezTo>
                  <a:pt x="21424" y="1271"/>
                  <a:pt x="21452" y="1243"/>
                  <a:pt x="21472" y="1210"/>
                </a:cubicBezTo>
                <a:cubicBezTo>
                  <a:pt x="21491" y="1177"/>
                  <a:pt x="21501" y="1139"/>
                  <a:pt x="21501" y="1100"/>
                </a:cubicBezTo>
                <a:lnTo>
                  <a:pt x="21501" y="220"/>
                </a:lnTo>
                <a:lnTo>
                  <a:pt x="21501" y="220"/>
                </a:lnTo>
                <a:lnTo>
                  <a:pt x="21501" y="220"/>
                </a:lnTo>
                <a:cubicBezTo>
                  <a:pt x="21501" y="181"/>
                  <a:pt x="21491" y="143"/>
                  <a:pt x="21472" y="110"/>
                </a:cubicBezTo>
                <a:cubicBezTo>
                  <a:pt x="21452" y="77"/>
                  <a:pt x="21424" y="49"/>
                  <a:pt x="21391" y="29"/>
                </a:cubicBezTo>
                <a:cubicBezTo>
                  <a:pt x="21358" y="10"/>
                  <a:pt x="21320" y="0"/>
                  <a:pt x="21281" y="0"/>
                </a:cubicBezTo>
                <a:lnTo>
                  <a:pt x="220" y="0"/>
                </a:lnTo>
              </a:path>
            </a:pathLst>
          </a:custGeom>
          <a:solidFill>
            <a:srgbClr val="3465a4">
              <a:alpha val="27000"/>
            </a:srgbClr>
          </a:solidFill>
          <a:ln w="6480">
            <a:noFill/>
          </a:ln>
        </p:spPr>
        <p:style>
          <a:lnRef idx="0"/>
          <a:fillRef idx="0"/>
          <a:effectRef idx="0"/>
          <a:fontRef idx="minor"/>
        </p:style>
      </p:sp>
      <p:sp>
        <p:nvSpPr>
          <p:cNvPr id="186" name=""/>
          <p:cNvSpPr txBox="1"/>
          <p:nvPr/>
        </p:nvSpPr>
        <p:spPr>
          <a:xfrm>
            <a:off x="3482280" y="4372920"/>
            <a:ext cx="7893720" cy="703080"/>
          </a:xfrm>
          <a:prstGeom prst="rect">
            <a:avLst/>
          </a:prstGeom>
          <a:noFill/>
          <a:ln w="0">
            <a:noFill/>
          </a:ln>
        </p:spPr>
        <p:txBody>
          <a:bodyPr lIns="90000" rIns="90000" tIns="45000" bIns="45000" anchor="t">
            <a:noAutofit/>
          </a:bodyPr>
          <a:p>
            <a:r>
              <a:rPr b="0" lang="en-PH" sz="1800" spc="-1" strike="noStrike">
                <a:latin typeface="Lato"/>
                <a:ea typeface="AppleSystemUIFont"/>
              </a:rPr>
              <a:t>Say the words correctly. Take note of the vowel sound.</a:t>
            </a:r>
            <a:endParaRPr b="0" lang="en-PH" sz="1800" spc="-1" strike="noStrike">
              <a:latin typeface="Lato"/>
              <a:ea typeface="AppleSystemUIFont"/>
            </a:endParaRPr>
          </a:p>
        </p:txBody>
      </p:sp>
      <p:sp>
        <p:nvSpPr>
          <p:cNvPr id="187" name=""/>
          <p:cNvSpPr/>
          <p:nvPr/>
        </p:nvSpPr>
        <p:spPr>
          <a:xfrm>
            <a:off x="3096000" y="4356000"/>
            <a:ext cx="360000" cy="36000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260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5724000" y="648000"/>
            <a:ext cx="4320000" cy="1260000"/>
          </a:xfrm>
          <a:prstGeom prst="wedgeEllipseCallout">
            <a:avLst>
              <a:gd name="adj1" fmla="val -21305"/>
              <a:gd name="adj2" fmla="val 93444"/>
            </a:avLst>
          </a:prstGeom>
          <a:solidFill>
            <a:srgbClr val="fff5ce">
              <a:alpha val="22000"/>
            </a:srgbClr>
          </a:solidFill>
          <a:ln w="57240">
            <a:solidFill>
              <a:srgbClr val="c9211e"/>
            </a:solidFill>
            <a:round/>
          </a:ln>
        </p:spPr>
        <p:style>
          <a:lnRef idx="0"/>
          <a:fillRef idx="0"/>
          <a:effectRef idx="0"/>
          <a:fontRef idx="minor"/>
        </p:style>
      </p:sp>
      <p:sp>
        <p:nvSpPr>
          <p:cNvPr id="189" name=""/>
          <p:cNvSpPr txBox="1"/>
          <p:nvPr/>
        </p:nvSpPr>
        <p:spPr>
          <a:xfrm>
            <a:off x="6084000" y="952920"/>
            <a:ext cx="3678480" cy="703080"/>
          </a:xfrm>
          <a:prstGeom prst="rect">
            <a:avLst/>
          </a:prstGeom>
          <a:noFill/>
          <a:ln w="0">
            <a:noFill/>
          </a:ln>
        </p:spPr>
        <p:txBody>
          <a:bodyPr lIns="90000" rIns="90000" tIns="45000" bIns="45000" anchor="t">
            <a:noAutofit/>
          </a:bodyPr>
          <a:p>
            <a:pPr algn="ctr">
              <a:buNone/>
            </a:pPr>
            <a:r>
              <a:rPr b="0" lang="en-PH" sz="1800" spc="-1" strike="noStrike">
                <a:latin typeface="Lato"/>
                <a:ea typeface="AppleSystemUIFont"/>
              </a:rPr>
              <a:t>Can you give the meaning of the underlined words?</a:t>
            </a:r>
            <a:endParaRPr b="0" lang="en-PH" sz="1800" spc="-1" strike="noStrike">
              <a:latin typeface="Lato"/>
              <a:ea typeface="AppleSystemUIFont"/>
            </a:endParaRPr>
          </a:p>
        </p:txBody>
      </p:sp>
      <p:sp>
        <p:nvSpPr>
          <p:cNvPr id="190" name=""/>
          <p:cNvSpPr txBox="1"/>
          <p:nvPr/>
        </p:nvSpPr>
        <p:spPr>
          <a:xfrm>
            <a:off x="1620000" y="2700000"/>
            <a:ext cx="8460000" cy="3153960"/>
          </a:xfrm>
          <a:prstGeom prst="rect">
            <a:avLst/>
          </a:prstGeom>
          <a:noFill/>
          <a:ln w="0">
            <a:noFill/>
          </a:ln>
        </p:spPr>
        <p:txBody>
          <a:bodyPr lIns="90000" rIns="90000" tIns="45000" bIns="45000" anchor="t">
            <a:noAutofit/>
          </a:bodyPr>
          <a:p>
            <a:pPr algn="just">
              <a:lnSpc>
                <a:spcPct val="100000"/>
              </a:lnSpc>
              <a:spcBef>
                <a:spcPts val="1134"/>
              </a:spcBef>
              <a:spcAft>
                <a:spcPts val="1134"/>
              </a:spcAft>
              <a:buNone/>
            </a:pPr>
            <a:r>
              <a:rPr b="1" lang="en-PH" sz="1800" spc="-1" strike="noStrike">
                <a:solidFill>
                  <a:srgbClr val="1572ea"/>
                </a:solidFill>
                <a:latin typeface="Lato"/>
              </a:rPr>
              <a:t>1</a:t>
            </a:r>
            <a:r>
              <a:rPr b="0" lang="en-PH" sz="1800" spc="-1" strike="noStrike">
                <a:latin typeface="Lato"/>
              </a:rPr>
              <a:t>. The </a:t>
            </a:r>
            <a:r>
              <a:rPr b="0" lang="en-PH" sz="1800" spc="-1" strike="noStrike" u="sng">
                <a:uFillTx/>
                <a:latin typeface="Lato"/>
              </a:rPr>
              <a:t>typhoon</a:t>
            </a:r>
            <a:r>
              <a:rPr b="0" lang="en-PH" sz="1800" spc="-1" strike="noStrike">
                <a:latin typeface="Lato"/>
              </a:rPr>
              <a:t> caused strong winds and heavy rain.</a:t>
            </a:r>
            <a:endParaRPr b="0" lang="en-PH" sz="1800" spc="-1" strike="noStrike">
              <a:latin typeface="Lato"/>
              <a:ea typeface="AppleSystemUIFont"/>
            </a:endParaRPr>
          </a:p>
          <a:p>
            <a:pPr algn="just">
              <a:lnSpc>
                <a:spcPct val="100000"/>
              </a:lnSpc>
              <a:spcBef>
                <a:spcPts val="1134"/>
              </a:spcBef>
              <a:spcAft>
                <a:spcPts val="1134"/>
              </a:spcAft>
              <a:buNone/>
            </a:pPr>
            <a:r>
              <a:rPr b="1" lang="en-PH" sz="1800" spc="-1" strike="noStrike">
                <a:solidFill>
                  <a:srgbClr val="1572ea"/>
                </a:solidFill>
                <a:latin typeface="Lato"/>
              </a:rPr>
              <a:t>2.</a:t>
            </a:r>
            <a:r>
              <a:rPr b="0" lang="en-PH" sz="1800" spc="-1" strike="noStrike">
                <a:latin typeface="Lato"/>
              </a:rPr>
              <a:t> The dirt on the floor was </a:t>
            </a:r>
            <a:r>
              <a:rPr b="0" lang="en-PH" sz="1800" spc="-1" strike="noStrike" u="sng">
                <a:uFillTx/>
                <a:latin typeface="Lato"/>
              </a:rPr>
              <a:t>swept</a:t>
            </a:r>
            <a:r>
              <a:rPr b="0" lang="en-PH" sz="1800" spc="-1" strike="noStrike">
                <a:latin typeface="Lato"/>
              </a:rPr>
              <a:t> away by the big broom.</a:t>
            </a:r>
            <a:endParaRPr b="0" lang="en-PH" sz="1800" spc="-1" strike="noStrike">
              <a:latin typeface="Lato"/>
              <a:ea typeface="AppleSystemUIFont"/>
            </a:endParaRPr>
          </a:p>
          <a:p>
            <a:pPr algn="just">
              <a:lnSpc>
                <a:spcPct val="100000"/>
              </a:lnSpc>
              <a:spcBef>
                <a:spcPts val="1134"/>
              </a:spcBef>
              <a:spcAft>
                <a:spcPts val="1134"/>
              </a:spcAft>
              <a:buNone/>
            </a:pPr>
            <a:r>
              <a:rPr b="1" lang="en-PH" sz="1800" spc="-1" strike="noStrike">
                <a:solidFill>
                  <a:srgbClr val="1572ea"/>
                </a:solidFill>
                <a:latin typeface="Lato"/>
              </a:rPr>
              <a:t>3.</a:t>
            </a:r>
            <a:r>
              <a:rPr b="0" lang="en-PH" sz="1800" spc="-1" strike="noStrike">
                <a:latin typeface="Lato"/>
              </a:rPr>
              <a:t> I cannot stand the </a:t>
            </a:r>
            <a:r>
              <a:rPr b="0" lang="en-PH" sz="1800" spc="-1" strike="noStrike" u="sng">
                <a:uFillTx/>
                <a:latin typeface="Lato"/>
              </a:rPr>
              <a:t>nasty</a:t>
            </a:r>
            <a:r>
              <a:rPr b="0" lang="en-PH" sz="1800" spc="-1" strike="noStrike">
                <a:latin typeface="Lato"/>
              </a:rPr>
              <a:t> smell coming from the refrigerator.</a:t>
            </a:r>
            <a:endParaRPr b="0" lang="en-PH" sz="1800" spc="-1" strike="noStrike">
              <a:latin typeface="Lato"/>
              <a:ea typeface="AppleSystemUIFont"/>
            </a:endParaRPr>
          </a:p>
          <a:p>
            <a:pPr algn="just">
              <a:lnSpc>
                <a:spcPct val="100000"/>
              </a:lnSpc>
              <a:spcBef>
                <a:spcPts val="1134"/>
              </a:spcBef>
              <a:spcAft>
                <a:spcPts val="1134"/>
              </a:spcAft>
              <a:buNone/>
            </a:pPr>
            <a:r>
              <a:rPr b="1" lang="en-PH" sz="1800" spc="-1" strike="noStrike">
                <a:solidFill>
                  <a:srgbClr val="1572ea"/>
                </a:solidFill>
                <a:latin typeface="Lato"/>
              </a:rPr>
              <a:t>4.</a:t>
            </a:r>
            <a:r>
              <a:rPr b="0" lang="en-PH" sz="1800" spc="-1" strike="noStrike">
                <a:latin typeface="Lato"/>
              </a:rPr>
              <a:t> Do not eat those </a:t>
            </a:r>
            <a:r>
              <a:rPr b="0" lang="en-PH" sz="1800" spc="-1" strike="noStrike" u="sng">
                <a:uFillTx/>
                <a:latin typeface="Lato"/>
              </a:rPr>
              <a:t>rotten</a:t>
            </a:r>
            <a:r>
              <a:rPr b="0" lang="en-PH" sz="1800" spc="-1" strike="noStrike">
                <a:latin typeface="Lato"/>
              </a:rPr>
              <a:t> brown tomatoes.</a:t>
            </a:r>
            <a:endParaRPr b="0" lang="en-PH" sz="1800" spc="-1" strike="noStrike">
              <a:latin typeface="Lato"/>
              <a:ea typeface="AppleSystemUIFont"/>
            </a:endParaRPr>
          </a:p>
          <a:p>
            <a:pPr algn="just">
              <a:lnSpc>
                <a:spcPct val="100000"/>
              </a:lnSpc>
              <a:spcBef>
                <a:spcPts val="1134"/>
              </a:spcBef>
              <a:spcAft>
                <a:spcPts val="1134"/>
              </a:spcAft>
              <a:buNone/>
            </a:pPr>
            <a:r>
              <a:rPr b="1" lang="en-PH" sz="1800" spc="-1" strike="noStrike">
                <a:solidFill>
                  <a:srgbClr val="1572ea"/>
                </a:solidFill>
                <a:latin typeface="Lato"/>
              </a:rPr>
              <a:t>5.</a:t>
            </a:r>
            <a:r>
              <a:rPr b="0" lang="en-PH" sz="1800" spc="-1" strike="noStrike">
                <a:latin typeface="Lato"/>
              </a:rPr>
              <a:t> I will </a:t>
            </a:r>
            <a:r>
              <a:rPr b="0" lang="en-PH" sz="1800" spc="-1" strike="noStrike" u="sng">
                <a:uFillTx/>
                <a:latin typeface="Lato"/>
              </a:rPr>
              <a:t>pile up</a:t>
            </a:r>
            <a:r>
              <a:rPr b="0" lang="en-PH" sz="1800" spc="-1" strike="noStrike">
                <a:latin typeface="Lato"/>
              </a:rPr>
              <a:t> my books neatly on the shelf.</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p:nvPr/>
        </p:nvSpPr>
        <p:spPr>
          <a:xfrm>
            <a:off x="360000" y="432000"/>
            <a:ext cx="9360000" cy="5329440"/>
          </a:xfrm>
          <a:prstGeom prst="foldedCorner">
            <a:avLst>
              <a:gd name="adj" fmla="val 12500"/>
            </a:avLst>
          </a:prstGeom>
          <a:solidFill>
            <a:srgbClr val="e8f2a1">
              <a:alpha val="11000"/>
            </a:srgbClr>
          </a:solidFill>
          <a:ln w="38160">
            <a:solidFill>
              <a:srgbClr val="b47804"/>
            </a:solidFill>
            <a:round/>
          </a:ln>
        </p:spPr>
        <p:style>
          <a:lnRef idx="0"/>
          <a:fillRef idx="0"/>
          <a:effectRef idx="0"/>
          <a:fontRef idx="minor"/>
        </p:style>
      </p:sp>
      <p:sp>
        <p:nvSpPr>
          <p:cNvPr id="192" name=""/>
          <p:cNvSpPr txBox="1"/>
          <p:nvPr/>
        </p:nvSpPr>
        <p:spPr>
          <a:xfrm>
            <a:off x="4068000" y="612000"/>
            <a:ext cx="2517120" cy="412200"/>
          </a:xfrm>
          <a:prstGeom prst="rect">
            <a:avLst/>
          </a:prstGeom>
          <a:noFill/>
          <a:ln w="0">
            <a:noFill/>
          </a:ln>
        </p:spPr>
        <p:txBody>
          <a:bodyPr lIns="90000" rIns="90000" tIns="45000" bIns="45000" anchor="t">
            <a:noAutofit/>
          </a:bodyPr>
          <a:p>
            <a:pPr algn="ctr">
              <a:buNone/>
            </a:pPr>
            <a:r>
              <a:rPr b="1" lang="en-PH" sz="1800" spc="-1" strike="noStrike">
                <a:latin typeface="Lato"/>
                <a:ea typeface="AppleSystemUIFont"/>
              </a:rPr>
              <a:t>Clean As You Go</a:t>
            </a:r>
            <a:endParaRPr b="1" lang="en-PH" sz="1800" spc="-1" strike="noStrike">
              <a:latin typeface="Lato"/>
              <a:ea typeface="AppleSystemUIFont"/>
            </a:endParaRPr>
          </a:p>
        </p:txBody>
      </p:sp>
      <p:pic>
        <p:nvPicPr>
          <p:cNvPr id="193" name="" descr=""/>
          <p:cNvPicPr/>
          <p:nvPr/>
        </p:nvPicPr>
        <p:blipFill>
          <a:blip r:embed="rId1"/>
          <a:stretch/>
        </p:blipFill>
        <p:spPr>
          <a:xfrm>
            <a:off x="10008000" y="3911760"/>
            <a:ext cx="1968840" cy="1704240"/>
          </a:xfrm>
          <a:prstGeom prst="rect">
            <a:avLst/>
          </a:prstGeom>
          <a:ln w="0">
            <a:noFill/>
          </a:ln>
        </p:spPr>
      </p:pic>
      <p:sp>
        <p:nvSpPr>
          <p:cNvPr id="194" name=""/>
          <p:cNvSpPr txBox="1"/>
          <p:nvPr/>
        </p:nvSpPr>
        <p:spPr>
          <a:xfrm>
            <a:off x="720000" y="1096920"/>
            <a:ext cx="756000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One day, Mom went inside Ana’s room.</a:t>
            </a:r>
            <a:endParaRPr b="0" lang="en-PH" sz="1800" spc="-1" strike="noStrike">
              <a:latin typeface="Lato"/>
              <a:ea typeface="AppleSystemUIFont"/>
            </a:endParaRPr>
          </a:p>
        </p:txBody>
      </p:sp>
      <p:sp>
        <p:nvSpPr>
          <p:cNvPr id="195" name=""/>
          <p:cNvSpPr txBox="1"/>
          <p:nvPr/>
        </p:nvSpPr>
        <p:spPr>
          <a:xfrm>
            <a:off x="703080" y="1561320"/>
            <a:ext cx="8656920" cy="3766680"/>
          </a:xfrm>
          <a:prstGeom prst="rect">
            <a:avLst/>
          </a:prstGeom>
          <a:noFill/>
          <a:ln w="0">
            <a:noFill/>
          </a:ln>
        </p:spPr>
        <p:txBody>
          <a:bodyPr lIns="90000" rIns="90000" tIns="45000" bIns="45000" anchor="t">
            <a:noAutofit/>
          </a:bodyPr>
          <a:p>
            <a:pPr algn="just">
              <a:lnSpc>
                <a:spcPct val="115000"/>
              </a:lnSpc>
              <a:spcBef>
                <a:spcPts val="283"/>
              </a:spcBef>
              <a:spcAft>
                <a:spcPts val="283"/>
              </a:spcAft>
              <a:buNone/>
            </a:pPr>
            <a:r>
              <a:rPr b="0" lang="en-PH" sz="1800" spc="-1" strike="noStrike">
                <a:latin typeface="Lato"/>
              </a:rPr>
              <a:t>	</a:t>
            </a:r>
            <a:r>
              <a:rPr b="0" lang="en-PH" sz="1800" spc="-1" strike="noStrike">
                <a:latin typeface="Lato"/>
              </a:rPr>
              <a:t>“</a:t>
            </a:r>
            <a:r>
              <a:rPr b="0" lang="en-PH" sz="1800" spc="-1" strike="noStrike">
                <a:latin typeface="Lato"/>
              </a:rPr>
              <a:t>It looks like a typhoon hit your room, Ana. The strong wind carried your clothes under the bed and the heavy rains swept your school things all over your bed. And what is that nasty smell? It seems like the typhoon likes rotten apples and sandwiches, too. We need to do something about this typhoon,” said Mom.</a:t>
            </a:r>
            <a:endParaRPr b="0" lang="en-PH" sz="1800" spc="-1" strike="noStrike">
              <a:latin typeface="Lato"/>
              <a:ea typeface="AppleSystemUIFont"/>
            </a:endParaRPr>
          </a:p>
        </p:txBody>
      </p:sp>
      <p:sp>
        <p:nvSpPr>
          <p:cNvPr id="196" name=""/>
          <p:cNvSpPr txBox="1"/>
          <p:nvPr/>
        </p:nvSpPr>
        <p:spPr>
          <a:xfrm>
            <a:off x="730080" y="3240000"/>
            <a:ext cx="614592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Ana chuckled but she knew what Mom meant.</a:t>
            </a:r>
            <a:endParaRPr b="0" lang="en-PH" sz="1800" spc="-1" strike="noStrike">
              <a:latin typeface="Lato"/>
              <a:ea typeface="AppleSystemUIFont"/>
            </a:endParaRPr>
          </a:p>
        </p:txBody>
      </p:sp>
      <p:sp>
        <p:nvSpPr>
          <p:cNvPr id="197" name=""/>
          <p:cNvSpPr txBox="1"/>
          <p:nvPr/>
        </p:nvSpPr>
        <p:spPr>
          <a:xfrm>
            <a:off x="752040" y="3744000"/>
            <a:ext cx="8679960" cy="2541240"/>
          </a:xfrm>
          <a:prstGeom prst="rect">
            <a:avLst/>
          </a:prstGeom>
          <a:noFill/>
          <a:ln w="0">
            <a:noFill/>
          </a:ln>
        </p:spPr>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a:t>
            </a:r>
            <a:r>
              <a:rPr b="0" lang="en-PH" sz="1800" spc="-1" strike="noStrike">
                <a:latin typeface="Lato"/>
              </a:rPr>
              <a:t>I’m sorry, Mom. Yesterday in school, Teacher Tonet told us about using the CLAYGO rule in our classroom. If we clean up after ourselves as we go, our trash would not pile up. That is what I will do in my room from now on,” Ana said.</a:t>
            </a:r>
            <a:endParaRPr b="0" lang="en-PH" sz="1800" spc="-1" strike="noStrike">
              <a:latin typeface="Lato"/>
              <a:ea typeface="AppleSystemUIFont"/>
            </a:endParaRPr>
          </a:p>
        </p:txBody>
      </p:sp>
      <p:sp>
        <p:nvSpPr>
          <p:cNvPr id="198" name=""/>
          <p:cNvSpPr txBox="1"/>
          <p:nvPr/>
        </p:nvSpPr>
        <p:spPr>
          <a:xfrm>
            <a:off x="703080" y="5040000"/>
            <a:ext cx="8067960" cy="1009440"/>
          </a:xfrm>
          <a:prstGeom prst="rect">
            <a:avLst/>
          </a:prstGeom>
          <a:noFill/>
          <a:ln w="0">
            <a:noFill/>
          </a:ln>
        </p:spPr>
        <p:txBody>
          <a:bodyPr lIns="90000" rIns="90000" tIns="45000" bIns="45000" anchor="t">
            <a:noAutofit/>
          </a:bodyPr>
          <a:p>
            <a:pPr algn="just">
              <a:buNone/>
            </a:pPr>
            <a:r>
              <a:rPr b="0" lang="en-PH" sz="1800" spc="-1" strike="noStrike">
                <a:latin typeface="Lato"/>
              </a:rPr>
              <a:t>	</a:t>
            </a:r>
            <a:r>
              <a:rPr b="0" lang="en-PH" sz="1800" spc="-1" strike="noStrike">
                <a:latin typeface="Lato"/>
              </a:rPr>
              <a:t>“</a:t>
            </a:r>
            <a:r>
              <a:rPr b="0" lang="en-PH" sz="1800" spc="-1" strike="noStrike">
                <a:latin typeface="Lato"/>
              </a:rPr>
              <a:t>Way to go, CLAYGO!” Mom joked with a high-five to Ana.</a:t>
            </a:r>
            <a:endParaRPr b="0" lang="en-PH" sz="1800" spc="-1" strike="noStrike">
              <a:latin typeface="Lato"/>
              <a:ea typeface="AppleSystemUIFont"/>
            </a:endParaRPr>
          </a:p>
        </p:txBody>
      </p:sp>
      <p:pic>
        <p:nvPicPr>
          <p:cNvPr id="199" name="" descr=""/>
          <p:cNvPicPr/>
          <p:nvPr/>
        </p:nvPicPr>
        <p:blipFill>
          <a:blip r:embed="rId2"/>
          <a:srcRect l="0" t="0" r="13" b="6992"/>
          <a:stretch/>
        </p:blipFill>
        <p:spPr>
          <a:xfrm>
            <a:off x="9936720" y="1476000"/>
            <a:ext cx="2014920" cy="1979640"/>
          </a:xfrm>
          <a:prstGeom prst="rect">
            <a:avLst/>
          </a:prstGeom>
          <a:ln w="19080">
            <a:solidFill>
              <a:srgbClr val="00a933"/>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
          <p:cNvSpPr/>
          <p:nvPr/>
        </p:nvSpPr>
        <p:spPr>
          <a:xfrm>
            <a:off x="1008000" y="504000"/>
            <a:ext cx="540000" cy="540000"/>
          </a:xfrm>
          <a:prstGeom prst="smileyFace">
            <a:avLst>
              <a:gd name="adj" fmla="val 9282"/>
            </a:avLst>
          </a:prstGeom>
          <a:solidFill>
            <a:srgbClr val="ffff00"/>
          </a:solidFill>
          <a:ln w="19080">
            <a:solidFill>
              <a:srgbClr val="000000"/>
            </a:solidFill>
            <a:round/>
          </a:ln>
        </p:spPr>
        <p:style>
          <a:lnRef idx="0"/>
          <a:fillRef idx="0"/>
          <a:effectRef idx="0"/>
          <a:fontRef idx="minor"/>
        </p:style>
      </p:sp>
      <p:sp>
        <p:nvSpPr>
          <p:cNvPr id="201" name=""/>
          <p:cNvSpPr/>
          <p:nvPr/>
        </p:nvSpPr>
        <p:spPr>
          <a:xfrm>
            <a:off x="2412000" y="792000"/>
            <a:ext cx="7740000" cy="1440000"/>
          </a:xfrm>
          <a:prstGeom prst="wedgeRectCallout">
            <a:avLst>
              <a:gd name="adj1" fmla="val -58930"/>
              <a:gd name="adj2" fmla="val -39004"/>
            </a:avLst>
          </a:prstGeom>
          <a:solidFill>
            <a:srgbClr val="bf819e">
              <a:alpha val="46000"/>
            </a:srgbClr>
          </a:solidFill>
          <a:ln w="29160">
            <a:solidFill>
              <a:srgbClr val="780373"/>
            </a:solidFill>
            <a:round/>
          </a:ln>
        </p:spPr>
        <p:style>
          <a:lnRef idx="0"/>
          <a:fillRef idx="0"/>
          <a:effectRef idx="0"/>
          <a:fontRef idx="minor"/>
        </p:style>
      </p:sp>
      <p:sp>
        <p:nvSpPr>
          <p:cNvPr id="202" name=""/>
          <p:cNvSpPr txBox="1"/>
          <p:nvPr/>
        </p:nvSpPr>
        <p:spPr>
          <a:xfrm>
            <a:off x="2952000" y="1152000"/>
            <a:ext cx="6840000" cy="1009800"/>
          </a:xfrm>
          <a:prstGeom prst="rect">
            <a:avLst/>
          </a:prstGeom>
          <a:noFill/>
          <a:ln w="0">
            <a:noFill/>
          </a:ln>
        </p:spPr>
        <p:txBody>
          <a:bodyPr lIns="90000" rIns="90000" tIns="45000" bIns="45000" anchor="t">
            <a:noAutofit/>
          </a:bodyPr>
          <a:p>
            <a:pPr algn="ctr">
              <a:buNone/>
            </a:pPr>
            <a:r>
              <a:rPr b="0" lang="en-PH" sz="1800" spc="-1" strike="noStrike">
                <a:solidFill>
                  <a:srgbClr val="4e102d"/>
                </a:solidFill>
                <a:latin typeface="Lato"/>
                <a:ea typeface="AppleSystemUIFont"/>
              </a:rPr>
              <a:t>“</a:t>
            </a:r>
            <a:r>
              <a:rPr b="0" lang="en-PH" sz="1800" spc="-1" strike="noStrike">
                <a:solidFill>
                  <a:srgbClr val="4e102d"/>
                </a:solidFill>
                <a:latin typeface="Lato"/>
                <a:ea typeface="AppleSystemUIFont"/>
              </a:rPr>
              <a:t>A-cleaning we will go, a-cleaning we will go! High-ho-da-de-ri-oh,</a:t>
            </a:r>
            <a:endParaRPr b="0" lang="en-PH" sz="1800" spc="-1" strike="noStrike">
              <a:solidFill>
                <a:srgbClr val="4e102d"/>
              </a:solidFill>
              <a:latin typeface="Arial"/>
            </a:endParaRPr>
          </a:p>
          <a:p>
            <a:pPr algn="ctr">
              <a:buNone/>
            </a:pPr>
            <a:r>
              <a:rPr b="0" lang="en-PH" sz="1800" spc="-1" strike="noStrike">
                <a:solidFill>
                  <a:srgbClr val="4e102d"/>
                </a:solidFill>
                <a:latin typeface="Lato"/>
                <a:ea typeface="AppleSystemUIFont"/>
              </a:rPr>
              <a:t>a-cleaning we will go!”</a:t>
            </a:r>
            <a:endParaRPr b="0" lang="en-PH" sz="1800" spc="-1" strike="noStrike">
              <a:solidFill>
                <a:srgbClr val="4e102d"/>
              </a:solidFill>
              <a:latin typeface="Arial"/>
            </a:endParaRPr>
          </a:p>
        </p:txBody>
      </p:sp>
      <p:sp>
        <p:nvSpPr>
          <p:cNvPr id="203" name=""/>
          <p:cNvSpPr/>
          <p:nvPr/>
        </p:nvSpPr>
        <p:spPr>
          <a:xfrm>
            <a:off x="0" y="2700000"/>
            <a:ext cx="12240000" cy="0"/>
          </a:xfrm>
          <a:prstGeom prst="line">
            <a:avLst/>
          </a:prstGeom>
          <a:ln w="57240">
            <a:solidFill>
              <a:srgbClr val="000000"/>
            </a:solidFill>
            <a:round/>
          </a:ln>
        </p:spPr>
        <p:style>
          <a:lnRef idx="0"/>
          <a:fillRef idx="0"/>
          <a:effectRef idx="0"/>
          <a:fontRef idx="minor"/>
        </p:style>
      </p:sp>
      <p:sp>
        <p:nvSpPr>
          <p:cNvPr id="204" name=""/>
          <p:cNvSpPr txBox="1"/>
          <p:nvPr/>
        </p:nvSpPr>
        <p:spPr>
          <a:xfrm>
            <a:off x="3724200" y="2752200"/>
            <a:ext cx="5167800" cy="1315800"/>
          </a:xfrm>
          <a:prstGeom prst="rect">
            <a:avLst/>
          </a:prstGeom>
          <a:noFill/>
          <a:ln w="0">
            <a:noFill/>
          </a:ln>
        </p:spPr>
        <p:txBody>
          <a:bodyPr lIns="90000" rIns="90000" tIns="45000" bIns="45000" anchor="t">
            <a:noAutofit/>
          </a:bodyPr>
          <a:p>
            <a:pPr algn="just">
              <a:lnSpc>
                <a:spcPct val="150000"/>
              </a:lnSpc>
              <a:buNone/>
            </a:pPr>
            <a:r>
              <a:rPr b="0" lang="en-PH" sz="1800" spc="-1" strike="noStrike">
                <a:latin typeface="Lato"/>
              </a:rPr>
              <a:t>The trash can is too </a:t>
            </a:r>
            <a:r>
              <a:rPr b="1" lang="en-PH" sz="1800" spc="-1" strike="noStrike">
                <a:solidFill>
                  <a:srgbClr val="ff8000"/>
                </a:solidFill>
                <a:latin typeface="Lato"/>
              </a:rPr>
              <a:t>small</a:t>
            </a:r>
            <a:r>
              <a:rPr b="0" lang="en-PH" sz="1800" spc="-1" strike="noStrike">
                <a:latin typeface="Lato"/>
              </a:rPr>
              <a:t> to hold our garbage.</a:t>
            </a:r>
            <a:endParaRPr b="0" lang="en-PH" sz="1800" spc="-1" strike="noStrike">
              <a:latin typeface="Lato"/>
              <a:ea typeface="AppleSystemUIFont"/>
            </a:endParaRPr>
          </a:p>
          <a:p>
            <a:pPr algn="just">
              <a:lnSpc>
                <a:spcPct val="150000"/>
              </a:lnSpc>
              <a:buNone/>
            </a:pPr>
            <a:r>
              <a:rPr b="0" lang="en-PH" sz="1800" spc="-1" strike="noStrike">
                <a:latin typeface="Lato"/>
              </a:rPr>
              <a:t>Did the </a:t>
            </a:r>
            <a:r>
              <a:rPr b="1" lang="en-PH" sz="1800" spc="-1" strike="noStrike">
                <a:solidFill>
                  <a:srgbClr val="ff8000"/>
                </a:solidFill>
                <a:latin typeface="Lato"/>
              </a:rPr>
              <a:t>big</a:t>
            </a:r>
            <a:r>
              <a:rPr b="0" lang="en-PH" sz="1800" spc="-1" strike="noStrike">
                <a:latin typeface="Lato"/>
              </a:rPr>
              <a:t> garbage truck pass by?</a:t>
            </a:r>
            <a:endParaRPr b="0" lang="en-PH" sz="1800" spc="-1" strike="noStrike">
              <a:latin typeface="Lato"/>
              <a:ea typeface="AppleSystemUIFont"/>
            </a:endParaRPr>
          </a:p>
        </p:txBody>
      </p:sp>
      <p:sp>
        <p:nvSpPr>
          <p:cNvPr id="205" name=""/>
          <p:cNvSpPr/>
          <p:nvPr/>
        </p:nvSpPr>
        <p:spPr>
          <a:xfrm>
            <a:off x="1656000" y="4140000"/>
            <a:ext cx="9000000" cy="1656000"/>
          </a:xfrm>
          <a:custGeom>
            <a:avLst/>
            <a:gdLst/>
            <a:ahLst/>
            <a:rect l="0" t="0" r="r" b="b"/>
            <a:pathLst>
              <a:path w="25002" h="4602">
                <a:moveTo>
                  <a:pt x="766" y="0"/>
                </a:moveTo>
                <a:lnTo>
                  <a:pt x="767" y="0"/>
                </a:lnTo>
                <a:cubicBezTo>
                  <a:pt x="632" y="0"/>
                  <a:pt x="500" y="35"/>
                  <a:pt x="383" y="103"/>
                </a:cubicBezTo>
                <a:cubicBezTo>
                  <a:pt x="267" y="170"/>
                  <a:pt x="170" y="267"/>
                  <a:pt x="103" y="383"/>
                </a:cubicBezTo>
                <a:cubicBezTo>
                  <a:pt x="35" y="500"/>
                  <a:pt x="0" y="632"/>
                  <a:pt x="0" y="767"/>
                </a:cubicBezTo>
                <a:lnTo>
                  <a:pt x="0" y="3834"/>
                </a:lnTo>
                <a:lnTo>
                  <a:pt x="0" y="3834"/>
                </a:lnTo>
                <a:cubicBezTo>
                  <a:pt x="0" y="3969"/>
                  <a:pt x="35" y="4101"/>
                  <a:pt x="103" y="4218"/>
                </a:cubicBezTo>
                <a:cubicBezTo>
                  <a:pt x="170" y="4334"/>
                  <a:pt x="267" y="4431"/>
                  <a:pt x="383" y="4498"/>
                </a:cubicBezTo>
                <a:cubicBezTo>
                  <a:pt x="500" y="4566"/>
                  <a:pt x="632" y="4601"/>
                  <a:pt x="767" y="4601"/>
                </a:cubicBezTo>
                <a:lnTo>
                  <a:pt x="24234" y="4601"/>
                </a:lnTo>
                <a:lnTo>
                  <a:pt x="24234" y="4601"/>
                </a:lnTo>
                <a:cubicBezTo>
                  <a:pt x="24369" y="4601"/>
                  <a:pt x="24501" y="4566"/>
                  <a:pt x="24618" y="4498"/>
                </a:cubicBezTo>
                <a:cubicBezTo>
                  <a:pt x="24734" y="4431"/>
                  <a:pt x="24831" y="4334"/>
                  <a:pt x="24898" y="4218"/>
                </a:cubicBezTo>
                <a:cubicBezTo>
                  <a:pt x="24966" y="4101"/>
                  <a:pt x="25001" y="3969"/>
                  <a:pt x="25001" y="3834"/>
                </a:cubicBezTo>
                <a:lnTo>
                  <a:pt x="25000" y="766"/>
                </a:lnTo>
                <a:lnTo>
                  <a:pt x="25001" y="767"/>
                </a:lnTo>
                <a:lnTo>
                  <a:pt x="25001" y="767"/>
                </a:lnTo>
                <a:cubicBezTo>
                  <a:pt x="25001" y="632"/>
                  <a:pt x="24966" y="500"/>
                  <a:pt x="24898" y="383"/>
                </a:cubicBezTo>
                <a:cubicBezTo>
                  <a:pt x="24831" y="267"/>
                  <a:pt x="24734" y="170"/>
                  <a:pt x="24618" y="103"/>
                </a:cubicBezTo>
                <a:cubicBezTo>
                  <a:pt x="24501" y="35"/>
                  <a:pt x="24369" y="0"/>
                  <a:pt x="24234" y="0"/>
                </a:cubicBezTo>
                <a:lnTo>
                  <a:pt x="766" y="0"/>
                </a:lnTo>
              </a:path>
            </a:pathLst>
          </a:custGeom>
          <a:solidFill>
            <a:srgbClr val="ffffff"/>
          </a:solidFill>
          <a:ln w="57240">
            <a:solidFill>
              <a:srgbClr val="780373"/>
            </a:solidFill>
            <a:round/>
          </a:ln>
        </p:spPr>
        <p:style>
          <a:lnRef idx="0"/>
          <a:fillRef idx="0"/>
          <a:effectRef idx="0"/>
          <a:fontRef idx="minor"/>
        </p:style>
      </p:sp>
      <p:sp>
        <p:nvSpPr>
          <p:cNvPr id="206" name=""/>
          <p:cNvSpPr txBox="1"/>
          <p:nvPr/>
        </p:nvSpPr>
        <p:spPr>
          <a:xfrm>
            <a:off x="3099240" y="4266360"/>
            <a:ext cx="6368760" cy="1637640"/>
          </a:xfrm>
          <a:prstGeom prst="rect">
            <a:avLst/>
          </a:prstGeom>
          <a:noFill/>
          <a:ln w="0">
            <a:noFill/>
          </a:ln>
        </p:spPr>
        <p:txBody>
          <a:bodyPr lIns="90000" rIns="90000" tIns="45000" bIns="45000" anchor="t">
            <a:noAutofit/>
          </a:bodyPr>
          <a:p>
            <a:pPr algn="just">
              <a:lnSpc>
                <a:spcPct val="115000"/>
              </a:lnSpc>
              <a:spcBef>
                <a:spcPts val="283"/>
              </a:spcBef>
              <a:spcAft>
                <a:spcPts val="283"/>
              </a:spcAft>
              <a:buNone/>
            </a:pPr>
            <a:r>
              <a:rPr b="0" lang="en-PH" sz="1800" spc="-1" strike="noStrike">
                <a:latin typeface="Lato"/>
              </a:rPr>
              <a:t>“</a:t>
            </a:r>
            <a:r>
              <a:rPr b="0" lang="en-PH" sz="1800" spc="-1" strike="noStrike">
                <a:latin typeface="Lato"/>
              </a:rPr>
              <a:t>Small” and “big” are words that describe size.</a:t>
            </a:r>
            <a:endParaRPr b="0" lang="en-PH" sz="1800" spc="-1" strike="noStrike">
              <a:latin typeface="Lato"/>
              <a:ea typeface="AppleSystemUIFont"/>
            </a:endParaRPr>
          </a:p>
          <a:p>
            <a:pPr algn="just">
              <a:lnSpc>
                <a:spcPct val="115000"/>
              </a:lnSpc>
              <a:spcBef>
                <a:spcPts val="283"/>
              </a:spcBef>
              <a:spcAft>
                <a:spcPts val="283"/>
              </a:spcAft>
              <a:buNone/>
            </a:pPr>
            <a:r>
              <a:rPr b="0" lang="en-PH" sz="1800" spc="-1" strike="noStrike">
                <a:latin typeface="Lato"/>
              </a:rPr>
              <a:t>There are words that tell about size.</a:t>
            </a:r>
            <a:endParaRPr b="0" lang="en-PH" sz="1800" spc="-1" strike="noStrike">
              <a:latin typeface="Lato"/>
              <a:ea typeface="AppleSystemUIFont"/>
            </a:endParaRPr>
          </a:p>
          <a:p>
            <a:pPr algn="just">
              <a:lnSpc>
                <a:spcPct val="115000"/>
              </a:lnSpc>
              <a:spcBef>
                <a:spcPts val="283"/>
              </a:spcBef>
              <a:spcAft>
                <a:spcPts val="283"/>
              </a:spcAft>
              <a:buNone/>
            </a:pPr>
            <a:r>
              <a:rPr b="1" lang="en-PH" sz="1800" spc="-1" strike="noStrike">
                <a:latin typeface="Lato"/>
                <a:ea typeface="AppleSystemUIFontBold"/>
              </a:rPr>
              <a:t>Size</a:t>
            </a:r>
            <a:r>
              <a:rPr b="0" lang="en-PH" sz="1800" spc="-1" strike="noStrike">
                <a:latin typeface="Lato"/>
                <a:ea typeface="AppleSystemUIFont"/>
              </a:rPr>
              <a:t> tells how big or small a person, animal, or object is.</a:t>
            </a:r>
            <a:endParaRPr b="0" lang="en-PH" sz="1800" spc="-1" strike="noStrike">
              <a:latin typeface="Lato"/>
              <a:ea typeface="PingFang SC"/>
            </a:endParaRPr>
          </a:p>
        </p:txBody>
      </p:sp>
      <p:sp>
        <p:nvSpPr>
          <p:cNvPr id="207" name=""/>
          <p:cNvSpPr/>
          <p:nvPr/>
        </p:nvSpPr>
        <p:spPr>
          <a:xfrm>
            <a:off x="2523240" y="5184000"/>
            <a:ext cx="360000" cy="324000"/>
          </a:xfrm>
          <a:custGeom>
            <a:avLst/>
            <a:gdLst/>
            <a:ahLst/>
            <a:rect l="l" t="t" r="r" b="b"/>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lnTo>
                  <a:pt x="640" y="233"/>
                </a:lnTo>
                <a:close/>
              </a:path>
            </a:pathLst>
          </a:custGeom>
          <a:solidFill>
            <a:srgbClr val="ff860d"/>
          </a:solid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8" name="" descr=""/>
          <p:cNvPicPr/>
          <p:nvPr/>
        </p:nvPicPr>
        <p:blipFill>
          <a:blip r:embed="rId1"/>
          <a:stretch/>
        </p:blipFill>
        <p:spPr>
          <a:xfrm>
            <a:off x="1836720" y="1953360"/>
            <a:ext cx="8387280" cy="2006640"/>
          </a:xfrm>
          <a:prstGeom prst="rect">
            <a:avLst/>
          </a:prstGeom>
          <a:ln w="0">
            <a:noFill/>
          </a:ln>
        </p:spPr>
      </p:pic>
      <p:sp>
        <p:nvSpPr>
          <p:cNvPr id="209" name=""/>
          <p:cNvSpPr txBox="1"/>
          <p:nvPr/>
        </p:nvSpPr>
        <p:spPr>
          <a:xfrm>
            <a:off x="3672000" y="1260000"/>
            <a:ext cx="4605120" cy="412200"/>
          </a:xfrm>
          <a:prstGeom prst="rect">
            <a:avLst/>
          </a:prstGeom>
          <a:noFill/>
          <a:ln w="0">
            <a:noFill/>
          </a:ln>
        </p:spPr>
        <p:txBody>
          <a:bodyPr lIns="90000" rIns="90000" tIns="45000" bIns="45000" anchor="t">
            <a:noAutofit/>
          </a:bodyPr>
          <a:p>
            <a:pPr algn="ctr">
              <a:buNone/>
            </a:pPr>
            <a:r>
              <a:rPr b="1" lang="en-PH" sz="1800" spc="-1" strike="noStrike">
                <a:solidFill>
                  <a:srgbClr val="3faf46"/>
                </a:solidFill>
                <a:latin typeface="Lato"/>
                <a:ea typeface="AppleSystemUIFont"/>
              </a:rPr>
              <a:t>Letters in the alphabet with tails:</a:t>
            </a:r>
            <a:endParaRPr b="1" lang="en-PH" sz="1800" spc="-1" strike="noStrike">
              <a:solidFill>
                <a:srgbClr val="3faf46"/>
              </a:solidFill>
              <a:latin typeface="Lato"/>
              <a:ea typeface="AppleSystemUIFont"/>
            </a:endParaRPr>
          </a:p>
        </p:txBody>
      </p:sp>
      <p:sp>
        <p:nvSpPr>
          <p:cNvPr id="210" name=""/>
          <p:cNvSpPr txBox="1"/>
          <p:nvPr/>
        </p:nvSpPr>
        <p:spPr>
          <a:xfrm>
            <a:off x="2664000" y="5064120"/>
            <a:ext cx="6660000" cy="1055880"/>
          </a:xfrm>
          <a:prstGeom prst="rect">
            <a:avLst/>
          </a:prstGeom>
          <a:noFill/>
          <a:ln w="0">
            <a:noFill/>
          </a:ln>
        </p:spPr>
        <p:txBody>
          <a:bodyPr lIns="90000" rIns="90000" tIns="45000" bIns="45000" anchor="t">
            <a:noAutofit/>
          </a:bodyPr>
          <a:p>
            <a:pPr algn="ctr">
              <a:buNone/>
            </a:pPr>
            <a:r>
              <a:rPr b="1" lang="en-PH" sz="1800" spc="-1" strike="noStrike">
                <a:solidFill>
                  <a:srgbClr val="000000"/>
                </a:solidFill>
                <a:highlight>
                  <a:srgbClr val="ffe994"/>
                </a:highlight>
                <a:latin typeface="Lato"/>
                <a:ea typeface="AppleSystemUIFont"/>
              </a:rPr>
              <a:t>Why do you think are they called tailed letters?</a:t>
            </a:r>
            <a:endParaRPr b="1" lang="en-PH" sz="1800" spc="-1" strike="noStrike">
              <a:solidFill>
                <a:srgbClr val="000000"/>
              </a:solidFill>
              <a:highlight>
                <a:srgbClr val="ffe994"/>
              </a:highlight>
              <a:latin typeface="Lato"/>
              <a:ea typeface="AppleSystemUIFont"/>
            </a:endParaRPr>
          </a:p>
        </p:txBody>
      </p:sp>
      <p:sp>
        <p:nvSpPr>
          <p:cNvPr id="211" name=""/>
          <p:cNvSpPr/>
          <p:nvPr/>
        </p:nvSpPr>
        <p:spPr>
          <a:xfrm>
            <a:off x="1224000" y="900000"/>
            <a:ext cx="9540000" cy="3600000"/>
          </a:xfrm>
          <a:custGeom>
            <a:avLst/>
            <a:gdLst/>
            <a:ahLst/>
            <a:rect l="0" t="0" r="r" b="b"/>
            <a:pathLst>
              <a:path w="26502" h="10002">
                <a:moveTo>
                  <a:pt x="1666" y="0"/>
                </a:moveTo>
                <a:lnTo>
                  <a:pt x="1667" y="0"/>
                </a:lnTo>
                <a:cubicBezTo>
                  <a:pt x="1374" y="0"/>
                  <a:pt x="1087" y="77"/>
                  <a:pt x="833" y="223"/>
                </a:cubicBezTo>
                <a:cubicBezTo>
                  <a:pt x="580" y="370"/>
                  <a:pt x="370" y="580"/>
                  <a:pt x="223" y="833"/>
                </a:cubicBezTo>
                <a:cubicBezTo>
                  <a:pt x="77" y="1087"/>
                  <a:pt x="0" y="1374"/>
                  <a:pt x="0" y="1667"/>
                </a:cubicBezTo>
                <a:lnTo>
                  <a:pt x="0" y="8334"/>
                </a:lnTo>
                <a:lnTo>
                  <a:pt x="0" y="8334"/>
                </a:lnTo>
                <a:cubicBezTo>
                  <a:pt x="0" y="8627"/>
                  <a:pt x="77" y="8914"/>
                  <a:pt x="223" y="9168"/>
                </a:cubicBezTo>
                <a:cubicBezTo>
                  <a:pt x="370" y="9421"/>
                  <a:pt x="580" y="9631"/>
                  <a:pt x="833" y="9778"/>
                </a:cubicBezTo>
                <a:cubicBezTo>
                  <a:pt x="1087" y="9924"/>
                  <a:pt x="1374" y="10001"/>
                  <a:pt x="1667" y="10001"/>
                </a:cubicBezTo>
                <a:lnTo>
                  <a:pt x="24834" y="10001"/>
                </a:lnTo>
                <a:lnTo>
                  <a:pt x="24834" y="10001"/>
                </a:lnTo>
                <a:cubicBezTo>
                  <a:pt x="25127" y="10001"/>
                  <a:pt x="25414" y="9924"/>
                  <a:pt x="25668" y="9778"/>
                </a:cubicBezTo>
                <a:cubicBezTo>
                  <a:pt x="25921" y="9631"/>
                  <a:pt x="26131" y="9421"/>
                  <a:pt x="26278" y="9168"/>
                </a:cubicBezTo>
                <a:cubicBezTo>
                  <a:pt x="26424" y="8914"/>
                  <a:pt x="26501" y="8627"/>
                  <a:pt x="26501" y="8334"/>
                </a:cubicBezTo>
                <a:lnTo>
                  <a:pt x="26501" y="1666"/>
                </a:lnTo>
                <a:lnTo>
                  <a:pt x="26501" y="1667"/>
                </a:lnTo>
                <a:lnTo>
                  <a:pt x="26501" y="1667"/>
                </a:lnTo>
                <a:cubicBezTo>
                  <a:pt x="26501" y="1374"/>
                  <a:pt x="26424" y="1087"/>
                  <a:pt x="26278" y="833"/>
                </a:cubicBezTo>
                <a:cubicBezTo>
                  <a:pt x="26131" y="580"/>
                  <a:pt x="25921" y="370"/>
                  <a:pt x="25668" y="223"/>
                </a:cubicBezTo>
                <a:cubicBezTo>
                  <a:pt x="25414" y="77"/>
                  <a:pt x="25127" y="0"/>
                  <a:pt x="24834" y="0"/>
                </a:cubicBezTo>
                <a:lnTo>
                  <a:pt x="1666" y="0"/>
                </a:lnTo>
              </a:path>
            </a:pathLst>
          </a:custGeom>
          <a:noFill/>
          <a:ln w="1908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2052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2023-08-09T15:19:49Z</dcterms:modified>
  <cp:revision>113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