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1320" cy="68472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8200" cy="2788200"/>
          </a:xfrm>
          <a:prstGeom prst="rect">
            <a:avLst/>
          </a:prstGeom>
          <a:ln w="0">
            <a:noFill/>
          </a:ln>
        </p:spPr>
      </p:pic>
      <p:sp>
        <p:nvSpPr>
          <p:cNvPr id="2" name="Rectangle 5"/>
          <p:cNvSpPr/>
          <p:nvPr/>
        </p:nvSpPr>
        <p:spPr>
          <a:xfrm>
            <a:off x="3487320" y="1475280"/>
            <a:ext cx="8693640" cy="38516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3640" cy="3733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1320" cy="624240"/>
          </a:xfrm>
          <a:prstGeom prst="rect">
            <a:avLst/>
          </a:prstGeom>
          <a:ln w="0">
            <a:noFill/>
          </a:ln>
        </p:spPr>
      </p:pic>
      <p:sp>
        <p:nvSpPr>
          <p:cNvPr id="43" name="Rectangle 7"/>
          <p:cNvSpPr/>
          <p:nvPr/>
        </p:nvSpPr>
        <p:spPr>
          <a:xfrm>
            <a:off x="10868760" y="0"/>
            <a:ext cx="959760" cy="9597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3840" cy="1023840"/>
          </a:xfrm>
          <a:prstGeom prst="rect">
            <a:avLst/>
          </a:prstGeom>
          <a:ln w="0">
            <a:noFill/>
          </a:ln>
        </p:spPr>
      </p:pic>
      <p:sp>
        <p:nvSpPr>
          <p:cNvPr id="45" name="TextBox 9"/>
          <p:cNvSpPr/>
          <p:nvPr/>
        </p:nvSpPr>
        <p:spPr>
          <a:xfrm>
            <a:off x="185400" y="6362280"/>
            <a:ext cx="468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5640" cy="3373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644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Mga Paraan ng Pagpapahayag sa Pagsulat ng Napapanahong Sanaysay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36000" y="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26" name=""/>
          <p:cNvSpPr/>
          <p:nvPr/>
        </p:nvSpPr>
        <p:spPr>
          <a:xfrm>
            <a:off x="180000" y="1080000"/>
            <a:ext cx="11527560" cy="4984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Nagagamit sa pagsulat ng sanaysay ang iba’t ibang paraan ng pagpapahayag. Isa na rito ang paglalahad o pagpapaliwanag kung ano ang ibig sabihin ng mga bagay-bagay na nangyayari sa ating paligid. Sa uring ito ng pagpapahayag, kailangang maging kasiya-siya sa mambabasa ang pagpapaliwanag at nasasagot ang mga tanong sa isipan ng bumabasa. Sa ganitong paraan, nahihikayat ang bumabasa na paniwalaan ang sinasabi ng may-akda sapagkat napupukaw ang sariling pag-iisip ng bumabasa. May iba’t ibang estilo na maaaring gamitin sa paglalahad upang maging mabisa ang pagbibigay ng mga impormasyon.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2"/>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28" name=""/>
          <p:cNvSpPr/>
          <p:nvPr/>
        </p:nvSpPr>
        <p:spPr>
          <a:xfrm>
            <a:off x="272880" y="1008000"/>
            <a:ext cx="11527560" cy="4984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Iba’t Ibang Paraan ng Pagpapahayag:</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Pag-iisa-isa</a:t>
            </a:r>
            <a:r>
              <a:rPr b="0" lang="en-PH" sz="1800" spc="-1" strike="noStrike">
                <a:solidFill>
                  <a:srgbClr val="000000"/>
                </a:solidFill>
                <a:latin typeface="Lato"/>
                <a:ea typeface="DejaVu Sans"/>
              </a:rPr>
              <a:t> – Nakatutulong ang paggamit ng pag-iisa-isa sa pagpapaliwanag kung paano ang paggawa ng isang bagay o kung ano ang mabuting paraan upang matamo ang isang layunin. Karaniwang ginagamit dito ang kaayusang kronolohikal (</a:t>
            </a:r>
            <a:r>
              <a:rPr b="0" i="1" lang="en-PH" sz="1800" spc="-1" strike="noStrike">
                <a:solidFill>
                  <a:srgbClr val="000000"/>
                </a:solidFill>
                <a:latin typeface="Lato"/>
                <a:ea typeface="DejaVu Sans"/>
              </a:rPr>
              <a:t>chronological order</a:t>
            </a:r>
            <a:r>
              <a:rPr b="0" lang="en-PH" sz="1800" spc="-1" strike="noStrike">
                <a:solidFill>
                  <a:srgbClr val="000000"/>
                </a:solidFill>
                <a:latin typeface="Lato"/>
                <a:ea typeface="DejaVu Sans"/>
              </a:rPr>
              <a:t>) at sinasabi rito kung ano ang unang dapat gawin, ang susunod, at hanggang sa matapos ang pagpapaliwanag. Maaaring gumamit ng mga panandang kagaya ng: </a:t>
            </a:r>
            <a:r>
              <a:rPr b="1" lang="en-PH" sz="1800" spc="-1" strike="noStrike">
                <a:solidFill>
                  <a:srgbClr val="000000"/>
                </a:solidFill>
                <a:latin typeface="Lato"/>
                <a:ea typeface="DejaVu Sans"/>
              </a:rPr>
              <a:t>una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 simula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kasunod</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pagkatapos</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 huli</a:t>
            </a:r>
            <a:r>
              <a:rPr b="0" lang="en-PH" sz="1800" spc="-1" strike="noStrike">
                <a:solidFill>
                  <a:srgbClr val="000000"/>
                </a:solidFill>
                <a:latin typeface="Lato"/>
                <a:ea typeface="DejaVu Sans"/>
              </a:rPr>
              <a:t>, at iba pang kagaya ng mga ito.</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Paghahambing</a:t>
            </a:r>
            <a:r>
              <a:rPr b="0" lang="en-PH" sz="1800" spc="-1" strike="noStrike">
                <a:solidFill>
                  <a:srgbClr val="000000"/>
                </a:solidFill>
                <a:latin typeface="Lato"/>
                <a:ea typeface="DejaVu Sans"/>
              </a:rPr>
              <a:t> – Ginagamit ang uring ito ng paglalahad upang madaling maunawaan ang isang pagkukuro. Inihahambing ng manunulat ang paksang tinatalakay sa isang bagay o karanasang alam na ng bumabasa o nakikinig. Nakatutulong ang paggamit ng paghahambing sa ikalilinaw ng pagtalakay sa paksa o sa pagbibigay ng kahulugan ng paksa.</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5"/>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30" name=""/>
          <p:cNvSpPr/>
          <p:nvPr/>
        </p:nvSpPr>
        <p:spPr>
          <a:xfrm>
            <a:off x="272880" y="1008000"/>
            <a:ext cx="11527560" cy="4984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Pagpapakilala ng Pinagmulan, Sanhi, at Bunga</a:t>
            </a:r>
            <a:r>
              <a:rPr b="0" lang="en-PH" sz="1800" spc="-1" strike="noStrike">
                <a:solidFill>
                  <a:srgbClr val="000000"/>
                </a:solidFill>
                <a:latin typeface="Lato"/>
                <a:ea typeface="DejaVu Sans"/>
              </a:rPr>
              <a:t> – May mga bagay na nangyayari sa ating buhay na kailangan ang masusing pagpapaliwanag upang maintindihan ang pinanggalingan ng pangyayaring ito, bakit ito nagkaganoon, o kaya’y kung ano ang mapakikinabangan o mapapala ng mga tao sa pangyayaring ito. Kapag ganito ang paraan ng pagpapaliwanag, kailangang gamitin dito ang paraan ng pagpapakilala ng pinagmulan, sanhi, at bunga. Kailangan ng manunulat na sumangguni sa iba’t ibang aklat, pahayagan, ensiklopedya, at iba pang sanggunian upang mailatag nang wasto at malinaw sa bumabasa ang pangyayaring ipinaliliwanag gaya ng tekstong binasa sa aralin.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7"/>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32" name=""/>
          <p:cNvSpPr/>
          <p:nvPr/>
        </p:nvSpPr>
        <p:spPr>
          <a:xfrm>
            <a:off x="272880" y="1008000"/>
            <a:ext cx="11527560" cy="498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Pangangalap ng Datos o Impormasyon:</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Pagbabasa ng aklat, artikulo, at iba pa</a:t>
            </a:r>
            <a:r>
              <a:rPr b="0" lang="en-PH" sz="1800" spc="-1" strike="noStrike">
                <a:solidFill>
                  <a:srgbClr val="000000"/>
                </a:solidFill>
                <a:latin typeface="Lato"/>
                <a:ea typeface="DejaVu Sans"/>
              </a:rPr>
              <a:t> – isa sa mga pangunahing paraan ng pangangalap ng datos ay mula sa mga babasahin at dokumentong makikita sa mga aklatan, internet, pribadong koleksiyon, simbahan, at iba pa.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Panonood ng balita o anumang programang pantelebisyon</a:t>
            </a:r>
            <a:r>
              <a:rPr b="0" lang="en-PH" sz="1800" spc="-1" strike="noStrike">
                <a:solidFill>
                  <a:srgbClr val="000000"/>
                </a:solidFill>
                <a:latin typeface="Lato"/>
                <a:ea typeface="DejaVu Sans"/>
              </a:rPr>
              <a:t> – maaaring makakuha ng impormasyon o datos tungkol sa isang pangyayari sa paligid sa pamamagitan ng panonood. Ngunit mag-ingat sa mga napanonood dahil talamak sa kasalukuyan ang peke o maling impormasyon.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Pagsasagawa ng interbyu</a:t>
            </a:r>
            <a:r>
              <a:rPr b="0" lang="en-PH" sz="1800" spc="-1" strike="noStrike">
                <a:solidFill>
                  <a:srgbClr val="000000"/>
                </a:solidFill>
                <a:latin typeface="Lato"/>
                <a:ea typeface="DejaVu Sans"/>
              </a:rPr>
              <a:t> – sa pangangalap ng datos, ang paraang ito ay nangangailangan ng kagamitan tulad ng recorder at pagsusulatan.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4"/>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34" name=""/>
          <p:cNvSpPr/>
          <p:nvPr/>
        </p:nvSpPr>
        <p:spPr>
          <a:xfrm>
            <a:off x="684000" y="1908000"/>
            <a:ext cx="10807200" cy="2411280"/>
          </a:xfrm>
          <a:prstGeom prst="rect">
            <a:avLst/>
          </a:prstGeom>
          <a:noFill/>
          <a:ln w="38160">
            <a:solidFill>
              <a:srgbClr val="000000"/>
            </a:solidFill>
            <a:prstDash val="dash"/>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MAHAHALAGANG KAALAMAN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Nakatutulong ang paggamit ng iba’t ibang paraan ng pagpapahayag sa mabisang paglalahad ng paksa sa isang sanaysay. Ang kawastuhan at kabisaan ng paraan na gagamitin ay makaaapekto sa kabuoang ipinahihiwatig ng iyong sanaysay. Marapat ding pag-aralan muna ang paksa sa pamamagitan ng pangangalap ng mga mapagkakatiwalaang datos upang mas maging mabisa ang paglalahad ng iyong sulatin.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00000" y="684000"/>
            <a:ext cx="3845880" cy="53064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800" spc="-1" strike="noStrike">
                <a:solidFill>
                  <a:srgbClr val="000000"/>
                </a:solidFill>
                <a:latin typeface="Lato"/>
                <a:ea typeface="Arial;Arial"/>
              </a:rPr>
              <a:t>Pagsasanay</a:t>
            </a:r>
            <a:endParaRPr b="0" lang="en-PH" sz="2800" spc="-1" strike="noStrike">
              <a:latin typeface="Arial"/>
            </a:endParaRPr>
          </a:p>
        </p:txBody>
      </p:sp>
      <p:sp>
        <p:nvSpPr>
          <p:cNvPr id="136" name="PlaceHolder 6"/>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
        <p:nvSpPr>
          <p:cNvPr id="137" name=""/>
          <p:cNvSpPr/>
          <p:nvPr/>
        </p:nvSpPr>
        <p:spPr>
          <a:xfrm>
            <a:off x="540000" y="1260000"/>
            <a:ext cx="10971720" cy="4744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Sagutan ang mga tanong sa ibaba.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Ano-ano ang iba’t ibang paraan ng pagpapahayag sa pagsulat ng sanaysay?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Paano nagkakaiba-iba ang iba’t ibang paraan ng pagpapahayag?</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360000" y="1114920"/>
            <a:ext cx="11571840" cy="428400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Lato"/>
                <a:ea typeface="Arial;Arial"/>
              </a:rPr>
              <a:t>Susi sa Pagwawasto:</a:t>
            </a:r>
            <a:endParaRPr b="0" lang="en-PH" sz="2400" spc="-1" strike="noStrike">
              <a:latin typeface="Arial"/>
            </a:endParaRPr>
          </a:p>
          <a:p>
            <a:pPr>
              <a:lnSpc>
                <a:spcPct val="100000"/>
              </a:lnSpc>
              <a:buNone/>
            </a:pPr>
            <a:r>
              <a:rPr b="0" lang="en-US" sz="1800" spc="-1" strike="noStrike">
                <a:solidFill>
                  <a:srgbClr val="000000"/>
                </a:solidFill>
                <a:latin typeface="Lato"/>
                <a:ea typeface="Arial;Arial"/>
              </a:rPr>
              <a:t>1. Pag-iisa-isa, paghahambing at pagkilala sa pinagmulan, sanhi at bunga</a:t>
            </a:r>
            <a:endParaRPr b="0" lang="en-PH" sz="1800" spc="-1" strike="noStrike">
              <a:latin typeface="Arial"/>
            </a:endParaRPr>
          </a:p>
          <a:p>
            <a:pPr>
              <a:lnSpc>
                <a:spcPct val="100000"/>
              </a:lnSpc>
              <a:buNone/>
            </a:pPr>
            <a:r>
              <a:rPr b="0" lang="en-US" sz="1800" spc="-1" strike="noStrike">
                <a:solidFill>
                  <a:srgbClr val="000000"/>
                </a:solidFill>
                <a:latin typeface="Lato"/>
                <a:ea typeface="Arial;Arial"/>
              </a:rPr>
              <a:t>2. Nagkakaiba-iba lamang ito sa paraan ng pagkakagamit sa paksa.       </a:t>
            </a:r>
            <a:endParaRPr b="0" lang="en-PH" sz="1800" spc="-1" strike="noStrike">
              <a:latin typeface="Arial"/>
            </a:endParaRPr>
          </a:p>
        </p:txBody>
      </p:sp>
      <p:sp>
        <p:nvSpPr>
          <p:cNvPr id="139" name="PlaceHolder 3"/>
          <p:cNvSpPr/>
          <p:nvPr/>
        </p:nvSpPr>
        <p:spPr>
          <a:xfrm>
            <a:off x="36000" y="36000"/>
            <a:ext cx="10250640" cy="890640"/>
          </a:xfrm>
          <a:prstGeom prst="rect">
            <a:avLst/>
          </a:prstGeom>
          <a:noFill/>
          <a:ln w="0">
            <a:noFill/>
          </a:ln>
        </p:spPr>
        <p:style>
          <a:lnRef idx="0"/>
          <a:fillRef idx="0"/>
          <a:effectRef idx="0"/>
          <a:fontRef idx="minor"/>
        </p:style>
        <p:txBody>
          <a:bodyPr lIns="90000" rIns="90000" tIns="45000" bIns="45000" anchor="ctr">
            <a:normAutofit fontScale="73000"/>
          </a:bodyPr>
          <a:p>
            <a:pPr>
              <a:lnSpc>
                <a:spcPct val="100000"/>
              </a:lnSpc>
              <a:buNone/>
            </a:pPr>
            <a:r>
              <a:rPr b="0" lang="en-US" sz="3600" spc="-1" strike="noStrike">
                <a:solidFill>
                  <a:srgbClr val="000000"/>
                </a:solidFill>
                <a:latin typeface="Lato"/>
                <a:ea typeface="Arial;Arial"/>
              </a:rPr>
              <a:t>Mga Paraan ng Pagpapahayag sa Pagsulat ng Napapanahong Sanaysay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1547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2023-07-11T17:21:25Z</dcterms:modified>
  <cp:revision>149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