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10.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10.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_rels/presentation.xml.rels" ContentType="application/vnd.openxmlformats-package.relationships+xml"/>
  <Override PartName="/ppt/media/image1.png" ContentType="image/png"/>
  <Override PartName="/ppt/media/image6.png" ContentType="image/png"/>
  <Override PartName="/ppt/media/image21.png" ContentType="image/png"/>
  <Override PartName="/ppt/media/image11.png" ContentType="image/png"/>
  <Override PartName="/ppt/media/image22.png" ContentType="image/png"/>
  <Override PartName="/ppt/media/image7.png" ContentType="image/png"/>
  <Override PartName="/ppt/media/image2.png" ContentType="image/png"/>
  <Override PartName="/ppt/media/image23.png" ContentType="image/png"/>
  <Override PartName="/ppt/media/image8.png" ContentType="image/png"/>
  <Override PartName="/ppt/media/image3.png" ContentType="image/png"/>
  <Override PartName="/ppt/media/image4.png" ContentType="image/png"/>
  <Override PartName="/ppt/media/image9.png" ContentType="image/png"/>
  <Override PartName="/ppt/media/image24.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5.png" ContentType="image/png"/>
  <Override PartName="/ppt/media/image20.png" ContentType="image/png"/>
  <Override PartName="/ppt/media/image10.png" ContentType="image/png"/>
  <Override PartName="/ppt/presProps.xml" ContentType="application/vnd.openxmlformats-officedocument.presentationml.presProps+xml"/>
  <Override PartName="/ppt/slideLayouts/_rels/slideLayout120.xml.rels" ContentType="application/vnd.openxmlformats-package.relationships+xml"/>
  <Override PartName="/ppt/slideLayouts/_rels/slideLayout86.xml.rels" ContentType="application/vnd.openxmlformats-package.relationships+xml"/>
  <Override PartName="/ppt/slideLayouts/_rels/slideLayout76.xml.rels" ContentType="application/vnd.openxmlformats-package.relationships+xml"/>
  <Override PartName="/ppt/slideLayouts/_rels/slideLayout100.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85.xml.rels" ContentType="application/vnd.openxmlformats-package.relationships+xml"/>
  <Override PartName="/ppt/slideLayouts/_rels/slideLayout110.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9.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45.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46.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43.xml.rels" ContentType="application/vnd.openxmlformats-package.relationships+xml"/>
  <Override PartName="/ppt/slideLayouts/_rels/slideLayout118.xml.rels" ContentType="application/vnd.openxmlformats-package.relationships+xml"/>
  <Override PartName="/ppt/slideLayouts/_rels/slideLayout42.xml.rels" ContentType="application/vnd.openxmlformats-package.relationships+xml"/>
  <Override PartName="/ppt/slideLayouts/_rels/slideLayout117.xml.rels" ContentType="application/vnd.openxmlformats-package.relationships+xml"/>
  <Override PartName="/ppt/slideLayouts/_rels/slideLayout41.xml.rels" ContentType="application/vnd.openxmlformats-package.relationships+xml"/>
  <Override PartName="/ppt/slideLayouts/_rels/slideLayout116.xml.rels" ContentType="application/vnd.openxmlformats-package.relationships+xml"/>
  <Override PartName="/ppt/slideLayouts/_rels/slideLayout40.xml.rels" ContentType="application/vnd.openxmlformats-package.relationships+xml"/>
  <Override PartName="/ppt/slideLayouts/_rels/slideLayout115.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105.xml.rels" ContentType="application/vnd.openxmlformats-package.relationships+xml"/>
  <Override PartName="/ppt/slideLayouts/_rels/slideLayout30.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114.xml.rels" ContentType="application/vnd.openxmlformats-package.relationships+xml"/>
  <Override PartName="/ppt/slideLayouts/_rels/slideLayout119.xml.rels" ContentType="application/vnd.openxmlformats-package.relationships+xml"/>
  <Override PartName="/ppt/slideLayouts/_rels/slideLayout113.xml.rels" ContentType="application/vnd.openxmlformats-package.relationships+xml"/>
  <Override PartName="/ppt/slideLayouts/_rels/slideLayout4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109.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2.xml.rels" ContentType="application/vnd.openxmlformats-package.relationships+xml"/>
  <Override PartName="/ppt/slideLayouts/_rels/slideLayout27.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99.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11.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112.xml.rels" ContentType="application/vnd.openxmlformats-package.relationships+xml"/>
  <Override PartName="/ppt/slideLayouts/_rels/slideLayout21.xml.rels" ContentType="application/vnd.openxmlformats-package.relationships+xml"/>
  <Override PartName="/ppt/slideLayouts/_rels/slideLayout31.xml.rels" ContentType="application/vnd.openxmlformats-package.relationships+xml"/>
  <Override PartName="/ppt/slideLayouts/_rels/slideLayout49.xml.rels" ContentType="application/vnd.openxmlformats-package.relationships+xml"/>
  <Override PartName="/ppt/slideLayouts/_rels/slideLayout98.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11.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112.xml" ContentType="application/vnd.openxmlformats-officedocument.presentationml.slideLayout+xml"/>
  <Override PartName="/ppt/slideLayouts/slideLayout10.xml" ContentType="application/vnd.openxmlformats-officedocument.presentationml.slideLayout+xml"/>
  <Override PartName="/ppt/slideLayouts/slideLayout101.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98.xml" ContentType="application/vnd.openxmlformats-officedocument.presentationml.slideLayout+xml"/>
  <Override PartName="/ppt/slideLayouts/slideLayout113.xml" ContentType="application/vnd.openxmlformats-officedocument.presentationml.slideLayout+xml"/>
  <Override PartName="/ppt/slideLayouts/slideLayout22.xml" ContentType="application/vnd.openxmlformats-officedocument.presentationml.slideLayout+xml"/>
  <Override PartName="/ppt/slideLayouts/slideLayout114.xml" ContentType="application/vnd.openxmlformats-officedocument.presentationml.slideLayout+xml"/>
  <Override PartName="/ppt/slideLayouts/slideLayout23.xml" ContentType="application/vnd.openxmlformats-officedocument.presentationml.slideLayout+xml"/>
  <Override PartName="/ppt/slideLayouts/slideLayout115.xml" ContentType="application/vnd.openxmlformats-officedocument.presentationml.slideLayout+xml"/>
  <Override PartName="/ppt/slideLayouts/slideLayout24.xml" ContentType="application/vnd.openxmlformats-officedocument.presentationml.slideLayout+xml"/>
  <Override PartName="/ppt/slideLayouts/slideLayout48.xml" ContentType="application/vnd.openxmlformats-officedocument.presentationml.slideLayout+xml"/>
  <Override PartName="/ppt/slideLayouts/slideLayout25.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120.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3.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5.xml" ContentType="application/vnd.openxmlformats-officedocument.presentationml.slideLayout+xml"/>
  <Override PartName="/ppt/slideLayouts/slideLayout96.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Layouts/slideLayout45.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86.xml" ContentType="application/vnd.openxmlformats-officedocument.presentationml.slideLayout+xml"/>
  <Override PartName="/ppt/slideLayouts/slideLayout68.xml" ContentType="application/vnd.openxmlformats-officedocument.presentationml.slideLayout+xml"/>
  <Override PartName="/ppt/slideLayouts/slideLayout85.xml" ContentType="application/vnd.openxmlformats-officedocument.presentationml.slideLayout+xml"/>
  <Override PartName="/ppt/slideLayouts/slideLayout67.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2.xml" ContentType="application/vnd.openxmlformats-officedocument.presentationml.slideLayout+xml"/>
  <Override PartName="/ppt/slideLayouts/slideLayout43.xml" ContentType="application/vnd.openxmlformats-officedocument.presentationml.slideLayout+xml"/>
  <Override PartName="/ppt/slideLayouts/slideLayout110.xml" ContentType="application/vnd.openxmlformats-officedocument.presentationml.slideLayout+xml"/>
  <Override PartName="/ppt/slideLayouts/slideLayout77.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3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8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9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9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9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9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4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0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4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2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2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2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2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2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9.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2040" cy="68479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8920" cy="2788920"/>
          </a:xfrm>
          <a:prstGeom prst="rect">
            <a:avLst/>
          </a:prstGeom>
          <a:ln w="0">
            <a:noFill/>
          </a:ln>
        </p:spPr>
      </p:pic>
      <p:sp>
        <p:nvSpPr>
          <p:cNvPr id="2" name="Rectangle 5"/>
          <p:cNvSpPr/>
          <p:nvPr/>
        </p:nvSpPr>
        <p:spPr>
          <a:xfrm>
            <a:off x="3487320" y="1475280"/>
            <a:ext cx="8694360" cy="38523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4360" cy="3740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6" name="New REX Education Mission Logo V.png" descr="New REX Education Mission Logo V.png"/>
          <p:cNvPicPr/>
          <p:nvPr/>
        </p:nvPicPr>
        <p:blipFill>
          <a:blip r:embed="rId2"/>
          <a:stretch/>
        </p:blipFill>
        <p:spPr>
          <a:xfrm>
            <a:off x="2755800" y="1508760"/>
            <a:ext cx="6606360" cy="3374640"/>
          </a:xfrm>
          <a:prstGeom prst="rect">
            <a:avLst/>
          </a:prstGeom>
          <a:ln w="12600">
            <a:noFill/>
          </a:ln>
        </p:spPr>
      </p:pic>
      <p:sp>
        <p:nvSpPr>
          <p:cNvPr id="3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8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2040" cy="624960"/>
          </a:xfrm>
          <a:prstGeom prst="rect">
            <a:avLst/>
          </a:prstGeom>
          <a:ln w="0">
            <a:noFill/>
          </a:ln>
        </p:spPr>
      </p:pic>
      <p:sp>
        <p:nvSpPr>
          <p:cNvPr id="43"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4560" cy="1024560"/>
          </a:xfrm>
          <a:prstGeom prst="rect">
            <a:avLst/>
          </a:prstGeom>
          <a:ln w="0">
            <a:noFill/>
          </a:ln>
        </p:spPr>
      </p:pic>
      <p:sp>
        <p:nvSpPr>
          <p:cNvPr id="45"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2040" cy="624960"/>
          </a:xfrm>
          <a:prstGeom prst="rect">
            <a:avLst/>
          </a:prstGeom>
          <a:ln w="0">
            <a:noFill/>
          </a:ln>
        </p:spPr>
      </p:pic>
      <p:sp>
        <p:nvSpPr>
          <p:cNvPr id="86"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4560" cy="1024560"/>
          </a:xfrm>
          <a:prstGeom prst="rect">
            <a:avLst/>
          </a:prstGeom>
          <a:ln w="0">
            <a:noFill/>
          </a:ln>
        </p:spPr>
      </p:pic>
      <p:sp>
        <p:nvSpPr>
          <p:cNvPr id="88"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2040" cy="624960"/>
          </a:xfrm>
          <a:prstGeom prst="rect">
            <a:avLst/>
          </a:prstGeom>
          <a:ln w="0">
            <a:noFill/>
          </a:ln>
        </p:spPr>
      </p:pic>
      <p:sp>
        <p:nvSpPr>
          <p:cNvPr id="129"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4560" cy="1024560"/>
          </a:xfrm>
          <a:prstGeom prst="rect">
            <a:avLst/>
          </a:prstGeom>
          <a:ln w="0">
            <a:noFill/>
          </a:ln>
        </p:spPr>
      </p:pic>
      <p:sp>
        <p:nvSpPr>
          <p:cNvPr id="131"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2040" cy="624960"/>
          </a:xfrm>
          <a:prstGeom prst="rect">
            <a:avLst/>
          </a:prstGeom>
          <a:ln w="0">
            <a:noFill/>
          </a:ln>
        </p:spPr>
      </p:pic>
      <p:sp>
        <p:nvSpPr>
          <p:cNvPr id="172"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4560" cy="1024560"/>
          </a:xfrm>
          <a:prstGeom prst="rect">
            <a:avLst/>
          </a:prstGeom>
          <a:ln w="0">
            <a:noFill/>
          </a:ln>
        </p:spPr>
      </p:pic>
      <p:sp>
        <p:nvSpPr>
          <p:cNvPr id="174"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2040" cy="624960"/>
          </a:xfrm>
          <a:prstGeom prst="rect">
            <a:avLst/>
          </a:prstGeom>
          <a:ln w="0">
            <a:noFill/>
          </a:ln>
        </p:spPr>
      </p:pic>
      <p:sp>
        <p:nvSpPr>
          <p:cNvPr id="215"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4560" cy="1024560"/>
          </a:xfrm>
          <a:prstGeom prst="rect">
            <a:avLst/>
          </a:prstGeom>
          <a:ln w="0">
            <a:noFill/>
          </a:ln>
        </p:spPr>
      </p:pic>
      <p:sp>
        <p:nvSpPr>
          <p:cNvPr id="217"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82040" cy="624960"/>
          </a:xfrm>
          <a:prstGeom prst="rect">
            <a:avLst/>
          </a:prstGeom>
          <a:ln w="0">
            <a:noFill/>
          </a:ln>
        </p:spPr>
      </p:pic>
      <p:sp>
        <p:nvSpPr>
          <p:cNvPr id="258"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259" name="Picture 10" descr=""/>
          <p:cNvPicPr/>
          <p:nvPr/>
        </p:nvPicPr>
        <p:blipFill>
          <a:blip r:embed="rId3"/>
          <a:stretch/>
        </p:blipFill>
        <p:spPr>
          <a:xfrm>
            <a:off x="10857240" y="-64440"/>
            <a:ext cx="1024560" cy="1024560"/>
          </a:xfrm>
          <a:prstGeom prst="rect">
            <a:avLst/>
          </a:prstGeom>
          <a:ln w="0">
            <a:noFill/>
          </a:ln>
        </p:spPr>
      </p:pic>
      <p:sp>
        <p:nvSpPr>
          <p:cNvPr id="260"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18" descr=""/>
          <p:cNvPicPr/>
          <p:nvPr/>
        </p:nvPicPr>
        <p:blipFill>
          <a:blip r:embed="rId2"/>
          <a:stretch/>
        </p:blipFill>
        <p:spPr>
          <a:xfrm>
            <a:off x="0" y="6242760"/>
            <a:ext cx="12182040" cy="624960"/>
          </a:xfrm>
          <a:prstGeom prst="rect">
            <a:avLst/>
          </a:prstGeom>
          <a:ln w="0">
            <a:noFill/>
          </a:ln>
        </p:spPr>
      </p:pic>
      <p:sp>
        <p:nvSpPr>
          <p:cNvPr id="301"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302" name="Picture 10" descr=""/>
          <p:cNvPicPr/>
          <p:nvPr/>
        </p:nvPicPr>
        <p:blipFill>
          <a:blip r:embed="rId3"/>
          <a:stretch/>
        </p:blipFill>
        <p:spPr>
          <a:xfrm>
            <a:off x="10857240" y="-64440"/>
            <a:ext cx="1024560" cy="1024560"/>
          </a:xfrm>
          <a:prstGeom prst="rect">
            <a:avLst/>
          </a:prstGeom>
          <a:ln w="0">
            <a:noFill/>
          </a:ln>
        </p:spPr>
      </p:pic>
      <p:sp>
        <p:nvSpPr>
          <p:cNvPr id="303"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4"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3" name="Picture 18" descr=""/>
          <p:cNvPicPr/>
          <p:nvPr/>
        </p:nvPicPr>
        <p:blipFill>
          <a:blip r:embed="rId2"/>
          <a:stretch/>
        </p:blipFill>
        <p:spPr>
          <a:xfrm>
            <a:off x="0" y="6242760"/>
            <a:ext cx="12182040" cy="624960"/>
          </a:xfrm>
          <a:prstGeom prst="rect">
            <a:avLst/>
          </a:prstGeom>
          <a:ln w="0">
            <a:noFill/>
          </a:ln>
        </p:spPr>
      </p:pic>
      <p:sp>
        <p:nvSpPr>
          <p:cNvPr id="344"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345" name="Picture 10" descr=""/>
          <p:cNvPicPr/>
          <p:nvPr/>
        </p:nvPicPr>
        <p:blipFill>
          <a:blip r:embed="rId3"/>
          <a:stretch/>
        </p:blipFill>
        <p:spPr>
          <a:xfrm>
            <a:off x="10857240" y="-64440"/>
            <a:ext cx="1024560" cy="1024560"/>
          </a:xfrm>
          <a:prstGeom prst="rect">
            <a:avLst/>
          </a:prstGeom>
          <a:ln w="0">
            <a:noFill/>
          </a:ln>
        </p:spPr>
      </p:pic>
      <p:sp>
        <p:nvSpPr>
          <p:cNvPr id="346"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47"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4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9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97.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97.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97.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9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TextBox 8"/>
          <p:cNvSpPr/>
          <p:nvPr/>
        </p:nvSpPr>
        <p:spPr>
          <a:xfrm>
            <a:off x="3960000" y="2628000"/>
            <a:ext cx="791568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PingFang SC"/>
              </a:rPr>
              <a:t>Interactions of Organisms in an Ecosystem</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
          <p:cNvSpPr/>
          <p:nvPr/>
        </p:nvSpPr>
        <p:spPr>
          <a:xfrm>
            <a:off x="360000" y="1620000"/>
            <a:ext cx="1025460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55" name=""/>
          <p:cNvSpPr/>
          <p:nvPr/>
        </p:nvSpPr>
        <p:spPr>
          <a:xfrm>
            <a:off x="427320" y="1980000"/>
            <a:ext cx="11337480" cy="717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Plants use the energy from the Sun to change water and carbon dioxide into sugar called glucose. When animals eat plants, the energy from digested glucose is transferred to the animals.</a:t>
            </a: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br/>
            <a:r>
              <a:rPr b="0" lang="en-PH" sz="1800" spc="-1" strike="noStrike">
                <a:solidFill>
                  <a:srgbClr val="000000"/>
                </a:solidFill>
                <a:latin typeface="Lato"/>
                <a:ea typeface="N_x005F_x0016_éþ"/>
              </a:rPr>
              <a:t>	</a:t>
            </a:r>
            <a:r>
              <a:rPr b="1" lang="en-PH" sz="1800" spc="-1" strike="noStrike">
                <a:solidFill>
                  <a:srgbClr val="000000"/>
                </a:solidFill>
                <a:latin typeface="Lato"/>
                <a:ea typeface="N_x005F_x0016_éþ"/>
              </a:rPr>
              <a:t>Example of a Food Chain</a:t>
            </a: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endParaRPr b="0" lang="en-PH" sz="1800" spc="-1" strike="noStrike">
              <a:latin typeface="Lato"/>
            </a:endParaRPr>
          </a:p>
        </p:txBody>
      </p:sp>
      <p:pic>
        <p:nvPicPr>
          <p:cNvPr id="456" name="" descr=""/>
          <p:cNvPicPr/>
          <p:nvPr/>
        </p:nvPicPr>
        <p:blipFill>
          <a:blip r:embed="rId1"/>
          <a:stretch/>
        </p:blipFill>
        <p:spPr>
          <a:xfrm>
            <a:off x="3294000" y="3420000"/>
            <a:ext cx="5604120" cy="2514600"/>
          </a:xfrm>
          <a:prstGeom prst="rect">
            <a:avLst/>
          </a:prstGeom>
          <a:ln w="29160">
            <a:solidFill>
              <a:srgbClr val="069a2e"/>
            </a:solidFill>
            <a:round/>
          </a:ln>
        </p:spPr>
      </p:pic>
      <p:sp>
        <p:nvSpPr>
          <p:cNvPr id="457"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
          <p:cNvSpPr/>
          <p:nvPr/>
        </p:nvSpPr>
        <p:spPr>
          <a:xfrm>
            <a:off x="360000" y="1620000"/>
            <a:ext cx="11697480" cy="3957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59" name=""/>
          <p:cNvSpPr/>
          <p:nvPr/>
        </p:nvSpPr>
        <p:spPr>
          <a:xfrm>
            <a:off x="180000" y="1980000"/>
            <a:ext cx="11877480" cy="342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Arial"/>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The energy is transferred from the producer as it is eaten by the first-order or primary consumer, which is the worm. The worm is eaten by the secondary consumer, which is the chicken; and the chicken is eaten by the tertiary consumer (or final consumer), which is the human. In this example of a food chain, the energy from the producer (corn plant) is transferred to the tertiary consumer (human).</a:t>
            </a:r>
            <a:endParaRPr b="0" lang="en-PH" sz="1800" spc="-1" strike="noStrike">
              <a:latin typeface="Arial"/>
            </a:endParaRPr>
          </a:p>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Arial"/>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Furthermore, notice that the arrows from the animals are pointing to the </a:t>
            </a:r>
            <a:r>
              <a:rPr b="1" lang="en-PH" sz="1800" spc="-1" strike="noStrike">
                <a:solidFill>
                  <a:srgbClr val="000000"/>
                </a:solidFill>
                <a:latin typeface="Lato"/>
                <a:ea typeface="N_x005F_x0016_éþ"/>
              </a:rPr>
              <a:t>decomposers</a:t>
            </a:r>
            <a:r>
              <a:rPr b="0" lang="en-PH" sz="1800" spc="-1" strike="noStrike">
                <a:solidFill>
                  <a:srgbClr val="000000"/>
                </a:solidFill>
                <a:latin typeface="Lato"/>
                <a:ea typeface="N_x005F_x0016_éþ"/>
              </a:rPr>
              <a:t>. These are organisms that can break down the bodies of dead plants and animals. Bacteria and fungi are common decomposers. </a:t>
            </a:r>
            <a:endParaRPr b="0" lang="en-PH" sz="1800" spc="-1" strike="noStrike">
              <a:latin typeface="Arial"/>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When living things die without being eaten, they can be decomposed. As the organism decays, its remaining energy is returned to the soil. This energy will be used by plants or producers growing on that soil. As plants grow, they produce more energy with the help of the Sun. When these plants are consumed by other consumers, the energy is recycled once again.</a:t>
            </a:r>
            <a:r>
              <a:rPr b="0" lang="en-PH" sz="1800" spc="-1" strike="noStrike">
                <a:solidFill>
                  <a:srgbClr val="000000"/>
                </a:solidFill>
                <a:latin typeface="Lato"/>
                <a:ea typeface="N_x005F_x0016_éþ"/>
              </a:rPr>
              <a:t>	</a:t>
            </a:r>
            <a:endParaRPr b="0" lang="en-PH" sz="1800" spc="-1" strike="noStrike">
              <a:latin typeface="Arial"/>
            </a:endParaRPr>
          </a:p>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Arial"/>
            </a:endParaRPr>
          </a:p>
          <a:p>
            <a:pPr algn="just">
              <a:lnSpc>
                <a:spcPct val="100000"/>
              </a:lnSpc>
              <a:buNone/>
            </a:pPr>
            <a:endParaRPr b="0" lang="en-PH" sz="1800" spc="-1" strike="noStrike">
              <a:latin typeface="Arial"/>
            </a:endParaRPr>
          </a:p>
        </p:txBody>
      </p:sp>
      <p:sp>
        <p:nvSpPr>
          <p:cNvPr id="460"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
          <p:cNvSpPr/>
          <p:nvPr/>
        </p:nvSpPr>
        <p:spPr>
          <a:xfrm>
            <a:off x="360000" y="1620000"/>
            <a:ext cx="7377840" cy="288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62" name=""/>
          <p:cNvSpPr/>
          <p:nvPr/>
        </p:nvSpPr>
        <p:spPr>
          <a:xfrm>
            <a:off x="506520" y="2323800"/>
            <a:ext cx="7737480" cy="288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In this food web, the rice plant is the producer, which is eaten by the primary consumers (rat, monkey, and cow). The energy from the rice plant is transferred to secondary consumers like the eagle, the owl, and the monkey after they consumed the rat. The monkey could be a primary or a secondary consumer since it can eat both plants and animals. </a:t>
            </a: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The food web is an important part of the ecosystem. It is needed to maintain a delicate balance in the environment. Each part of the food web works to keep the population size of an organism in check. If any member of the web is damaged or destroyed, the entire ecosystem will be affected.</a:t>
            </a: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endParaRPr b="0" lang="en-PH" sz="1800" spc="-1" strike="noStrike">
              <a:latin typeface="Lato"/>
            </a:endParaRPr>
          </a:p>
        </p:txBody>
      </p:sp>
      <p:pic>
        <p:nvPicPr>
          <p:cNvPr id="463" name="" descr=""/>
          <p:cNvPicPr/>
          <p:nvPr/>
        </p:nvPicPr>
        <p:blipFill>
          <a:blip r:embed="rId1"/>
          <a:srcRect l="2517" t="0" r="1634" b="0"/>
          <a:stretch/>
        </p:blipFill>
        <p:spPr>
          <a:xfrm>
            <a:off x="8460000" y="2372760"/>
            <a:ext cx="3060000" cy="2667240"/>
          </a:xfrm>
          <a:prstGeom prst="rect">
            <a:avLst/>
          </a:prstGeom>
          <a:ln w="29160">
            <a:solidFill>
              <a:srgbClr val="069a2e"/>
            </a:solidFill>
            <a:round/>
          </a:ln>
        </p:spPr>
      </p:pic>
      <p:sp>
        <p:nvSpPr>
          <p:cNvPr id="464" name=""/>
          <p:cNvSpPr/>
          <p:nvPr/>
        </p:nvSpPr>
        <p:spPr>
          <a:xfrm>
            <a:off x="8642520" y="1980000"/>
            <a:ext cx="2697480" cy="343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DejaVu Sans"/>
              </a:rPr>
              <a:t>Example of a Food Web</a:t>
            </a:r>
            <a:r>
              <a:rPr b="0" lang="en-PH" sz="1800" spc="-1" strike="noStrike">
                <a:solidFill>
                  <a:srgbClr val="168253"/>
                </a:solidFill>
                <a:latin typeface="Lato"/>
                <a:ea typeface="DejaVu Sans"/>
              </a:rPr>
              <a:t> </a:t>
            </a:r>
            <a:endParaRPr b="0" lang="en-PH" sz="1800" spc="-1" strike="noStrike">
              <a:latin typeface="Lato"/>
            </a:endParaRPr>
          </a:p>
        </p:txBody>
      </p:sp>
      <p:sp>
        <p:nvSpPr>
          <p:cNvPr id="465"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
          <p:cNvSpPr/>
          <p:nvPr/>
        </p:nvSpPr>
        <p:spPr>
          <a:xfrm>
            <a:off x="793080" y="2340000"/>
            <a:ext cx="10605960" cy="288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1" lang="en-PH" sz="1800" spc="-1" strike="noStrike">
                <a:solidFill>
                  <a:srgbClr val="000000"/>
                </a:solidFill>
                <a:latin typeface="Lato"/>
                <a:ea typeface="N_x005F_x0016_éþ"/>
              </a:rPr>
              <a:t>Food chains</a:t>
            </a:r>
            <a:r>
              <a:rPr b="0" lang="en-PH" sz="1800" spc="-1" strike="noStrike">
                <a:solidFill>
                  <a:srgbClr val="000000"/>
                </a:solidFill>
                <a:latin typeface="Lato"/>
                <a:ea typeface="N_x005F_x0016_éþ"/>
              </a:rPr>
              <a:t> are important in the survival of species. A community with a decreasing population of producers is a problem. Also, an increasing population of carnivores makes it harder to hunt for food since there is high competition. Maintaining balance is essential in an ecosystem. To have balance, the eating relationship and the fl ow of energy must continue, and this flow of energy can be mapped in a food web.</a:t>
            </a: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B. </a:t>
            </a:r>
            <a:r>
              <a:rPr b="1" lang="en-PH" sz="1800" spc="-1" strike="noStrike">
                <a:solidFill>
                  <a:srgbClr val="000000"/>
                </a:solidFill>
                <a:latin typeface="Lato"/>
                <a:ea typeface="N_x005F_x0016_éþ"/>
              </a:rPr>
              <a:t>Food Web</a:t>
            </a: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When several food chains are linked to each other, they form a food web. A </a:t>
            </a:r>
            <a:r>
              <a:rPr b="1" lang="en-PH" sz="1800" spc="-1" strike="noStrike">
                <a:solidFill>
                  <a:srgbClr val="000000"/>
                </a:solidFill>
                <a:latin typeface="Lato"/>
                <a:ea typeface="N_x005F_x0016_éþ"/>
              </a:rPr>
              <a:t>food web</a:t>
            </a:r>
            <a:r>
              <a:rPr b="0" lang="en-PH" sz="1800" spc="-1" strike="noStrike">
                <a:solidFill>
                  <a:srgbClr val="000000"/>
                </a:solidFill>
                <a:latin typeface="Lato"/>
                <a:ea typeface="N_x005F_x0016_éþ"/>
              </a:rPr>
              <a:t> is a diagram that connects all feeding patterns and relationships.</a:t>
            </a:r>
            <a:endParaRPr b="0" lang="en-PH" sz="1800" spc="-1" strike="noStrike">
              <a:latin typeface="Lato"/>
            </a:endParaRPr>
          </a:p>
        </p:txBody>
      </p:sp>
      <p:sp>
        <p:nvSpPr>
          <p:cNvPr id="467"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
          <p:cNvSpPr/>
          <p:nvPr/>
        </p:nvSpPr>
        <p:spPr>
          <a:xfrm>
            <a:off x="360000" y="1620000"/>
            <a:ext cx="791748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69" name=""/>
          <p:cNvSpPr/>
          <p:nvPr/>
        </p:nvSpPr>
        <p:spPr>
          <a:xfrm>
            <a:off x="540000" y="2160000"/>
            <a:ext cx="7740000" cy="342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In a food web, the amount of energy received by each animal in each step of a food chain decreases. This decrease in the amount of energy is shown in an energy pyramid. An energy pyramid is a diagram that shows the amount of energy stored in each living thing in a food chain. The base of the pyramid has the greatest amount of energy, and it is occupied by the producers.</a:t>
            </a: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endParaRPr b="0" lang="en-PH" sz="1800" spc="-1" strike="noStrike">
              <a:latin typeface="Lato"/>
            </a:endParaRPr>
          </a:p>
          <a:p>
            <a:pPr algn="just">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The trophic level is a step in the food pyramid that shows the food an organism consumes to survive. Living things use the energy from consuming the organisms from the lower tropic level. The energy in each trophic level decreases from bottom to top. This is because a big portion of that energy is converted to heat in every usage.</a:t>
            </a:r>
            <a:r>
              <a:rPr b="0" lang="en-PH" sz="1800" spc="-1" strike="noStrike">
                <a:solidFill>
                  <a:srgbClr val="000000"/>
                </a:solidFill>
                <a:latin typeface="Lato"/>
                <a:ea typeface="N_x005F_x0016_éþ"/>
              </a:rPr>
              <a:t>	</a:t>
            </a:r>
            <a:endParaRPr b="0" lang="en-PH" sz="1800" spc="-1" strike="noStrike">
              <a:latin typeface="Lato"/>
            </a:endParaRPr>
          </a:p>
        </p:txBody>
      </p:sp>
      <p:pic>
        <p:nvPicPr>
          <p:cNvPr id="470" name="" descr=""/>
          <p:cNvPicPr/>
          <p:nvPr/>
        </p:nvPicPr>
        <p:blipFill>
          <a:blip r:embed="rId1"/>
          <a:stretch/>
        </p:blipFill>
        <p:spPr>
          <a:xfrm>
            <a:off x="8460000" y="2340000"/>
            <a:ext cx="2882520" cy="2880000"/>
          </a:xfrm>
          <a:prstGeom prst="rect">
            <a:avLst/>
          </a:prstGeom>
          <a:ln w="29160">
            <a:solidFill>
              <a:srgbClr val="069a2e"/>
            </a:solidFill>
            <a:round/>
          </a:ln>
        </p:spPr>
      </p:pic>
      <p:sp>
        <p:nvSpPr>
          <p:cNvPr id="471" name=""/>
          <p:cNvSpPr/>
          <p:nvPr/>
        </p:nvSpPr>
        <p:spPr>
          <a:xfrm>
            <a:off x="8820000" y="2340000"/>
            <a:ext cx="2877480" cy="343800"/>
          </a:xfrm>
          <a:prstGeom prst="rect">
            <a:avLst/>
          </a:prstGeom>
          <a:noFill/>
          <a:ln w="0">
            <a:noFill/>
          </a:ln>
        </p:spPr>
        <p:style>
          <a:lnRef idx="0"/>
          <a:fillRef idx="0"/>
          <a:effectRef idx="0"/>
          <a:fontRef idx="minor"/>
        </p:style>
      </p:sp>
      <p:sp>
        <p:nvSpPr>
          <p:cNvPr id="472" name=""/>
          <p:cNvSpPr/>
          <p:nvPr/>
        </p:nvSpPr>
        <p:spPr>
          <a:xfrm>
            <a:off x="8966520" y="1944000"/>
            <a:ext cx="1977480" cy="3542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solidFill>
                  <a:srgbClr val="000000"/>
                </a:solidFill>
                <a:latin typeface="Lato"/>
                <a:ea typeface="DejaVu Sans"/>
              </a:rPr>
              <a:t>Energy Pyramid </a:t>
            </a:r>
            <a:endParaRPr b="0" lang="en-PH" sz="1800" spc="-1" strike="noStrike">
              <a:latin typeface="Lato"/>
            </a:endParaRPr>
          </a:p>
        </p:txBody>
      </p:sp>
      <p:sp>
        <p:nvSpPr>
          <p:cNvPr id="473"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
          <p:cNvSpPr/>
          <p:nvPr/>
        </p:nvSpPr>
        <p:spPr>
          <a:xfrm>
            <a:off x="540000" y="1262880"/>
            <a:ext cx="1115748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graphicFrame>
        <p:nvGraphicFramePr>
          <p:cNvPr id="475" name=""/>
          <p:cNvGraphicFramePr/>
          <p:nvPr/>
        </p:nvGraphicFramePr>
        <p:xfrm>
          <a:off x="321480" y="2532960"/>
          <a:ext cx="11519640" cy="3566880"/>
        </p:xfrm>
        <a:graphic>
          <a:graphicData uri="http://schemas.openxmlformats.org/drawingml/2006/table">
            <a:tbl>
              <a:tblPr/>
              <a:tblGrid>
                <a:gridCol w="5757120"/>
                <a:gridCol w="5762880"/>
              </a:tblGrid>
              <a:tr h="552240">
                <a:tc>
                  <a:txBody>
                    <a:bodyPr lIns="90000" rIns="90000" anchor="ctr">
                      <a:noAutofit/>
                    </a:bodyPr>
                    <a:p>
                      <a:pPr algn="ctr">
                        <a:lnSpc>
                          <a:spcPct val="100000"/>
                        </a:lnSpc>
                        <a:buNone/>
                      </a:pPr>
                      <a:r>
                        <a:rPr b="1" lang="en-PH" sz="2000" spc="-1" strike="noStrike">
                          <a:latin typeface="N_x005F_x0016_éþ"/>
                          <a:ea typeface="N_x005F_x0016_éþ"/>
                        </a:rPr>
                        <a:t>Beneficial Interactions</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1" lang="en-PH" sz="2000" spc="-1" strike="noStrike">
                          <a:latin typeface="Arial"/>
                        </a:rPr>
                        <a:t>Harmful Interactions</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1236600">
                <a:tc>
                  <a:txBody>
                    <a:bodyPr lIns="90000" rIns="90000" anchor="ctr">
                      <a:noAutofit/>
                    </a:bodyPr>
                    <a:p>
                      <a:pPr marL="216000" indent="-216000">
                        <a:lnSpc>
                          <a:spcPct val="100000"/>
                        </a:lnSpc>
                        <a:buClr>
                          <a:srgbClr val="000000"/>
                        </a:buClr>
                        <a:buFont typeface="Wingdings" charset="2"/>
                        <a:buChar char=""/>
                      </a:pPr>
                      <a:r>
                        <a:rPr b="0" lang="en-PH" sz="1800" spc="-1" strike="noStrike">
                          <a:latin typeface="Arial"/>
                        </a:rPr>
                        <a:t>Mutualism is a symbiotic relationship between two organisms that both benefit from each other.</a:t>
                      </a:r>
                      <a:endParaRPr b="0" lang="en-PH" sz="18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marL="216000" indent="-216000">
                        <a:lnSpc>
                          <a:spcPct val="100000"/>
                        </a:lnSpc>
                        <a:buClr>
                          <a:srgbClr val="000000"/>
                        </a:buClr>
                        <a:buSzPct val="45000"/>
                        <a:buFont typeface="Wingdings" charset="2"/>
                        <a:buChar char=""/>
                      </a:pPr>
                      <a:r>
                        <a:rPr b="0" lang="en-PH" sz="1800" spc="-1" strike="noStrike">
                          <a:latin typeface="Lato"/>
                        </a:rPr>
                        <a:t>Competition can be a harmful interaction. When organisms compete against each other, they sometimes harm other organisms.</a:t>
                      </a:r>
                      <a:endParaRPr b="0" lang="en-PH" sz="18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887400">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890640">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476" name=""/>
          <p:cNvSpPr txBox="1"/>
          <p:nvPr/>
        </p:nvSpPr>
        <p:spPr>
          <a:xfrm>
            <a:off x="537480" y="1727640"/>
            <a:ext cx="11160000" cy="80532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N_x005F_x0016_éþ"/>
              </a:rPr>
              <a:t> </a:t>
            </a:r>
            <a:r>
              <a:rPr b="1" lang="en-PH" sz="1800" spc="-1" strike="noStrike">
                <a:solidFill>
                  <a:srgbClr val="000000"/>
                </a:solidFill>
                <a:latin typeface="Lato"/>
                <a:ea typeface="N_x005F_x0016_éþ"/>
              </a:rPr>
              <a:t>A</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For each column, provide sentences taken from the previous discussion to show the difference between </a:t>
            </a:r>
            <a:r>
              <a:rPr b="1" lang="en-PH" sz="1800" spc="-1" strike="noStrike">
                <a:solidFill>
                  <a:srgbClr val="000000"/>
                </a:solidFill>
                <a:latin typeface="Lato"/>
                <a:ea typeface="N_x005F_x0016_éþ"/>
              </a:rPr>
              <a:t>beneficial</a:t>
            </a:r>
            <a:r>
              <a:rPr b="0" lang="en-PH" sz="1800" spc="-1" strike="noStrike">
                <a:solidFill>
                  <a:srgbClr val="000000"/>
                </a:solidFill>
                <a:latin typeface="Lato"/>
                <a:ea typeface="N_x005F_x0016_éþ"/>
              </a:rPr>
              <a:t> and </a:t>
            </a:r>
            <a:r>
              <a:rPr b="1" lang="en-PH" sz="1800" spc="-1" strike="noStrike">
                <a:solidFill>
                  <a:srgbClr val="000000"/>
                </a:solidFill>
                <a:latin typeface="Lato"/>
                <a:ea typeface="N_x005F_x0016_éþ"/>
              </a:rPr>
              <a:t>harmful relationships</a:t>
            </a:r>
            <a:r>
              <a:rPr b="0" lang="en-PH" sz="1800" spc="-1" strike="noStrike">
                <a:solidFill>
                  <a:srgbClr val="000000"/>
                </a:solidFill>
                <a:latin typeface="Lato"/>
                <a:ea typeface="N_x005F_x0016_éþ"/>
              </a:rPr>
              <a:t>. Follow the example listed to help you complete this exercises.</a:t>
            </a:r>
            <a:endParaRPr b="0" lang="en-PH" sz="1800" spc="-1" strike="noStrike">
              <a:latin typeface="Arial"/>
            </a:endParaRPr>
          </a:p>
        </p:txBody>
      </p:sp>
      <p:sp>
        <p:nvSpPr>
          <p:cNvPr id="477" name=""/>
          <p:cNvSpPr txBox="1"/>
          <p:nvPr/>
        </p:nvSpPr>
        <p:spPr>
          <a:xfrm>
            <a:off x="5285880" y="1277640"/>
            <a:ext cx="162000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Activity </a:t>
            </a:r>
            <a:endParaRPr b="1" lang="en-PH" sz="2000" spc="-1" strike="noStrike">
              <a:solidFill>
                <a:srgbClr val="c9211e"/>
              </a:solidFill>
              <a:latin typeface="Lato"/>
            </a:endParaRPr>
          </a:p>
        </p:txBody>
      </p:sp>
      <p:sp>
        <p:nvSpPr>
          <p:cNvPr id="478" name=""/>
          <p:cNvSpPr txBox="1"/>
          <p:nvPr/>
        </p:nvSpPr>
        <p:spPr>
          <a:xfrm>
            <a:off x="1782720" y="468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
          <p:cNvSpPr/>
          <p:nvPr/>
        </p:nvSpPr>
        <p:spPr>
          <a:xfrm>
            <a:off x="360000" y="1620000"/>
            <a:ext cx="1025460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80" name=""/>
          <p:cNvSpPr/>
          <p:nvPr/>
        </p:nvSpPr>
        <p:spPr>
          <a:xfrm>
            <a:off x="362160" y="2124000"/>
            <a:ext cx="9717840" cy="162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solidFill>
                  <a:srgbClr val="000000"/>
                </a:solidFill>
                <a:latin typeface="lato"/>
                <a:ea typeface="N_x005F_x0016_éþ"/>
              </a:rPr>
              <a:t> </a:t>
            </a:r>
            <a:r>
              <a:rPr b="1" lang="en-PH" sz="1800" spc="-1" strike="noStrike">
                <a:solidFill>
                  <a:srgbClr val="000000"/>
                </a:solidFill>
                <a:latin typeface="lato"/>
                <a:ea typeface="N_x005F_x0016_éþ"/>
              </a:rPr>
              <a:t>B</a:t>
            </a:r>
            <a:r>
              <a:rPr b="0" lang="en-PH" sz="1800" spc="-1" strike="noStrike">
                <a:solidFill>
                  <a:srgbClr val="000000"/>
                </a:solidFill>
                <a:latin typeface="lato"/>
                <a:ea typeface="N_x005F_x0016_éþ"/>
              </a:rPr>
              <a:t>.</a:t>
            </a:r>
            <a:r>
              <a:rPr b="0" lang="en-PH" sz="1800" spc="-1" strike="noStrike">
                <a:solidFill>
                  <a:srgbClr val="000000"/>
                </a:solidFill>
                <a:latin typeface="lato"/>
                <a:ea typeface="N_x005F_x0016_éþ"/>
              </a:rPr>
              <a:t> B</a:t>
            </a:r>
            <a:r>
              <a:rPr b="0" lang="en-PH" sz="1800" spc="-1" strike="noStrike">
                <a:solidFill>
                  <a:srgbClr val="000000"/>
                </a:solidFill>
                <a:latin typeface="Lato"/>
                <a:ea typeface="N_x005F_x0016_éþ"/>
              </a:rPr>
              <a:t>riefly answer the following questions:</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N_x005F_x0016_éþ"/>
              </a:rPr>
              <a:t>1. How is the energy from the pechay transferred to the Philippine Eagle?</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N_x005F_x0016_éþ"/>
              </a:rPr>
              <a:t>2. Why is the mango tree important in our ecosystem?</a:t>
            </a:r>
            <a:endParaRPr b="0" lang="en-PH" sz="1800" spc="-1" strike="noStrike">
              <a:latin typeface="Arial"/>
            </a:endParaRPr>
          </a:p>
        </p:txBody>
      </p:sp>
      <p:pic>
        <p:nvPicPr>
          <p:cNvPr id="481" name="" descr=""/>
          <p:cNvPicPr/>
          <p:nvPr/>
        </p:nvPicPr>
        <p:blipFill>
          <a:blip r:embed="rId1"/>
          <a:stretch/>
        </p:blipFill>
        <p:spPr>
          <a:xfrm>
            <a:off x="3024720" y="3744000"/>
            <a:ext cx="6142680" cy="2340000"/>
          </a:xfrm>
          <a:prstGeom prst="rect">
            <a:avLst/>
          </a:prstGeom>
          <a:ln w="29160">
            <a:solidFill>
              <a:srgbClr val="069a2e"/>
            </a:solidFill>
            <a:round/>
          </a:ln>
        </p:spPr>
      </p:pic>
      <p:sp>
        <p:nvSpPr>
          <p:cNvPr id="482"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
          <p:cNvSpPr/>
          <p:nvPr/>
        </p:nvSpPr>
        <p:spPr>
          <a:xfrm>
            <a:off x="360000" y="1620000"/>
            <a:ext cx="1025460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84" name=""/>
          <p:cNvSpPr/>
          <p:nvPr/>
        </p:nvSpPr>
        <p:spPr>
          <a:xfrm>
            <a:off x="515880" y="2340000"/>
            <a:ext cx="11160000" cy="342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solidFill>
                  <a:srgbClr val="000000"/>
                </a:solidFill>
                <a:latin typeface="Lato"/>
                <a:ea typeface="N_x005F_x0016_éþ"/>
              </a:rPr>
              <a:t>A</a:t>
            </a:r>
            <a:r>
              <a:rPr b="0" lang="en-PH" sz="1800" spc="-1" strike="noStrike">
                <a:solidFill>
                  <a:srgbClr val="000000"/>
                </a:solidFill>
                <a:latin typeface="Lato"/>
                <a:ea typeface="N_x005F_x0016_éþ"/>
              </a:rPr>
              <a:t>. Answers may vary. Suggested answers include the following:</a:t>
            </a:r>
            <a:br/>
            <a:endParaRPr b="0" lang="en-PH" sz="1800" spc="-1" strike="noStrike">
              <a:latin typeface="Lato"/>
            </a:endParaRPr>
          </a:p>
          <a:p>
            <a:pPr>
              <a:lnSpc>
                <a:spcPct val="100000"/>
              </a:lnSpc>
              <a:buNone/>
            </a:pPr>
            <a:r>
              <a:rPr b="1" lang="en-PH" sz="1800" spc="-1" strike="noStrike">
                <a:solidFill>
                  <a:srgbClr val="000000"/>
                </a:solidFill>
                <a:latin typeface="Lato"/>
                <a:ea typeface="N_x005F_x0016_éþ"/>
              </a:rPr>
              <a:t>Beneficial </a:t>
            </a:r>
            <a:r>
              <a:rPr b="0" lang="en-PH" sz="1800" spc="-1" strike="noStrike">
                <a:solidFill>
                  <a:srgbClr val="000000"/>
                </a:solidFill>
                <a:latin typeface="Lato"/>
                <a:ea typeface="N_x005F_x0016_éþ"/>
              </a:rPr>
              <a:t>relationships include interactions that help both organisms to grow and survive and do not harm both interacting organisms. </a:t>
            </a:r>
            <a:r>
              <a:rPr b="1" lang="en-PH" sz="1800" spc="-1" strike="noStrike">
                <a:solidFill>
                  <a:srgbClr val="000000"/>
                </a:solidFill>
                <a:latin typeface="Lato"/>
                <a:ea typeface="N_x005F_x0016_éþ"/>
              </a:rPr>
              <a:t>Harmful</a:t>
            </a:r>
            <a:r>
              <a:rPr b="0" lang="en-PH" sz="1800" spc="-1" strike="noStrike">
                <a:solidFill>
                  <a:srgbClr val="000000"/>
                </a:solidFill>
                <a:latin typeface="Lato"/>
                <a:ea typeface="N_x005F_x0016_éþ"/>
              </a:rPr>
              <a:t> relationships include interactions that harm one of the organisms or cause death to one of the organisms.</a:t>
            </a:r>
            <a:endParaRPr b="0" lang="en-PH" sz="1800" spc="-1" strike="noStrike">
              <a:latin typeface="Lato"/>
            </a:endParaRPr>
          </a:p>
          <a:p>
            <a:pPr>
              <a:lnSpc>
                <a:spcPct val="100000"/>
              </a:lnSpc>
              <a:buNone/>
            </a:pPr>
            <a:endParaRPr b="0" lang="en-PH" sz="1800" spc="-1" strike="noStrike">
              <a:latin typeface="Lato"/>
            </a:endParaRPr>
          </a:p>
          <a:p>
            <a:pPr>
              <a:lnSpc>
                <a:spcPct val="100000"/>
              </a:lnSpc>
              <a:buNone/>
            </a:pPr>
            <a:r>
              <a:rPr b="1" lang="en-PH" sz="1800" spc="-1" strike="noStrike">
                <a:solidFill>
                  <a:srgbClr val="000000"/>
                </a:solidFill>
                <a:latin typeface="Lato"/>
                <a:ea typeface="N_x005F_x0016_éþ"/>
              </a:rPr>
              <a:t>B</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éþ"/>
              </a:rPr>
              <a:t>Answers may vary. Suggested answers include the following:</a:t>
            </a:r>
            <a:endParaRPr b="0" lang="en-PH" sz="1800" spc="-1" strike="noStrike">
              <a:latin typeface="Lato"/>
            </a:endParaRPr>
          </a:p>
          <a:p>
            <a:pPr>
              <a:lnSpc>
                <a:spcPct val="100000"/>
              </a:lnSpc>
              <a:buNone/>
            </a:pPr>
            <a:endParaRPr b="0" lang="en-PH" sz="1800" spc="-1" strike="noStrike">
              <a:latin typeface="Lato"/>
            </a:endParaRPr>
          </a:p>
          <a:p>
            <a:pPr marL="216000" indent="-216000">
              <a:lnSpc>
                <a:spcPct val="100000"/>
              </a:lnSpc>
              <a:buClr>
                <a:srgbClr val="000000"/>
              </a:buClr>
              <a:buFont typeface="StarSymbol"/>
              <a:buAutoNum type="arabicPeriod"/>
            </a:pPr>
            <a:r>
              <a:rPr b="0" lang="en-PH" sz="1800" spc="-1" strike="noStrike">
                <a:solidFill>
                  <a:srgbClr val="000000"/>
                </a:solidFill>
                <a:latin typeface="Lato"/>
                <a:ea typeface="N_x005F_x0016_éþ"/>
              </a:rPr>
              <a:t>The energy from the pechay was transferred to the caterpillar upon consumption. Some of this energy was transferred to the Philippine Eagle when it consumed the frog that ate the caterpillar.</a:t>
            </a:r>
            <a:br/>
            <a:r>
              <a:rPr b="0" lang="en-PH" sz="1800" spc="-1" strike="noStrike">
                <a:solidFill>
                  <a:srgbClr val="000000"/>
                </a:solidFill>
                <a:latin typeface="Lato"/>
              </a:rPr>
              <a:t> </a:t>
            </a:r>
            <a:endParaRPr b="0" lang="en-PH" sz="1800" spc="-1" strike="noStrike">
              <a:latin typeface="Lato"/>
            </a:endParaRPr>
          </a:p>
          <a:p>
            <a:pPr marL="216000" indent="-216000">
              <a:lnSpc>
                <a:spcPct val="100000"/>
              </a:lnSpc>
              <a:buClr>
                <a:srgbClr val="000000"/>
              </a:buClr>
              <a:buFont typeface="StarSymbol"/>
              <a:buAutoNum type="arabicPeriod"/>
            </a:pPr>
            <a:r>
              <a:rPr b="0" lang="en-PH" sz="1800" spc="-1" strike="noStrike">
                <a:solidFill>
                  <a:srgbClr val="000000"/>
                </a:solidFill>
                <a:latin typeface="Lato"/>
                <a:ea typeface="N_x005F_x0016_éþ"/>
              </a:rPr>
              <a:t>Without the mango tree in the ecosystem, the mango fruit will not be part of the food chain.</a:t>
            </a:r>
            <a:endParaRPr b="0" lang="en-PH" sz="1800" spc="-1" strike="noStrike">
              <a:latin typeface="Lato"/>
            </a:endParaRPr>
          </a:p>
        </p:txBody>
      </p:sp>
      <p:sp>
        <p:nvSpPr>
          <p:cNvPr id="485" name=""/>
          <p:cNvSpPr txBox="1"/>
          <p:nvPr/>
        </p:nvSpPr>
        <p:spPr>
          <a:xfrm>
            <a:off x="5094000" y="1800000"/>
            <a:ext cx="200412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ea typeface="N_x005F_x0016_éþ"/>
              </a:rPr>
              <a:t>Answer Key</a:t>
            </a:r>
            <a:endParaRPr b="1" lang="en-PH" sz="2000" spc="-1" strike="noStrike">
              <a:solidFill>
                <a:srgbClr val="c9211e"/>
              </a:solidFill>
              <a:latin typeface="Lato"/>
            </a:endParaRPr>
          </a:p>
        </p:txBody>
      </p:sp>
      <p:sp>
        <p:nvSpPr>
          <p:cNvPr id="486"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6" name="" descr=""/>
          <p:cNvPicPr/>
          <p:nvPr/>
        </p:nvPicPr>
        <p:blipFill>
          <a:blip r:embed="rId1"/>
          <a:stretch/>
        </p:blipFill>
        <p:spPr>
          <a:xfrm>
            <a:off x="4566240" y="3420000"/>
            <a:ext cx="3059640" cy="2461320"/>
          </a:xfrm>
          <a:prstGeom prst="rect">
            <a:avLst/>
          </a:prstGeom>
          <a:ln w="19080">
            <a:solidFill>
              <a:srgbClr val="069a2e"/>
            </a:solidFill>
            <a:round/>
          </a:ln>
        </p:spPr>
      </p:pic>
      <p:sp>
        <p:nvSpPr>
          <p:cNvPr id="427" name=""/>
          <p:cNvSpPr/>
          <p:nvPr/>
        </p:nvSpPr>
        <p:spPr>
          <a:xfrm>
            <a:off x="1080000" y="5580000"/>
            <a:ext cx="3417120" cy="372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600" spc="-1" strike="noStrike">
                <a:solidFill>
                  <a:srgbClr val="000000"/>
                </a:solidFill>
                <a:latin typeface="Lato"/>
                <a:ea typeface="DejaVu Sans"/>
              </a:rPr>
              <a:t>Organisms in an ecosystem</a:t>
            </a:r>
            <a:endParaRPr b="0" lang="en-PH" sz="1600" spc="-1" strike="noStrike">
              <a:latin typeface="Arial"/>
            </a:endParaRPr>
          </a:p>
        </p:txBody>
      </p:sp>
      <p:sp>
        <p:nvSpPr>
          <p:cNvPr id="428" name=""/>
          <p:cNvSpPr txBox="1"/>
          <p:nvPr/>
        </p:nvSpPr>
        <p:spPr>
          <a:xfrm>
            <a:off x="510480" y="1766880"/>
            <a:ext cx="11171160" cy="1653120"/>
          </a:xfrm>
          <a:prstGeom prst="rect">
            <a:avLst/>
          </a:prstGeom>
          <a:noFill/>
          <a:ln w="0">
            <a:noFill/>
          </a:ln>
        </p:spPr>
        <p:txBody>
          <a:bodyPr lIns="90000" rIns="90000" tIns="45000" bIns="45000" anchor="t">
            <a:noAutofit/>
          </a:bodyPr>
          <a:p>
            <a:pPr algn="just">
              <a:buNone/>
            </a:pPr>
            <a:r>
              <a:rPr b="1" lang="en-PH" sz="1800" spc="-1" strike="noStrike">
                <a:solidFill>
                  <a:srgbClr val="000000"/>
                </a:solidFill>
                <a:latin typeface="Lato"/>
              </a:rPr>
              <a:t>	</a:t>
            </a:r>
            <a:r>
              <a:rPr b="1" lang="en-PH" sz="1800" spc="-1" strike="noStrike">
                <a:solidFill>
                  <a:srgbClr val="000000"/>
                </a:solidFill>
                <a:latin typeface="Lato"/>
              </a:rPr>
              <a:t>Ecosystem</a:t>
            </a:r>
            <a:r>
              <a:rPr b="0" lang="en-PH" sz="1800" spc="-1" strike="noStrike">
                <a:solidFill>
                  <a:srgbClr val="000000"/>
                </a:solidFill>
                <a:latin typeface="Lato"/>
              </a:rPr>
              <a:t> </a:t>
            </a:r>
            <a:r>
              <a:rPr b="0" lang="en-PH" sz="1800" spc="-1" strike="noStrike">
                <a:latin typeface="Lato"/>
              </a:rPr>
              <a:t>refers to a place with living and nonliving things interacting with each other to survive. An ecosystem also refers to a group of living organisms interacting with their environment. Every member of the ecosystem is connected and depends on each other.</a:t>
            </a:r>
            <a:endParaRPr b="0" lang="en-PH" sz="1800" spc="-1" strike="noStrike">
              <a:latin typeface="Arial"/>
            </a:endParaRPr>
          </a:p>
          <a:p>
            <a:pPr algn="just">
              <a:buNone/>
            </a:pPr>
            <a:r>
              <a:rPr b="0" lang="en-PH" sz="1800" spc="-1" strike="noStrike">
                <a:latin typeface="Lato"/>
                <a:ea typeface="NÐ'E1þ"/>
              </a:rPr>
              <a:t> </a:t>
            </a:r>
            <a:r>
              <a:rPr b="0" lang="en-PH" sz="1800" spc="-1" strike="noStrike">
                <a:latin typeface="Lato"/>
                <a:ea typeface="NÐ'E1þ"/>
              </a:rPr>
              <a:t>	</a:t>
            </a:r>
            <a:r>
              <a:rPr b="0" lang="en-PH" sz="1800" spc="-1" strike="noStrike">
                <a:latin typeface="Lato"/>
                <a:ea typeface="NÐ'E1þ"/>
              </a:rPr>
              <a:t>	</a:t>
            </a:r>
            <a:r>
              <a:rPr b="1" lang="en-PH" sz="1800" spc="-1" strike="noStrike">
                <a:latin typeface="Lato"/>
                <a:ea typeface="NÐ'E1þ"/>
              </a:rPr>
              <a:t>Examples</a:t>
            </a:r>
            <a:r>
              <a:rPr b="0" lang="en-PH" sz="1800" spc="-1" strike="noStrike">
                <a:latin typeface="Lato"/>
                <a:ea typeface="NÐ'E1þ"/>
              </a:rPr>
              <a:t> of large ecosystems include forests and oceans. On the other hand, both a garden and a pond are considered small ecosystems.</a:t>
            </a:r>
            <a:endParaRPr b="0" lang="en-PH" sz="1800" spc="-1" strike="noStrike">
              <a:latin typeface="Arial"/>
            </a:endParaRPr>
          </a:p>
        </p:txBody>
      </p:sp>
      <p:sp>
        <p:nvSpPr>
          <p:cNvPr id="429" name=""/>
          <p:cNvSpPr txBox="1"/>
          <p:nvPr/>
        </p:nvSpPr>
        <p:spPr>
          <a:xfrm>
            <a:off x="178236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p:nvPr>
        </p:nvSpPr>
        <p:spPr>
          <a:xfrm>
            <a:off x="-11518560" y="-1617120"/>
            <a:ext cx="10435680" cy="4854240"/>
          </a:xfrm>
          <a:prstGeom prst="rect">
            <a:avLst/>
          </a:prstGeom>
          <a:noFill/>
          <a:ln w="0">
            <a:noFill/>
          </a:ln>
        </p:spPr>
        <p:txBody>
          <a:bodyPr lIns="90000" rIns="90000" tIns="45000" bIns="45000" anchor="t">
            <a:noAutofit/>
          </a:bodyPr>
          <a:p>
            <a:pPr>
              <a:lnSpc>
                <a:spcPct val="100000"/>
              </a:lnSpc>
              <a:buNone/>
            </a:pPr>
            <a:r>
              <a:rPr b="0" lang="en-PH" sz="2000" spc="-1" strike="noStrike">
                <a:latin typeface="Lato"/>
                <a:ea typeface="NÐ'E1þ"/>
              </a:rPr>
              <a:t>Think of your home as a very simple ecosystem. In it, you and your family, as well as your pets and plants, are all living things (</a:t>
            </a:r>
            <a:r>
              <a:rPr b="1" lang="en-PH" sz="2000" spc="-1" strike="noStrike">
                <a:latin typeface="Lato"/>
                <a:ea typeface="NÐ'E1þ"/>
              </a:rPr>
              <a:t>biotic</a:t>
            </a:r>
            <a:r>
              <a:rPr b="0" lang="en-PH" sz="2000" spc="-1" strike="noStrike">
                <a:latin typeface="Lato"/>
                <a:ea typeface="NÐ'E1þ"/>
              </a:rPr>
              <a:t>). You also need the nonliving things (</a:t>
            </a:r>
            <a:r>
              <a:rPr b="1" lang="en-PH" sz="2000" spc="-1" strike="noStrike">
                <a:latin typeface="Lato"/>
                <a:ea typeface="NÐ'E1þ"/>
              </a:rPr>
              <a:t>abiotic</a:t>
            </a:r>
            <a:r>
              <a:rPr b="0" lang="en-PH" sz="2000" spc="-1" strike="noStrike">
                <a:latin typeface="Lato"/>
                <a:ea typeface="NÐ'E1þ"/>
              </a:rPr>
              <a:t>) in your home like food, water, air, and furniture. Hence, in an ecosystem, living things meet their needs by interacting with both living and nonliving things. Without food, water, and air, living things cannot survive.</a:t>
            </a:r>
            <a:endParaRPr b="0" lang="en-PH" sz="2000" spc="-1" strike="noStrike">
              <a:latin typeface="Arial"/>
            </a:endParaRPr>
          </a:p>
        </p:txBody>
      </p:sp>
      <p:sp>
        <p:nvSpPr>
          <p:cNvPr id="431" name=""/>
          <p:cNvSpPr txBox="1"/>
          <p:nvPr/>
        </p:nvSpPr>
        <p:spPr>
          <a:xfrm>
            <a:off x="504000" y="2035080"/>
            <a:ext cx="11184120" cy="3184920"/>
          </a:xfrm>
          <a:prstGeom prst="rect">
            <a:avLst/>
          </a:prstGeom>
          <a:noFill/>
          <a:ln w="0">
            <a:noFill/>
          </a:ln>
        </p:spPr>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In an </a:t>
            </a:r>
            <a:r>
              <a:rPr b="1" lang="en-PH" sz="1800" spc="-1" strike="noStrike">
                <a:solidFill>
                  <a:srgbClr val="000000"/>
                </a:solidFill>
                <a:latin typeface="Lato"/>
                <a:ea typeface="DejaVu Sans"/>
              </a:rPr>
              <a:t>ecosystem</a:t>
            </a:r>
            <a:r>
              <a:rPr b="0" lang="en-PH" sz="1800" spc="-1" strike="noStrike">
                <a:solidFill>
                  <a:srgbClr val="000000"/>
                </a:solidFill>
                <a:latin typeface="Lato"/>
                <a:ea typeface="DejaVu Sans"/>
              </a:rPr>
              <a:t>, living things meet their needs by interacting with both living and nonliving things. Without food, water, and air, living things cannot survive. </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Living things live together and interact with the environment. Every living thing makes up the species of an organism. The same species </a:t>
            </a:r>
            <a:r>
              <a:rPr b="0" lang="en-PH" sz="1800" spc="-1" strike="noStrike">
                <a:solidFill>
                  <a:srgbClr val="000000"/>
                </a:solidFill>
                <a:latin typeface="Lato"/>
                <a:ea typeface="NÐ'E1þ"/>
              </a:rPr>
              <a:t>of organisms, which lives in a specific area, forms a population.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	</a:t>
            </a:r>
            <a:r>
              <a:rPr b="1" lang="en-PH" sz="1800" spc="-1" strike="noStrike">
                <a:solidFill>
                  <a:srgbClr val="000000"/>
                </a:solidFill>
                <a:latin typeface="Lato"/>
                <a:ea typeface="NÐ'E1þ"/>
              </a:rPr>
              <a:t>Example</a:t>
            </a:r>
            <a:r>
              <a:rPr b="0" lang="en-PH" sz="1800" spc="-1" strike="noStrike">
                <a:solidFill>
                  <a:srgbClr val="000000"/>
                </a:solidFill>
                <a:latin typeface="Lato"/>
                <a:ea typeface="NÐ'E1þ"/>
              </a:rPr>
              <a:t> </a:t>
            </a:r>
            <a:endParaRPr b="0" lang="en-PH" sz="1800" spc="-1" strike="noStrike">
              <a:latin typeface="Arial"/>
            </a:endParaRPr>
          </a:p>
          <a:p>
            <a:pPr algn="just">
              <a:lnSpc>
                <a:spcPct val="100000"/>
              </a:lnSpc>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Several roses that grow together in a garden form a population of roses. All livings things that</a:t>
            </a:r>
            <a:r>
              <a:rPr b="0" lang="en-PH" sz="1800" spc="-1" strike="noStrike">
                <a:solidFill>
                  <a:srgbClr val="000000"/>
                </a:solidFill>
                <a:latin typeface="Lato"/>
                <a:ea typeface="DejaVu Sans"/>
              </a:rPr>
              <a:t> </a:t>
            </a:r>
            <a:r>
              <a:rPr b="0" lang="en-PH" sz="1800" spc="-1" strike="noStrike">
                <a:solidFill>
                  <a:srgbClr val="000000"/>
                </a:solidFill>
                <a:latin typeface="Lato"/>
                <a:ea typeface="NÐ'E1þ"/>
              </a:rPr>
              <a:t>live in that same garden form a community. The interaction of living things of different species in the community also describes an ecosystem.</a:t>
            </a:r>
            <a:endParaRPr b="0" lang="en-PH" sz="1800" spc="-1" strike="noStrike">
              <a:latin typeface="Arial"/>
            </a:endParaRPr>
          </a:p>
        </p:txBody>
      </p:sp>
      <p:sp>
        <p:nvSpPr>
          <p:cNvPr id="432"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
          <p:cNvSpPr txBox="1"/>
          <p:nvPr/>
        </p:nvSpPr>
        <p:spPr>
          <a:xfrm>
            <a:off x="335880" y="3132000"/>
            <a:ext cx="11520000" cy="2660400"/>
          </a:xfrm>
          <a:prstGeom prst="rect">
            <a:avLst/>
          </a:prstGeom>
          <a:noFill/>
          <a:ln w="0">
            <a:noFill/>
          </a:ln>
        </p:spPr>
        <p:txBody>
          <a:bodyPr lIns="90000" rIns="90000" tIns="45000" bIns="45000" anchor="t">
            <a:noAutofit/>
          </a:bodyPr>
          <a:p>
            <a:r>
              <a:rPr b="1" lang="en-PH" sz="1800" spc="-1" strike="noStrike">
                <a:latin typeface="Lato"/>
                <a:ea typeface="NÐ'E1þ"/>
              </a:rPr>
              <a:t>Examples</a:t>
            </a:r>
            <a:r>
              <a:rPr b="0" lang="en-PH" sz="1800" spc="-1" strike="noStrike">
                <a:latin typeface="Lato"/>
                <a:ea typeface="NÐ'E1þ"/>
              </a:rPr>
              <a:t> of relationships among organisms in an ecosystem.</a:t>
            </a:r>
            <a:endParaRPr b="0" lang="en-PH" sz="1800" spc="-1" strike="noStrike">
              <a:latin typeface="Arial"/>
            </a:endParaRPr>
          </a:p>
          <a:p>
            <a:endParaRPr b="0" lang="en-PH" sz="1800" spc="-1" strike="noStrike">
              <a:latin typeface="Arial"/>
            </a:endParaRPr>
          </a:p>
          <a:p>
            <a:r>
              <a:rPr b="1" lang="en-PH" sz="1800" spc="-1" strike="noStrike">
                <a:latin typeface="Lato"/>
                <a:ea typeface="NÐ'E1þ"/>
              </a:rPr>
              <a:t>	</a:t>
            </a:r>
            <a:r>
              <a:rPr b="1" lang="en-PH" sz="1800" spc="-1" strike="noStrike">
                <a:latin typeface="Lato"/>
                <a:ea typeface="NÐ'E1þ"/>
              </a:rPr>
              <a:t>1. Symbiosis</a:t>
            </a:r>
            <a:br/>
            <a:r>
              <a:rPr b="0" lang="en-PH" sz="1800" spc="-1" strike="noStrike">
                <a:latin typeface="Lato"/>
                <a:ea typeface="NÐ'E1þ"/>
              </a:rPr>
              <a:t>	</a:t>
            </a:r>
            <a:r>
              <a:rPr b="0" lang="en-PH" sz="1800" spc="-1" strike="noStrike">
                <a:latin typeface="Lato"/>
                <a:ea typeface="NÐ'E1þ"/>
              </a:rPr>
              <a:t>A symbiotic relationship involves two or more species living together in the same environment. Mutualism, commensalism, and parasitism are three types of symbiotic relationships.</a:t>
            </a:r>
            <a:endParaRPr b="0" lang="en-PH" sz="1800" spc="-1" strike="noStrike">
              <a:latin typeface="Arial"/>
            </a:endParaRPr>
          </a:p>
          <a:p>
            <a:r>
              <a:rPr b="1" lang="en-PH" sz="1800" spc="-1" strike="noStrike">
                <a:latin typeface="Lato"/>
                <a:ea typeface="NÐ'E1þ"/>
              </a:rPr>
              <a:t>	</a:t>
            </a:r>
            <a:r>
              <a:rPr b="1" lang="en-PH" sz="1800" spc="-1" strike="noStrike">
                <a:latin typeface="Lato"/>
                <a:ea typeface="NÐ'E1þ"/>
              </a:rPr>
              <a:t>Mutualism</a:t>
            </a:r>
            <a:r>
              <a:rPr b="0" lang="en-PH" sz="1800" spc="-1" strike="noStrike">
                <a:latin typeface="Lato"/>
                <a:ea typeface="NÐ'E1þ"/>
              </a:rPr>
              <a:t> is the relationship of two organisms where they both benefit from each other. A clownfish has </a:t>
            </a:r>
            <a:r>
              <a:rPr b="0" lang="en-PH" sz="1800" spc="-1" strike="noStrike">
                <a:latin typeface="Lato"/>
                <a:ea typeface="NÐ'E1þ"/>
              </a:rPr>
              <a:t>	</a:t>
            </a:r>
            <a:r>
              <a:rPr b="0" lang="en-PH" sz="1800" spc="-1" strike="noStrike">
                <a:latin typeface="Lato"/>
                <a:ea typeface="NÐ'E1þ"/>
              </a:rPr>
              <a:t>a symbiotic relationship with sea anemones. The clownfish, with its territorial behavior, chases away the predators of anemones, while the anemones protect the clownfish with their stinging cells.</a:t>
            </a:r>
            <a:endParaRPr b="0" lang="en-PH" sz="1800" spc="-1" strike="noStrike">
              <a:latin typeface="Arial"/>
            </a:endParaRPr>
          </a:p>
        </p:txBody>
      </p:sp>
      <p:sp>
        <p:nvSpPr>
          <p:cNvPr id="434" name=""/>
          <p:cNvSpPr txBox="1"/>
          <p:nvPr/>
        </p:nvSpPr>
        <p:spPr>
          <a:xfrm>
            <a:off x="2700000" y="1639440"/>
            <a:ext cx="6672960" cy="41256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NÐ'E1þ"/>
              </a:rPr>
              <a:t>Different Types of Interactions among Living Things</a:t>
            </a:r>
            <a:endParaRPr b="0" lang="en-PH" sz="1800" spc="-1" strike="noStrike">
              <a:solidFill>
                <a:srgbClr val="000000"/>
              </a:solidFill>
              <a:latin typeface="Arial"/>
            </a:endParaRPr>
          </a:p>
        </p:txBody>
      </p:sp>
      <p:sp>
        <p:nvSpPr>
          <p:cNvPr id="435" name=""/>
          <p:cNvSpPr txBox="1"/>
          <p:nvPr/>
        </p:nvSpPr>
        <p:spPr>
          <a:xfrm>
            <a:off x="606240" y="2232000"/>
            <a:ext cx="10979280" cy="703440"/>
          </a:xfrm>
          <a:prstGeom prst="rect">
            <a:avLst/>
          </a:prstGeom>
          <a:noFill/>
          <a:ln w="0">
            <a:noFill/>
          </a:ln>
        </p:spPr>
        <p:txBody>
          <a:bodyPr lIns="90000" rIns="90000" tIns="45000" bIns="45000" anchor="t">
            <a:noAutofit/>
          </a:bodyPr>
          <a:p>
            <a:pPr algn="just">
              <a:buNone/>
            </a:pPr>
            <a:r>
              <a:rPr b="0" lang="en-PH" sz="1800" spc="-1" strike="noStrike">
                <a:latin typeface="Lato"/>
                <a:ea typeface="NÐ'E1þ"/>
              </a:rPr>
              <a:t>	</a:t>
            </a:r>
            <a:r>
              <a:rPr b="0" lang="en-PH" sz="1800" spc="-1" strike="noStrike">
                <a:latin typeface="Lato"/>
                <a:ea typeface="NÐ'E1þ"/>
              </a:rPr>
              <a:t>Ecosystem is also described as the total sum of all interactions that exist among organisms and their environment. These interactions can either be harmful or beneficial to the species living together. </a:t>
            </a:r>
            <a:endParaRPr b="0" lang="en-PH" sz="1800" spc="-1" strike="noStrike">
              <a:latin typeface="Arial"/>
            </a:endParaRPr>
          </a:p>
        </p:txBody>
      </p:sp>
      <p:sp>
        <p:nvSpPr>
          <p:cNvPr id="436" name=""/>
          <p:cNvSpPr txBox="1"/>
          <p:nvPr/>
        </p:nvSpPr>
        <p:spPr>
          <a:xfrm>
            <a:off x="178236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
          <p:cNvSpPr txBox="1"/>
          <p:nvPr/>
        </p:nvSpPr>
        <p:spPr>
          <a:xfrm>
            <a:off x="246240" y="2160000"/>
            <a:ext cx="11699640" cy="1637640"/>
          </a:xfrm>
          <a:prstGeom prst="rect">
            <a:avLst/>
          </a:prstGeom>
          <a:noFill/>
          <a:ln w="0">
            <a:noFill/>
          </a:ln>
        </p:spPr>
        <p:txBody>
          <a:bodyPr lIns="90000" rIns="90000" tIns="45000" bIns="45000" anchor="t">
            <a:noAutofit/>
          </a:bodyPr>
          <a:p>
            <a:pPr algn="just">
              <a:buNone/>
            </a:pPr>
            <a:r>
              <a:rPr b="1" lang="en-PH" sz="1800" spc="-1" strike="noStrike">
                <a:latin typeface="Lato"/>
              </a:rPr>
              <a:t>	</a:t>
            </a:r>
            <a:r>
              <a:rPr b="1" lang="en-PH" sz="1800" spc="-1" strike="noStrike">
                <a:latin typeface="Lato"/>
              </a:rPr>
              <a:t>Commensalism</a:t>
            </a:r>
            <a:r>
              <a:rPr b="0" lang="en-PH" sz="1800" spc="-1" strike="noStrike">
                <a:latin typeface="Lato"/>
              </a:rPr>
              <a:t> is a relationship between two species in which one organism benefits while the other organism is neither benefited nor harmed.</a:t>
            </a:r>
            <a:endParaRPr b="0" lang="en-PH" sz="1800" spc="-1" strike="noStrike">
              <a:latin typeface="Arial"/>
            </a:endParaRPr>
          </a:p>
          <a:p>
            <a:pPr algn="just">
              <a:buNone/>
            </a:pPr>
            <a:endParaRPr b="0" lang="en-PH" sz="1800" spc="-1" strike="noStrike">
              <a:latin typeface="Arial"/>
            </a:endParaRPr>
          </a:p>
          <a:p>
            <a:pPr algn="just">
              <a:buNone/>
            </a:pPr>
            <a:r>
              <a:rPr b="0" lang="en-PH" sz="1800" spc="-1" strike="noStrike">
                <a:latin typeface="Lato"/>
              </a:rPr>
              <a:t> </a:t>
            </a:r>
            <a:r>
              <a:rPr b="0" lang="en-PH" sz="1800" spc="-1" strike="noStrike">
                <a:latin typeface="Lato"/>
              </a:rPr>
              <a:t>	</a:t>
            </a:r>
            <a:r>
              <a:rPr b="0" lang="en-PH" sz="1800" spc="-1" strike="noStrike">
                <a:latin typeface="Lato"/>
              </a:rPr>
              <a:t>The orchid makes its food and does not take anything from the tree. It simply benefits from the tree by getting the much needed sunlight. The tree does not benefit and is not harmed from the interaction.</a:t>
            </a:r>
            <a:endParaRPr b="0" lang="en-PH" sz="1800" spc="-1" strike="noStrike">
              <a:latin typeface="Arial"/>
            </a:endParaRPr>
          </a:p>
        </p:txBody>
      </p:sp>
      <p:sp>
        <p:nvSpPr>
          <p:cNvPr id="438" name=""/>
          <p:cNvSpPr txBox="1"/>
          <p:nvPr/>
        </p:nvSpPr>
        <p:spPr>
          <a:xfrm>
            <a:off x="335880" y="4089240"/>
            <a:ext cx="11520000" cy="1130760"/>
          </a:xfrm>
          <a:prstGeom prst="rect">
            <a:avLst/>
          </a:prstGeom>
          <a:noFill/>
          <a:ln w="0">
            <a:noFill/>
          </a:ln>
        </p:spPr>
        <p:txBody>
          <a:bodyPr lIns="90000" rIns="90000" tIns="45000" bIns="45000" anchor="t">
            <a:noAutofit/>
          </a:bodyPr>
          <a:p>
            <a:pPr algn="just">
              <a:buNone/>
            </a:pPr>
            <a:r>
              <a:rPr b="1" lang="en-PH" sz="1800" spc="-1" strike="noStrike">
                <a:latin typeface="Lato"/>
              </a:rPr>
              <a:t>	</a:t>
            </a:r>
            <a:r>
              <a:rPr b="1" lang="en-PH" sz="1800" spc="-1" strike="noStrike">
                <a:latin typeface="Lato"/>
              </a:rPr>
              <a:t>Parasitism </a:t>
            </a:r>
            <a:r>
              <a:rPr b="0" lang="en-PH" sz="1800" spc="-1" strike="noStrike">
                <a:latin typeface="Lato"/>
              </a:rPr>
              <a:t>is a relationship where one organism (parasite) benefits and the other (host) is harmed but not killed outright. It is usually advantageous for the parasite not to kill its host because the parasite lives on or in the body of its host. An example of a </a:t>
            </a:r>
            <a:r>
              <a:rPr b="0" lang="en-PH" sz="1800" spc="-1" strike="noStrike">
                <a:latin typeface="Lato"/>
                <a:ea typeface="N_x005F_x0016_éþ"/>
              </a:rPr>
              <a:t>parasitic relationship happens when fleas live on the fur of a dog.</a:t>
            </a:r>
            <a:endParaRPr b="0" lang="en-PH" sz="1800" spc="-1" strike="noStrike">
              <a:latin typeface="Lato"/>
            </a:endParaRPr>
          </a:p>
        </p:txBody>
      </p:sp>
      <p:sp>
        <p:nvSpPr>
          <p:cNvPr id="439" name=""/>
          <p:cNvSpPr txBox="1"/>
          <p:nvPr/>
        </p:nvSpPr>
        <p:spPr>
          <a:xfrm>
            <a:off x="178236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
          <p:cNvSpPr/>
          <p:nvPr/>
        </p:nvSpPr>
        <p:spPr>
          <a:xfrm>
            <a:off x="4680000" y="3881160"/>
            <a:ext cx="173520" cy="339120"/>
          </a:xfrm>
          <a:prstGeom prst="rect">
            <a:avLst/>
          </a:prstGeom>
          <a:noFill/>
          <a:ln w="0">
            <a:noFill/>
          </a:ln>
        </p:spPr>
        <p:style>
          <a:lnRef idx="0"/>
          <a:fillRef idx="0"/>
          <a:effectRef idx="0"/>
          <a:fontRef idx="minor"/>
        </p:style>
      </p:sp>
      <p:sp>
        <p:nvSpPr>
          <p:cNvPr id="441" name=""/>
          <p:cNvSpPr txBox="1"/>
          <p:nvPr/>
        </p:nvSpPr>
        <p:spPr>
          <a:xfrm>
            <a:off x="605880" y="1800000"/>
            <a:ext cx="10980000" cy="1024920"/>
          </a:xfrm>
          <a:prstGeom prst="rect">
            <a:avLst/>
          </a:prstGeom>
          <a:noFill/>
          <a:ln w="0">
            <a:noFill/>
          </a:ln>
        </p:spPr>
        <p:txBody>
          <a:bodyPr lIns="90000" rIns="90000" tIns="45000" bIns="45000" anchor="t">
            <a:noAutofit/>
          </a:bodyPr>
          <a:p>
            <a:pPr marL="216000" indent="-216000" algn="just">
              <a:buClr>
                <a:srgbClr val="000000"/>
              </a:buClr>
              <a:buFont typeface="StarSymbol"/>
              <a:buAutoNum type="arabicPeriod" startAt="2"/>
            </a:pPr>
            <a:r>
              <a:rPr b="1" lang="en-PH" sz="1800" spc="-1" strike="noStrike">
                <a:latin typeface="Lato"/>
              </a:rPr>
              <a:t>Cooperation</a:t>
            </a:r>
            <a:r>
              <a:rPr b="0" lang="en-PH" sz="1800" spc="-1" strike="noStrike">
                <a:latin typeface="Lato"/>
              </a:rPr>
              <a:t> </a:t>
            </a:r>
            <a:br/>
            <a:r>
              <a:rPr b="0" lang="en-PH" sz="1800" spc="-1" strike="noStrike">
                <a:latin typeface="Lato"/>
                <a:ea typeface=""/>
              </a:rPr>
              <a:t>Cooperation is a type of interaction where organisms </a:t>
            </a:r>
            <a:r>
              <a:rPr b="0" lang="en-PH" sz="1800" spc="-1" strike="noStrike">
                <a:latin typeface="Lato"/>
              </a:rPr>
              <a:t>cooperate for their survival. Here, every member of the species works together so that life continues.</a:t>
            </a:r>
            <a:endParaRPr b="0" lang="en-PH" sz="1800" spc="-1" strike="noStrike">
              <a:latin typeface="Lato"/>
              <a:ea typeface=""/>
            </a:endParaRPr>
          </a:p>
        </p:txBody>
      </p:sp>
      <p:sp>
        <p:nvSpPr>
          <p:cNvPr id="442" name=""/>
          <p:cNvSpPr txBox="1"/>
          <p:nvPr/>
        </p:nvSpPr>
        <p:spPr>
          <a:xfrm>
            <a:off x="488520" y="3165120"/>
            <a:ext cx="11215080" cy="2234880"/>
          </a:xfrm>
          <a:prstGeom prst="rect">
            <a:avLst/>
          </a:prstGeom>
          <a:noFill/>
          <a:ln w="0">
            <a:noFill/>
          </a:ln>
        </p:spPr>
        <p:txBody>
          <a:bodyPr lIns="90000" rIns="90000" tIns="45000" bIns="45000" anchor="t">
            <a:noAutofit/>
          </a:bodyPr>
          <a:p>
            <a:pPr algn="just">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Take the colony of ants as an example. The working colony of ants shows cooperation as they dig huge nests, use each other’s bodies to form rafts or bridges, and the like. Members of the colony include the queen, worker ants, soldier ants, and drones; </a:t>
            </a:r>
            <a:r>
              <a:rPr b="0" lang="en-PH" sz="1800" spc="-1" strike="noStrike">
                <a:solidFill>
                  <a:srgbClr val="000000"/>
                </a:solidFill>
                <a:latin typeface="Lato"/>
                <a:ea typeface="N_x005F_x0016_éþ"/>
              </a:rPr>
              <a:t>and each member has a specific task to do.</a:t>
            </a:r>
            <a:endParaRPr b="0" lang="en-PH" sz="1800" spc="-1" strike="noStrike">
              <a:latin typeface="Lato"/>
            </a:endParaRPr>
          </a:p>
          <a:p>
            <a:pPr algn="just">
              <a:buNone/>
            </a:pPr>
            <a:endParaRPr b="0" lang="en-PH" sz="1800" spc="-1" strike="noStrike">
              <a:latin typeface="Lato"/>
            </a:endParaRPr>
          </a:p>
          <a:p>
            <a:pPr algn="just">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Deep inside the nest of an ant colony, the queen lives to produce eggs. A worker ant is tasked to collect food, dig tunnels, and take care of the baby ants, while a soldier ant protects the nest from other ants belonging to a different colony. Male ants, called drones, usually have wings and fl y to start new colonies.</a:t>
            </a:r>
            <a:endParaRPr b="0" lang="en-PH" sz="1800" spc="-1" strike="noStrike">
              <a:latin typeface="Lato"/>
            </a:endParaRPr>
          </a:p>
        </p:txBody>
      </p:sp>
      <p:sp>
        <p:nvSpPr>
          <p:cNvPr id="443"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
          <p:cNvSpPr/>
          <p:nvPr/>
        </p:nvSpPr>
        <p:spPr>
          <a:xfrm>
            <a:off x="216000" y="1618920"/>
            <a:ext cx="11874600" cy="4497480"/>
          </a:xfrm>
          <a:prstGeom prst="rect">
            <a:avLst/>
          </a:prstGeom>
          <a:noFill/>
          <a:ln w="0">
            <a:noFill/>
          </a:ln>
        </p:spPr>
        <p:style>
          <a:lnRef idx="0"/>
          <a:fillRef idx="0"/>
          <a:effectRef idx="0"/>
          <a:fontRef idx="minor"/>
        </p:style>
      </p:sp>
      <p:sp>
        <p:nvSpPr>
          <p:cNvPr id="445" name=""/>
          <p:cNvSpPr/>
          <p:nvPr/>
        </p:nvSpPr>
        <p:spPr>
          <a:xfrm>
            <a:off x="216000" y="1258560"/>
            <a:ext cx="8782200" cy="4727880"/>
          </a:xfrm>
          <a:prstGeom prst="rect">
            <a:avLst/>
          </a:prstGeom>
          <a:noFill/>
          <a:ln w="0">
            <a:noFill/>
          </a:ln>
        </p:spPr>
        <p:style>
          <a:lnRef idx="0"/>
          <a:fillRef idx="0"/>
          <a:effectRef idx="0"/>
          <a:fontRef idx="minor"/>
        </p:style>
      </p:sp>
      <p:sp>
        <p:nvSpPr>
          <p:cNvPr id="446" name=""/>
          <p:cNvSpPr txBox="1"/>
          <p:nvPr/>
        </p:nvSpPr>
        <p:spPr>
          <a:xfrm>
            <a:off x="785880" y="1977840"/>
            <a:ext cx="10620000" cy="3552120"/>
          </a:xfrm>
          <a:prstGeom prst="rect">
            <a:avLst/>
          </a:prstGeom>
          <a:noFill/>
          <a:ln w="0">
            <a:noFill/>
          </a:ln>
        </p:spPr>
        <p:txBody>
          <a:bodyPr lIns="90000" rIns="90000" tIns="45000" bIns="45000" anchor="t">
            <a:noAutofit/>
          </a:bodyPr>
          <a:p>
            <a:r>
              <a:rPr b="0" lang="en-PH" sz="1800" spc="-1" strike="noStrike">
                <a:solidFill>
                  <a:srgbClr val="000000"/>
                </a:solidFill>
                <a:latin typeface="Lato"/>
                <a:ea typeface="Néþ"/>
              </a:rPr>
              <a:t>	</a:t>
            </a:r>
            <a:r>
              <a:rPr b="0" lang="en-PH" sz="1800" spc="-1" strike="noStrike">
                <a:solidFill>
                  <a:srgbClr val="000000"/>
                </a:solidFill>
                <a:latin typeface="Lato"/>
                <a:ea typeface="Néþ"/>
              </a:rPr>
              <a:t>For the colony to survive, it needs all the different members to do their jobs. The worker ants cannot produce eggs, so they need The queen. The queen cannot collect food or protect the nest, so it needs the workers and the soldiers.</a:t>
            </a:r>
            <a:r>
              <a:rPr b="0" lang="en-PH" sz="1800" spc="-1" strike="noStrike">
                <a:solidFill>
                  <a:srgbClr val="000000"/>
                </a:solidFill>
                <a:latin typeface="Lato"/>
                <a:ea typeface="NÐ'E1þ"/>
              </a:rPr>
              <a:t> </a:t>
            </a:r>
            <a:br/>
            <a:endParaRPr b="0" lang="en-PH" sz="1800" spc="-1" strike="noStrike">
              <a:latin typeface="Arial"/>
            </a:endParaRPr>
          </a:p>
          <a:p>
            <a:pPr marL="216000" indent="-216000" algn="just">
              <a:buClr>
                <a:srgbClr val="000000"/>
              </a:buClr>
              <a:buFont typeface="StarSymbol"/>
              <a:buAutoNum type="arabicPeriod" startAt="3"/>
            </a:pPr>
            <a:r>
              <a:rPr b="1" lang="en-PH" sz="1800" spc="-1" strike="noStrike">
                <a:solidFill>
                  <a:srgbClr val="000000"/>
                </a:solidFill>
                <a:latin typeface="Lato"/>
                <a:ea typeface="NÐ'E1þ"/>
              </a:rPr>
              <a:t>Competition</a:t>
            </a:r>
            <a:endParaRPr b="0" lang="en-PH" sz="1800" spc="-1" strike="noStrike">
              <a:latin typeface="Arial"/>
            </a:endParaRPr>
          </a:p>
          <a:p>
            <a:pPr marL="216000" indent="-216000" algn="just">
              <a:buClr>
                <a:srgbClr val="000000"/>
              </a:buClr>
              <a:buFont typeface="StarSymbol"/>
              <a:buAutoNum type="arabicPeriod" startAt="3"/>
            </a:pPr>
            <a:r>
              <a:rPr b="0" lang="en-PH" sz="1800" spc="-1" strike="noStrike">
                <a:solidFill>
                  <a:srgbClr val="000000"/>
                </a:solidFill>
                <a:latin typeface="Lato"/>
                <a:ea typeface="NÐ'E1þ"/>
              </a:rPr>
              <a:t>When populations or different species in an ecosystem consume the same resources, the resources can become limited, and competition exists.</a:t>
            </a:r>
            <a:endParaRPr b="0" lang="en-PH" sz="1800" spc="-1" strike="noStrike">
              <a:latin typeface="Arial"/>
            </a:endParaRPr>
          </a:p>
          <a:p>
            <a:pPr marL="216000" indent="-216000" algn="just">
              <a:buClr>
                <a:srgbClr val="000000"/>
              </a:buClr>
              <a:buFont typeface="StarSymbol"/>
              <a:buAutoNum type="arabicPeriod" startAt="3"/>
            </a:pPr>
            <a:r>
              <a:rPr b="0" lang="en-PH" sz="1800" spc="-1" strike="noStrike">
                <a:solidFill>
                  <a:srgbClr val="000000"/>
                </a:solidFill>
                <a:latin typeface="Lato"/>
                <a:ea typeface="N_x005F_x0016_éþ"/>
              </a:rPr>
              <a:t>Animals compete for resources, food, space, and hiding places to avoid predators and to protect their young, territories, or nest sites. When animals compete against each other, they sometimes harm other animals.</a:t>
            </a:r>
            <a:endParaRPr b="0" lang="en-PH" sz="1800" spc="-1" strike="noStrike">
              <a:latin typeface="Arial"/>
            </a:endParaRPr>
          </a:p>
        </p:txBody>
      </p:sp>
      <p:sp>
        <p:nvSpPr>
          <p:cNvPr id="447"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
          <p:cNvSpPr/>
          <p:nvPr/>
        </p:nvSpPr>
        <p:spPr>
          <a:xfrm>
            <a:off x="720000" y="1973880"/>
            <a:ext cx="10616400" cy="4286520"/>
          </a:xfrm>
          <a:prstGeom prst="rect">
            <a:avLst/>
          </a:prstGeom>
          <a:noFill/>
          <a:ln w="0">
            <a:noFill/>
          </a:ln>
        </p:spPr>
        <p:style>
          <a:lnRef idx="0"/>
          <a:fillRef idx="0"/>
          <a:effectRef idx="0"/>
          <a:fontRef idx="minor"/>
        </p:style>
      </p:sp>
      <p:sp>
        <p:nvSpPr>
          <p:cNvPr id="449" name=""/>
          <p:cNvSpPr/>
          <p:nvPr/>
        </p:nvSpPr>
        <p:spPr>
          <a:xfrm>
            <a:off x="720000" y="2160000"/>
            <a:ext cx="10694880" cy="306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Plants also have ways of competing for soil nutrients, water, or access to sunlight. Some plants secrete inhibiting or growth suppressing chemicals into the soil to inhibit the growth of or kill other nearby plants.</a:t>
            </a:r>
            <a:endParaRPr b="0" lang="en-PH" sz="1800" spc="-1" strike="noStrike">
              <a:latin typeface="Arial"/>
            </a:endParaRPr>
          </a:p>
          <a:p>
            <a:pPr algn="just">
              <a:lnSpc>
                <a:spcPct val="100000"/>
              </a:lnSpc>
              <a:buNone/>
            </a:pPr>
            <a:endParaRPr b="0" lang="en-PH" sz="1800" spc="-1" strike="noStrike">
              <a:latin typeface="Arial"/>
            </a:endParaRPr>
          </a:p>
          <a:p>
            <a:pPr marL="216000" indent="-216000" algn="just">
              <a:lnSpc>
                <a:spcPct val="100000"/>
              </a:lnSpc>
              <a:buClr>
                <a:srgbClr val="000000"/>
              </a:buClr>
              <a:buFont typeface="StarSymbol"/>
              <a:buAutoNum type="arabicPeriod" startAt="4"/>
            </a:pPr>
            <a:r>
              <a:rPr b="1" lang="en-PH" sz="1800" spc="-1" strike="noStrike">
                <a:solidFill>
                  <a:srgbClr val="000000"/>
                </a:solidFill>
                <a:latin typeface="Lato"/>
                <a:ea typeface="DejaVu Sans"/>
              </a:rPr>
              <a:t>Predation</a:t>
            </a:r>
            <a:endParaRPr b="0" lang="en-PH" sz="1800" spc="-1" strike="noStrike">
              <a:latin typeface="Arial"/>
            </a:endParaRPr>
          </a:p>
          <a:p>
            <a:pPr marL="216000" indent="-216000" algn="just">
              <a:lnSpc>
                <a:spcPct val="100000"/>
              </a:lnSpc>
              <a:buClr>
                <a:srgbClr val="000000"/>
              </a:buClr>
              <a:buFont typeface="StarSymbol"/>
              <a:buAutoNum type="arabicPeriod" startAt="4"/>
            </a:pPr>
            <a:r>
              <a:rPr b="0" lang="en-PH" sz="1800" spc="-1" strike="noStrike">
                <a:solidFill>
                  <a:srgbClr val="000000"/>
                </a:solidFill>
                <a:latin typeface="Lato"/>
                <a:ea typeface="DejaVu Sans"/>
              </a:rPr>
              <a:t>It is the consumption of one living organism, plant, or animal by another. It is also known as a predator–prey relationship. The predator hunts and consumes, while the prey is the victim. Spiders like orb weavers capture and eat insects, such as crickets, trapped in the web.Predation regulates population growth and promotes natural selection by removing the unfit from a population. When predators are removed or reduced, the prey population increases, and their habitat becomes packed or overcrowded.</a:t>
            </a:r>
            <a:endParaRPr b="0" lang="en-PH" sz="1800" spc="-1" strike="noStrike">
              <a:latin typeface="Arial"/>
            </a:endParaRPr>
          </a:p>
          <a:p>
            <a:pPr marL="216000" indent="-216000" algn="just">
              <a:lnSpc>
                <a:spcPct val="100000"/>
              </a:lnSpc>
              <a:buClr>
                <a:srgbClr val="000000"/>
              </a:buClr>
              <a:buFont typeface="StarSymbol"/>
              <a:buAutoNum type="arabicPeriod" startAt="4"/>
            </a:pPr>
            <a:endParaRPr b="0" lang="en-PH" sz="1800" spc="-1" strike="noStrike">
              <a:latin typeface="Arial"/>
            </a:endParaRPr>
          </a:p>
        </p:txBody>
      </p:sp>
      <p:sp>
        <p:nvSpPr>
          <p:cNvPr id="450"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
          <p:cNvSpPr/>
          <p:nvPr/>
        </p:nvSpPr>
        <p:spPr>
          <a:xfrm>
            <a:off x="360000" y="1620000"/>
            <a:ext cx="10254600" cy="4314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52" name=""/>
          <p:cNvSpPr/>
          <p:nvPr/>
        </p:nvSpPr>
        <p:spPr>
          <a:xfrm>
            <a:off x="785880" y="2160000"/>
            <a:ext cx="10620000" cy="288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	</a:t>
            </a:r>
            <a:r>
              <a:rPr b="0" lang="en-PH" sz="1800" spc="-1" strike="noStrike">
                <a:solidFill>
                  <a:srgbClr val="000000"/>
                </a:solidFill>
                <a:latin typeface="Lato"/>
                <a:ea typeface="N_x005F_x0016_éþ"/>
              </a:rPr>
              <a:t>In a food chain, plants are the</a:t>
            </a:r>
            <a:r>
              <a:rPr b="1" lang="en-PH" sz="1800" spc="-1" strike="noStrike">
                <a:solidFill>
                  <a:srgbClr val="000000"/>
                </a:solidFill>
                <a:latin typeface="Lato"/>
                <a:ea typeface="N_x005F_x0016_éþ"/>
              </a:rPr>
              <a:t> food producers</a:t>
            </a:r>
            <a:r>
              <a:rPr b="0" lang="en-PH" sz="1800" spc="-1" strike="noStrike">
                <a:solidFill>
                  <a:srgbClr val="000000"/>
                </a:solidFill>
                <a:latin typeface="Lato"/>
                <a:ea typeface="N_x005F_x0016_éþ"/>
              </a:rPr>
              <a:t>, while animals are the </a:t>
            </a:r>
            <a:r>
              <a:rPr b="1" lang="en-PH" sz="1800" spc="-1" strike="noStrike">
                <a:solidFill>
                  <a:srgbClr val="000000"/>
                </a:solidFill>
                <a:latin typeface="Lato"/>
                <a:ea typeface="N_x005F_x0016_éþ"/>
              </a:rPr>
              <a:t>consumers</a:t>
            </a:r>
            <a:r>
              <a:rPr b="0" lang="en-PH" sz="1800" spc="-1" strike="noStrike">
                <a:solidFill>
                  <a:srgbClr val="000000"/>
                </a:solidFill>
                <a:latin typeface="Lato"/>
                <a:ea typeface="N_x005F_x0016_éþ"/>
              </a:rPr>
              <a:t>. Consumers can be herbivores, carnivores, and omnivores.</a:t>
            </a:r>
            <a:endParaRPr b="0" lang="en-PH" sz="1800" spc="-1" strike="noStrike">
              <a:latin typeface="Lato"/>
            </a:endParaRPr>
          </a:p>
          <a:p>
            <a:pPr>
              <a:lnSpc>
                <a:spcPct val="100000"/>
              </a:lnSpc>
              <a:buNone/>
            </a:pPr>
            <a:endParaRPr b="0" lang="en-PH" sz="1800" spc="-1" strike="noStrike">
              <a:latin typeface="Lato"/>
            </a:endParaRPr>
          </a:p>
          <a:p>
            <a:pPr lvl="2" marL="648000" indent="-216000">
              <a:lnSpc>
                <a:spcPct val="100000"/>
              </a:lnSpc>
              <a:buClr>
                <a:srgbClr val="000000"/>
              </a:buClr>
              <a:buSzPct val="45000"/>
              <a:buFont typeface="Wingdings" charset="2"/>
              <a:buChar char=""/>
            </a:pPr>
            <a:r>
              <a:rPr b="1" lang="en-PH" sz="1800" spc="-1" strike="noStrike">
                <a:solidFill>
                  <a:srgbClr val="000000"/>
                </a:solidFill>
                <a:latin typeface="Lato"/>
                <a:ea typeface="N_x005F_x0016_éþ"/>
              </a:rPr>
              <a:t>Herbivores</a:t>
            </a:r>
            <a:r>
              <a:rPr b="0" lang="en-PH" sz="1800" spc="-1" strike="noStrike">
                <a:solidFill>
                  <a:srgbClr val="000000"/>
                </a:solidFill>
                <a:latin typeface="Lato"/>
                <a:ea typeface="N_x005F_x0016_éþ"/>
              </a:rPr>
              <a:t> or animals that eat plants are the primary consumers or first order consumers. </a:t>
            </a:r>
            <a:endParaRPr b="0" lang="en-PH" sz="1800" spc="-1" strike="noStrike">
              <a:latin typeface="Lato"/>
            </a:endParaRPr>
          </a:p>
          <a:p>
            <a:pPr lvl="3" marL="864000" indent="-216000">
              <a:lnSpc>
                <a:spcPct val="100000"/>
              </a:lnSpc>
              <a:buClr>
                <a:srgbClr val="000000"/>
              </a:buClr>
              <a:buSzPct val="45000"/>
              <a:buFont typeface="Wingdings" charset="2"/>
              <a:buChar char=""/>
            </a:pPr>
            <a:r>
              <a:rPr b="1" lang="en-PH" sz="1800" spc="-1" strike="noStrike">
                <a:solidFill>
                  <a:srgbClr val="000000"/>
                </a:solidFill>
                <a:latin typeface="Lato"/>
                <a:ea typeface="N_x005F_x0016_éþ"/>
              </a:rPr>
              <a:t>Examples </a:t>
            </a:r>
            <a:r>
              <a:rPr b="0" lang="en-PH" sz="1800" spc="-1" strike="noStrike">
                <a:solidFill>
                  <a:srgbClr val="000000"/>
                </a:solidFill>
                <a:latin typeface="Lato"/>
                <a:ea typeface="N_x005F_x0016_éþ"/>
              </a:rPr>
              <a:t>of herbivores include rabbits, deer, cows, and goats. </a:t>
            </a:r>
            <a:br/>
            <a:r>
              <a:rPr b="0" lang="en-PH" sz="1800" spc="-1" strike="noStrike">
                <a:solidFill>
                  <a:srgbClr val="000000"/>
                </a:solidFill>
                <a:latin typeface="Lato"/>
                <a:ea typeface="DejaVu Sans"/>
              </a:rPr>
              <a:t> </a:t>
            </a:r>
            <a:endParaRPr b="0" lang="en-PH" sz="1800" spc="-1" strike="noStrike">
              <a:latin typeface="Lato"/>
            </a:endParaRPr>
          </a:p>
          <a:p>
            <a:pPr lvl="2" marL="648000" indent="-216000">
              <a:lnSpc>
                <a:spcPct val="100000"/>
              </a:lnSpc>
              <a:buClr>
                <a:srgbClr val="000000"/>
              </a:buClr>
              <a:buSzPct val="45000"/>
              <a:buFont typeface="Wingdings" charset="2"/>
              <a:buChar char=""/>
            </a:pPr>
            <a:r>
              <a:rPr b="1" lang="en-PH" sz="1800" spc="-1" strike="noStrike">
                <a:solidFill>
                  <a:srgbClr val="000000"/>
                </a:solidFill>
                <a:latin typeface="Lato"/>
                <a:ea typeface="N_x005F_x0016_éþ"/>
              </a:rPr>
              <a:t>Carnivores</a:t>
            </a:r>
            <a:r>
              <a:rPr b="0" lang="en-PH" sz="1800" spc="-1" strike="noStrike">
                <a:solidFill>
                  <a:srgbClr val="000000"/>
                </a:solidFill>
                <a:latin typeface="Lato"/>
                <a:ea typeface="N_x005F_x0016_éþ"/>
              </a:rPr>
              <a:t> eat other animals to sustain themselves. Carnivores, such as lions and tigers, are predators that hunt for their food known as prey. </a:t>
            </a:r>
            <a:endParaRPr b="0" lang="en-PH" sz="1800" spc="-1" strike="noStrike">
              <a:latin typeface="Lato"/>
            </a:endParaRPr>
          </a:p>
          <a:p>
            <a:pPr>
              <a:lnSpc>
                <a:spcPct val="100000"/>
              </a:lnSpc>
              <a:buNone/>
            </a:pPr>
            <a:endParaRPr b="0" lang="en-PH" sz="1800" spc="-1" strike="noStrike">
              <a:latin typeface="Lato"/>
            </a:endParaRPr>
          </a:p>
          <a:p>
            <a:pPr lvl="2" marL="648000" indent="-216000">
              <a:lnSpc>
                <a:spcPct val="100000"/>
              </a:lnSpc>
              <a:buClr>
                <a:srgbClr val="000000"/>
              </a:buClr>
              <a:buSzPct val="45000"/>
              <a:buFont typeface="Wingdings" charset="2"/>
              <a:buChar char=""/>
            </a:pPr>
            <a:r>
              <a:rPr b="1" lang="en-PH" sz="1800" spc="-1" strike="noStrike">
                <a:solidFill>
                  <a:srgbClr val="000000"/>
                </a:solidFill>
                <a:latin typeface="Lato"/>
                <a:ea typeface="N_x005F_x0016_éþ"/>
              </a:rPr>
              <a:t>Omnivores</a:t>
            </a:r>
            <a:r>
              <a:rPr b="0" lang="en-PH" sz="1800" spc="-1" strike="noStrike">
                <a:solidFill>
                  <a:srgbClr val="000000"/>
                </a:solidFill>
                <a:latin typeface="Lato"/>
                <a:ea typeface="N_x005F_x0016_éþ"/>
              </a:rPr>
              <a:t> are animals that eat both producers and consumers.</a:t>
            </a:r>
            <a:endParaRPr b="0" lang="en-PH" sz="1800" spc="-1" strike="noStrike">
              <a:latin typeface="Lato"/>
            </a:endParaRPr>
          </a:p>
          <a:p>
            <a:pPr>
              <a:lnSpc>
                <a:spcPct val="100000"/>
              </a:lnSpc>
              <a:buNone/>
            </a:pPr>
            <a:endParaRPr b="0" lang="en-PH" sz="1800" spc="-1" strike="noStrike">
              <a:latin typeface="Lato"/>
            </a:endParaRPr>
          </a:p>
          <a:p>
            <a:pPr>
              <a:lnSpc>
                <a:spcPct val="100000"/>
              </a:lnSpc>
              <a:buNone/>
            </a:pPr>
            <a:r>
              <a:rPr b="0" lang="en-PH" sz="1800" spc="-1" strike="noStrike">
                <a:solidFill>
                  <a:srgbClr val="000000"/>
                </a:solidFill>
                <a:latin typeface="Lato"/>
                <a:ea typeface="N_x005F_x0016_éþ"/>
              </a:rPr>
              <a:t>    </a:t>
            </a:r>
            <a:endParaRPr b="0" lang="en-PH" sz="1800" spc="-1" strike="noStrike">
              <a:latin typeface="Lato"/>
            </a:endParaRPr>
          </a:p>
          <a:p>
            <a:pPr>
              <a:lnSpc>
                <a:spcPct val="100000"/>
              </a:lnSpc>
              <a:buNone/>
            </a:pPr>
            <a:endParaRPr b="0" lang="en-PH" sz="1800" spc="-1" strike="noStrike">
              <a:latin typeface="Lato"/>
            </a:endParaRPr>
          </a:p>
        </p:txBody>
      </p:sp>
      <p:sp>
        <p:nvSpPr>
          <p:cNvPr id="453" name=""/>
          <p:cNvSpPr txBox="1"/>
          <p:nvPr/>
        </p:nvSpPr>
        <p:spPr>
          <a:xfrm>
            <a:off x="1782720" y="720000"/>
            <a:ext cx="8627400" cy="590400"/>
          </a:xfrm>
          <a:prstGeom prst="rect">
            <a:avLst/>
          </a:prstGeom>
          <a:noFill/>
          <a:ln w="0">
            <a:noFill/>
          </a:ln>
        </p:spPr>
        <p:txBody>
          <a:bodyPr lIns="90000" rIns="90000" tIns="45000" bIns="45000" anchor="t">
            <a:noAutofit/>
          </a:bodyPr>
          <a:p>
            <a:pPr algn="ctr">
              <a:buNone/>
            </a:pPr>
            <a:r>
              <a:rPr b="1" lang="en-US" sz="2800" spc="-1" strike="noStrike">
                <a:solidFill>
                  <a:srgbClr val="000000"/>
                </a:solidFill>
                <a:latin typeface="Lato"/>
                <a:ea typeface="PingFang SC"/>
              </a:rPr>
              <a:t>Interactions of Organisms in an Ecosystem </a:t>
            </a:r>
            <a:endParaRPr b="0" lang="en-PH" sz="2800" spc="-1" strike="noStrike">
              <a:latin typeface="Lato"/>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800</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2023-07-11T13:04:14Z</dcterms:modified>
  <cp:revision>98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