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26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21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20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24.xml.rels" ContentType="application/vnd.openxmlformats-package.relationships+xml"/>
  <Override PartName="/ppt/slides/_rels/slide3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_rels/presentation.xml.rels" ContentType="application/vnd.openxmlformats-package.relationships+xml"/>
  <Override PartName="/ppt/media/image51.png" ContentType="image/png"/>
  <Override PartName="/ppt/media/image36.png" ContentType="image/png"/>
  <Override PartName="/ppt/media/image52.png" ContentType="image/png"/>
  <Override PartName="/ppt/media/image37.png" ContentType="image/png"/>
  <Override PartName="/ppt/media/image53.png" ContentType="image/png"/>
  <Override PartName="/ppt/media/image1.png" ContentType="image/png"/>
  <Override PartName="/ppt/media/image38.png" ContentType="image/png"/>
  <Override PartName="/ppt/media/image54.png" ContentType="image/png"/>
  <Override PartName="/ppt/media/image2.png" ContentType="image/png"/>
  <Override PartName="/ppt/media/image39.png" ContentType="image/png"/>
  <Override PartName="/ppt/media/image56.png" ContentType="image/png"/>
  <Override PartName="/ppt/media/image4.png" ContentType="image/png"/>
  <Override PartName="/ppt/media/image21.png" ContentType="image/png"/>
  <Override PartName="/ppt/media/image102.png" ContentType="image/png"/>
  <Override PartName="/ppt/media/image11.png" ContentType="image/png"/>
  <Override PartName="/ppt/media/image22.png" ContentType="image/png"/>
  <Override PartName="/ppt/media/image8.png" ContentType="image/png"/>
  <Override PartName="/ppt/media/image58.png" ContentType="image/png"/>
  <Override PartName="/ppt/media/image6.png" ContentType="image/png"/>
  <Override PartName="/ppt/media/image23.png" ContentType="image/png"/>
  <Override PartName="/ppt/media/image9.png" ContentType="image/png"/>
  <Override PartName="/ppt/media/image7.png" ContentType="image/png"/>
  <Override PartName="/ppt/media/image59.png" ContentType="image/png"/>
  <Override PartName="/ppt/media/image24.png" ContentType="image/png"/>
  <Override PartName="/ppt/media/image101.png" ContentType="image/png"/>
  <Override PartName="/ppt/media/image10.png" ContentType="image/png"/>
  <Override PartName="/ppt/media/image69.png" ContentType="image/png"/>
  <Override PartName="/ppt/media/image103.png" ContentType="image/png"/>
  <Override PartName="/ppt/media/image12.png" ContentType="image/png"/>
  <Override PartName="/ppt/media/image104.png" ContentType="image/png"/>
  <Override PartName="/ppt/media/image13.png" ContentType="image/png"/>
  <Override PartName="/ppt/media/image105.png" ContentType="image/png"/>
  <Override PartName="/ppt/media/image14.png" ContentType="image/png"/>
  <Override PartName="/ppt/media/image106.png" ContentType="image/png"/>
  <Override PartName="/ppt/media/image15.png" ContentType="image/png"/>
  <Override PartName="/ppt/media/image90.png" ContentType="image/png"/>
  <Override PartName="/ppt/media/image107.png" ContentType="image/png"/>
  <Override PartName="/ppt/media/image16.png" ContentType="image/png"/>
  <Override PartName="/ppt/media/image91.png" ContentType="image/png"/>
  <Override PartName="/ppt/media/image17.png" ContentType="image/png"/>
  <Override PartName="/ppt/media/image92.png" ContentType="image/png"/>
  <Override PartName="/ppt/media/image18.png" ContentType="image/png"/>
  <Override PartName="/ppt/media/image93.png" ContentType="image/png"/>
  <Override PartName="/ppt/media/image19.png" ContentType="image/png"/>
  <Override PartName="/ppt/media/image94.png" ContentType="image/png"/>
  <Override PartName="/ppt/media/image20.png" ContentType="image/png"/>
  <Override PartName="/ppt/media/image79.png" ContentType="image/png"/>
  <Override PartName="/ppt/media/image57.png" ContentType="image/png"/>
  <Override PartName="/ppt/media/image5.png" ContentType="image/png"/>
  <Override PartName="/ppt/media/image55.png" ContentType="image/png"/>
  <Override PartName="/ppt/media/image3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89.png" ContentType="image/png"/>
  <Override PartName="/ppt/media/image31.png" ContentType="image/png"/>
  <Override PartName="/ppt/media/image32.png" ContentType="image/png"/>
  <Override PartName="/ppt/media/image99.png" ContentType="image/png"/>
  <Override PartName="/ppt/media/image40.png" ContentType="image/png"/>
  <Override PartName="/ppt/media/image41.png" ContentType="image/png"/>
  <Override PartName="/ppt/media/image50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70.png" ContentType="image/png"/>
  <Override PartName="/ppt/media/image71.png" ContentType="image/png"/>
  <Override PartName="/ppt/media/image72.png" ContentType="image/png"/>
  <Override PartName="/ppt/media/image73.png" ContentType="image/png"/>
  <Override PartName="/ppt/media/image74.png" ContentType="image/png"/>
  <Override PartName="/ppt/media/image75.png" ContentType="image/png"/>
  <Override PartName="/ppt/media/image76.png" ContentType="image/png"/>
  <Override PartName="/ppt/media/image77.png" ContentType="image/png"/>
  <Override PartName="/ppt/media/image78.png" ContentType="image/png"/>
  <Override PartName="/ppt/media/image48.png" ContentType="image/png"/>
  <Override PartName="/ppt/media/image81.png" ContentType="image/png"/>
  <Override PartName="/ppt/media/image49.png" ContentType="image/png"/>
  <Override PartName="/ppt/media/image82.png" ContentType="image/png"/>
  <Override PartName="/ppt/media/image83.png" ContentType="image/png"/>
  <Override PartName="/ppt/media/image84.png" ContentType="image/png"/>
  <Override PartName="/ppt/media/image85.png" ContentType="image/png"/>
  <Override PartName="/ppt/media/image34.png" ContentType="image/png"/>
  <Override PartName="/ppt/media/image87.png" ContentType="image/png"/>
  <Override PartName="/ppt/media/image35.png" ContentType="image/png"/>
  <Override PartName="/ppt/media/image88.png" ContentType="image/png"/>
  <Override PartName="/ppt/media/image42.png" ContentType="image/png"/>
  <Override PartName="/ppt/media/image95.png" ContentType="image/png"/>
  <Override PartName="/ppt/media/image44.png" ContentType="image/png"/>
  <Override PartName="/ppt/media/image100.png" ContentType="image/png"/>
  <Override PartName="/ppt/media/image43.png" ContentType="image/png"/>
  <Override PartName="/ppt/media/image96.png" ContentType="image/png"/>
  <Override PartName="/ppt/media/image97.png" ContentType="image/png"/>
  <Override PartName="/ppt/media/image45.png" ContentType="image/png"/>
  <Override PartName="/ppt/media/image98.png" ContentType="image/png"/>
  <Override PartName="/ppt/media/image47.png" ContentType="image/png"/>
  <Override PartName="/ppt/media/image80.png" ContentType="image/png"/>
  <Override PartName="/ppt/media/image46.png" ContentType="image/png"/>
  <Override PartName="/ppt/media/image33.png" ContentType="image/png"/>
  <Override PartName="/ppt/media/image86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480" cy="596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3.png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90.png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93.png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01.png"/><Relationship Id="rId2" Type="http://schemas.openxmlformats.org/officeDocument/2006/relationships/image" Target="../media/image102.png"/><Relationship Id="rId3" Type="http://schemas.openxmlformats.org/officeDocument/2006/relationships/image" Target="../media/image103.png"/><Relationship Id="rId4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04.png"/><Relationship Id="rId2" Type="http://schemas.openxmlformats.org/officeDocument/2006/relationships/image" Target="../media/image105.png"/><Relationship Id="rId3" Type="http://schemas.openxmlformats.org/officeDocument/2006/relationships/image" Target="../media/image106.png"/><Relationship Id="rId4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07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120" cy="10284120"/>
          </a:xfrm>
          <a:prstGeom prst="rect">
            <a:avLst/>
          </a:prstGeom>
          <a:ln w="0">
            <a:noFill/>
          </a:ln>
        </p:spPr>
      </p:pic>
      <p:grpSp>
        <p:nvGrpSpPr>
          <p:cNvPr id="77" name="Group 3"/>
          <p:cNvGrpSpPr/>
          <p:nvPr/>
        </p:nvGrpSpPr>
        <p:grpSpPr>
          <a:xfrm>
            <a:off x="0" y="0"/>
            <a:ext cx="18273240" cy="10272240"/>
            <a:chOff x="0" y="0"/>
            <a:chExt cx="18273240" cy="10272240"/>
          </a:xfrm>
        </p:grpSpPr>
        <p:sp>
          <p:nvSpPr>
            <p:cNvPr id="78" name="Freeform 4"/>
            <p:cNvSpPr/>
            <p:nvPr/>
          </p:nvSpPr>
          <p:spPr>
            <a:xfrm>
              <a:off x="0" y="0"/>
              <a:ext cx="18273240" cy="1027224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9" name="Freeform 5"/>
          <p:cNvSpPr/>
          <p:nvPr/>
        </p:nvSpPr>
        <p:spPr>
          <a:xfrm>
            <a:off x="499680" y="2701800"/>
            <a:ext cx="4183920" cy="418392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0" name="Group 6"/>
          <p:cNvGrpSpPr/>
          <p:nvPr/>
        </p:nvGrpSpPr>
        <p:grpSpPr>
          <a:xfrm>
            <a:off x="5231160" y="2212920"/>
            <a:ext cx="13041720" cy="5778720"/>
            <a:chOff x="5231160" y="2212920"/>
            <a:chExt cx="13041720" cy="5778720"/>
          </a:xfrm>
        </p:grpSpPr>
        <p:sp>
          <p:nvSpPr>
            <p:cNvPr id="81" name="Freeform 7"/>
            <p:cNvSpPr/>
            <p:nvPr/>
          </p:nvSpPr>
          <p:spPr>
            <a:xfrm>
              <a:off x="5231160" y="2212920"/>
              <a:ext cx="13041720" cy="577872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2" name="Freeform 8"/>
          <p:cNvSpPr/>
          <p:nvPr/>
        </p:nvSpPr>
        <p:spPr>
          <a:xfrm>
            <a:off x="5231160" y="8006760"/>
            <a:ext cx="13042080" cy="56160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TextBox 9"/>
          <p:cNvSpPr/>
          <p:nvPr/>
        </p:nvSpPr>
        <p:spPr>
          <a:xfrm>
            <a:off x="6068160" y="4361040"/>
            <a:ext cx="110480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Montserrat"/>
                <a:ea typeface="DejaVu Sans"/>
              </a:rPr>
              <a:t>Proving Triangle Congruence</a:t>
            </a:r>
            <a:endParaRPr b="0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12993120" y="2448000"/>
            <a:ext cx="4214160" cy="3466800"/>
          </a:xfrm>
          <a:prstGeom prst="rect">
            <a:avLst/>
          </a:prstGeom>
          <a:ln w="0">
            <a:noFill/>
          </a:ln>
        </p:spPr>
      </p:pic>
      <p:pic>
        <p:nvPicPr>
          <p:cNvPr id="182" name="" descr=""/>
          <p:cNvPicPr/>
          <p:nvPr/>
        </p:nvPicPr>
        <p:blipFill>
          <a:blip r:embed="rId2"/>
          <a:stretch/>
        </p:blipFill>
        <p:spPr>
          <a:xfrm>
            <a:off x="2700000" y="2329920"/>
            <a:ext cx="2571840" cy="3429360"/>
          </a:xfrm>
          <a:prstGeom prst="rect">
            <a:avLst/>
          </a:prstGeom>
          <a:ln w="0">
            <a:noFill/>
          </a:ln>
        </p:spPr>
      </p:pic>
      <p:sp>
        <p:nvSpPr>
          <p:cNvPr id="183" name="Freeform 29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84" name="Group 9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85" name="Freeform 30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86" name="Freeform 31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TextBox 37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88" name="TextBox 38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89" name="TextBox 39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90" name="TextBox 40"/>
          <p:cNvSpPr/>
          <p:nvPr/>
        </p:nvSpPr>
        <p:spPr>
          <a:xfrm>
            <a:off x="540000" y="1054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2: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Determine if the SAS Postulate can be used to prove that the triangles are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congruent. If it is not possible, explain.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91" name="TextBox 41"/>
          <p:cNvSpPr/>
          <p:nvPr/>
        </p:nvSpPr>
        <p:spPr>
          <a:xfrm>
            <a:off x="540000" y="2567160"/>
            <a:ext cx="17279280" cy="609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a.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ΔPAM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b.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ΔSRC, ASA Postulate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c.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ΔIET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92" name="" descr=""/>
          <p:cNvPicPr/>
          <p:nvPr/>
        </p:nvPicPr>
        <p:blipFill>
          <a:blip r:embed="rId5"/>
          <a:stretch/>
        </p:blipFill>
        <p:spPr>
          <a:xfrm>
            <a:off x="7767000" y="2068200"/>
            <a:ext cx="2753280" cy="3835080"/>
          </a:xfrm>
          <a:prstGeom prst="rect">
            <a:avLst/>
          </a:prstGeom>
          <a:ln w="0">
            <a:noFill/>
          </a:ln>
        </p:spPr>
      </p:pic>
      <p:pic>
        <p:nvPicPr>
          <p:cNvPr id="193" name="" descr=""/>
          <p:cNvPicPr/>
          <p:nvPr/>
        </p:nvPicPr>
        <p:blipFill>
          <a:blip r:embed="rId6"/>
          <a:stretch/>
        </p:blipFill>
        <p:spPr>
          <a:xfrm>
            <a:off x="2599560" y="5940000"/>
            <a:ext cx="13923720" cy="132516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" descr=""/>
          <p:cNvPicPr/>
          <p:nvPr/>
        </p:nvPicPr>
        <p:blipFill>
          <a:blip r:embed="rId1"/>
          <a:stretch/>
        </p:blipFill>
        <p:spPr>
          <a:xfrm>
            <a:off x="2295360" y="2883960"/>
            <a:ext cx="13696560" cy="4747320"/>
          </a:xfrm>
          <a:prstGeom prst="rect">
            <a:avLst/>
          </a:prstGeom>
          <a:ln w="0">
            <a:noFill/>
          </a:ln>
        </p:spPr>
      </p:pic>
      <p:sp>
        <p:nvSpPr>
          <p:cNvPr id="195" name="Freeform 32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96" name="Group 10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97" name="Freeform 33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8" name="Freeform 34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TextBox 42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00" name="TextBox 43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01" name="TextBox 44"/>
          <p:cNvSpPr/>
          <p:nvPr/>
        </p:nvSpPr>
        <p:spPr>
          <a:xfrm>
            <a:off x="540000" y="1450800"/>
            <a:ext cx="1727928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4: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and reasons.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EL ≅ ML and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L is the midpoint of FA 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FEL ≅ 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AML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02" name="Freeform 35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TextBox 45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04" name="TextBox 46"/>
          <p:cNvSpPr/>
          <p:nvPr/>
        </p:nvSpPr>
        <p:spPr>
          <a:xfrm>
            <a:off x="360000" y="7074720"/>
            <a:ext cx="1727928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VAT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FL ≅ 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SAS Postulate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8280000" y="1044000"/>
            <a:ext cx="7379280" cy="5013360"/>
          </a:xfrm>
          <a:prstGeom prst="rect">
            <a:avLst/>
          </a:prstGeom>
          <a:ln w="0">
            <a:noFill/>
          </a:ln>
        </p:spPr>
      </p:pic>
      <p:sp>
        <p:nvSpPr>
          <p:cNvPr id="206" name="Freeform 36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07" name="Group 11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08" name="Freeform 37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9" name="Freeform 38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TextBox 47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11" name="TextBox 48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12" name="TextBox 49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13" name="TextBox 50"/>
          <p:cNvSpPr/>
          <p:nvPr/>
        </p:nvSpPr>
        <p:spPr>
          <a:xfrm>
            <a:off x="540000" y="1054800"/>
            <a:ext cx="17279280" cy="15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3: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and reasons.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EM and FA bisect each other at 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FEL  ≅  AML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214" name="TextBox 51"/>
          <p:cNvSpPr/>
          <p:nvPr/>
        </p:nvSpPr>
        <p:spPr>
          <a:xfrm>
            <a:off x="900000" y="8154720"/>
            <a:ext cx="172792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215" name="" descr=""/>
          <p:cNvPicPr/>
          <p:nvPr/>
        </p:nvPicPr>
        <p:blipFill>
          <a:blip r:embed="rId4"/>
          <a:stretch/>
        </p:blipFill>
        <p:spPr>
          <a:xfrm>
            <a:off x="2520000" y="2397960"/>
            <a:ext cx="4319280" cy="35413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" descr=""/>
          <p:cNvPicPr/>
          <p:nvPr/>
        </p:nvPicPr>
        <p:blipFill>
          <a:blip r:embed="rId1"/>
          <a:stretch/>
        </p:blipFill>
        <p:spPr>
          <a:xfrm>
            <a:off x="8280000" y="1044000"/>
            <a:ext cx="7379280" cy="5013360"/>
          </a:xfrm>
          <a:prstGeom prst="rect">
            <a:avLst/>
          </a:prstGeom>
          <a:ln w="0">
            <a:noFill/>
          </a:ln>
        </p:spPr>
      </p:pic>
      <p:sp>
        <p:nvSpPr>
          <p:cNvPr id="217" name="Freeform 39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18" name="Group 12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19" name="Freeform 40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20" name="Freeform 41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1" name="TextBox 52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22" name="TextBox 53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23" name="TextBox 54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24" name="TextBox 55"/>
          <p:cNvSpPr/>
          <p:nvPr/>
        </p:nvSpPr>
        <p:spPr>
          <a:xfrm>
            <a:off x="540000" y="1054800"/>
            <a:ext cx="17279280" cy="15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3: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and reasons.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EM and FA bisect each other at 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FEL  ≅  AML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pic>
        <p:nvPicPr>
          <p:cNvPr id="225" name="" descr=""/>
          <p:cNvPicPr/>
          <p:nvPr/>
        </p:nvPicPr>
        <p:blipFill>
          <a:blip r:embed="rId4"/>
          <a:stretch/>
        </p:blipFill>
        <p:spPr>
          <a:xfrm>
            <a:off x="2520000" y="2397960"/>
            <a:ext cx="4319280" cy="3541320"/>
          </a:xfrm>
          <a:prstGeom prst="rect">
            <a:avLst/>
          </a:prstGeom>
          <a:ln w="0">
            <a:noFill/>
          </a:ln>
        </p:spPr>
      </p:pic>
      <p:sp>
        <p:nvSpPr>
          <p:cNvPr id="226" name="TextBox 57"/>
          <p:cNvSpPr/>
          <p:nvPr/>
        </p:nvSpPr>
        <p:spPr>
          <a:xfrm>
            <a:off x="540000" y="6480000"/>
            <a:ext cx="17279280" cy="21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 KEY: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segment bisector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segment bisector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VAT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SAS Postulate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" descr=""/>
          <p:cNvPicPr/>
          <p:nvPr/>
        </p:nvPicPr>
        <p:blipFill>
          <a:blip r:embed="rId1"/>
          <a:stretch/>
        </p:blipFill>
        <p:spPr>
          <a:xfrm>
            <a:off x="5543280" y="520920"/>
            <a:ext cx="5162040" cy="3857400"/>
          </a:xfrm>
          <a:prstGeom prst="rect">
            <a:avLst/>
          </a:prstGeom>
          <a:ln w="0">
            <a:noFill/>
          </a:ln>
        </p:spPr>
      </p:pic>
      <p:sp>
        <p:nvSpPr>
          <p:cNvPr id="228" name="Freeform 42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29" name="Group 13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30" name="Freeform 43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1" name="Freeform 44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2" name="TextBox 56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33" name="TextBox 58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34" name="TextBox 59"/>
          <p:cNvSpPr/>
          <p:nvPr/>
        </p:nvSpPr>
        <p:spPr>
          <a:xfrm>
            <a:off x="540000" y="1450800"/>
            <a:ext cx="17279280" cy="24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5: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ES ≅ EV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⊥ SV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ΔSEA = ΔVEA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35" name="Freeform 45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6" name="TextBox 60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37" name="TextBox 61"/>
          <p:cNvSpPr/>
          <p:nvPr/>
        </p:nvSpPr>
        <p:spPr>
          <a:xfrm>
            <a:off x="360000" y="4426560"/>
            <a:ext cx="5939280" cy="24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EV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⊥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SV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∠AES and ∠AEV are right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AES    AEV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SEA    VEA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38" name=""/>
          <p:cNvSpPr/>
          <p:nvPr/>
        </p:nvSpPr>
        <p:spPr>
          <a:xfrm>
            <a:off x="6611760" y="4379040"/>
            <a:ext cx="8687520" cy="288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Definition of Perpendicularity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Any two right angles are congruent.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Reflexive Property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SAS Postulate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" descr=""/>
          <p:cNvPicPr/>
          <p:nvPr/>
        </p:nvPicPr>
        <p:blipFill>
          <a:blip r:embed="rId1"/>
          <a:stretch/>
        </p:blipFill>
        <p:spPr>
          <a:xfrm>
            <a:off x="7354440" y="180000"/>
            <a:ext cx="4704840" cy="3623040"/>
          </a:xfrm>
          <a:prstGeom prst="rect">
            <a:avLst/>
          </a:prstGeom>
          <a:ln w="0">
            <a:noFill/>
          </a:ln>
        </p:spPr>
      </p:pic>
      <p:sp>
        <p:nvSpPr>
          <p:cNvPr id="240" name="Freeform 46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41" name="Group 14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42" name="Freeform 47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43" name="Freeform 48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TextBox 62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45" name="TextBox 63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46" name="TextBox 64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47" name="TextBox 65"/>
          <p:cNvSpPr/>
          <p:nvPr/>
        </p:nvSpPr>
        <p:spPr>
          <a:xfrm>
            <a:off x="540000" y="1054800"/>
            <a:ext cx="17279280" cy="12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4: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is a perpendicular bisector of SV.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SEA  ≅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VEA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" descr=""/>
          <p:cNvPicPr/>
          <p:nvPr/>
        </p:nvPicPr>
        <p:blipFill>
          <a:blip r:embed="rId1"/>
          <a:stretch/>
        </p:blipFill>
        <p:spPr>
          <a:xfrm>
            <a:off x="7354440" y="180000"/>
            <a:ext cx="4704840" cy="3623040"/>
          </a:xfrm>
          <a:prstGeom prst="rect">
            <a:avLst/>
          </a:prstGeom>
          <a:ln w="0">
            <a:noFill/>
          </a:ln>
        </p:spPr>
      </p:pic>
      <p:sp>
        <p:nvSpPr>
          <p:cNvPr id="249" name="Freeform 53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50" name="Group 16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51" name="Freeform 54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2" name="Freeform 55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3" name="TextBox 72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54" name="TextBox 73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55" name="TextBox 74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56" name="TextBox 75"/>
          <p:cNvSpPr/>
          <p:nvPr/>
        </p:nvSpPr>
        <p:spPr>
          <a:xfrm>
            <a:off x="540000" y="1054800"/>
            <a:ext cx="17279280" cy="12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4: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is a perpendicular bisector of SV.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SEA  ≅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VEA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57" name="TextBox 76"/>
          <p:cNvSpPr/>
          <p:nvPr/>
        </p:nvSpPr>
        <p:spPr>
          <a:xfrm>
            <a:off x="360000" y="3960000"/>
            <a:ext cx="17279280" cy="27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 KEY: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is a perpendicular bisector of SV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ES EV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Perpendicular Bisector ∠SEA and ∠VEA are right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 ∠SEA ≅ ∠VEA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Any two right angles are congruent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AE ≅ AE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Reflexive Property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SEA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VEA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SAS Postulate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" descr=""/>
          <p:cNvPicPr/>
          <p:nvPr/>
        </p:nvPicPr>
        <p:blipFill>
          <a:blip r:embed="rId1"/>
          <a:stretch/>
        </p:blipFill>
        <p:spPr>
          <a:xfrm>
            <a:off x="6713640" y="262800"/>
            <a:ext cx="4861080" cy="4114080"/>
          </a:xfrm>
          <a:prstGeom prst="rect">
            <a:avLst/>
          </a:prstGeom>
          <a:ln w="0">
            <a:noFill/>
          </a:ln>
        </p:spPr>
      </p:pic>
      <p:pic>
        <p:nvPicPr>
          <p:cNvPr id="259" name="" descr=""/>
          <p:cNvPicPr/>
          <p:nvPr/>
        </p:nvPicPr>
        <p:blipFill>
          <a:blip r:embed="rId2"/>
          <a:stretch/>
        </p:blipFill>
        <p:spPr>
          <a:xfrm>
            <a:off x="10800000" y="3420000"/>
            <a:ext cx="7311240" cy="2978640"/>
          </a:xfrm>
          <a:prstGeom prst="rect">
            <a:avLst/>
          </a:prstGeom>
          <a:ln w="0">
            <a:noFill/>
          </a:ln>
        </p:spPr>
      </p:pic>
      <p:sp>
        <p:nvSpPr>
          <p:cNvPr id="260" name="Freeform 49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61" name="Group 15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62" name="Freeform 50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3" name="Freeform 51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4" name="TextBox 67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65" name="TextBox 68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66" name="TextBox 69"/>
          <p:cNvSpPr/>
          <p:nvPr/>
        </p:nvSpPr>
        <p:spPr>
          <a:xfrm>
            <a:off x="543960" y="1450800"/>
            <a:ext cx="8995680" cy="182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6: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ET ⊥ EX, IC ⊥ IX, EX ≅  IX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EXT ≅ IXC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67" name="Freeform 52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8" name="TextBox 70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69" name="TextBox 71"/>
          <p:cNvSpPr/>
          <p:nvPr/>
        </p:nvSpPr>
        <p:spPr>
          <a:xfrm>
            <a:off x="180000" y="3665520"/>
            <a:ext cx="10979640" cy="487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Method 1: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Two-column Proof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ET ⊥ EX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IC ⊥ IX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∠E and ∠I are right angles.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Perpendicularity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(From statement 1)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 ≅ I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Any two right angles are congruent.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(From statement 2)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 ≅ IX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∠EXT ≅ ∠IX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VAT (From the figure)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6.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EXT ≅ IXC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ASA Postulate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(From statements 3, 4, and 5)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70" name="TextBox 66"/>
          <p:cNvSpPr/>
          <p:nvPr/>
        </p:nvSpPr>
        <p:spPr>
          <a:xfrm>
            <a:off x="10803960" y="3294720"/>
            <a:ext cx="701568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Method 2: Flow Proof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" descr=""/>
          <p:cNvPicPr/>
          <p:nvPr/>
        </p:nvPicPr>
        <p:blipFill>
          <a:blip r:embed="rId1"/>
          <a:stretch/>
        </p:blipFill>
        <p:spPr>
          <a:xfrm>
            <a:off x="6791400" y="180000"/>
            <a:ext cx="4705200" cy="4192200"/>
          </a:xfrm>
          <a:prstGeom prst="rect">
            <a:avLst/>
          </a:prstGeom>
          <a:ln w="0">
            <a:noFill/>
          </a:ln>
        </p:spPr>
      </p:pic>
      <p:sp>
        <p:nvSpPr>
          <p:cNvPr id="272" name="Freeform 59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73" name="Group 18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74" name="Freeform 60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75" name="Freeform 61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6" name="TextBox 82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77" name="TextBox 83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78" name="TextBox 84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79" name="TextBox 85"/>
          <p:cNvSpPr/>
          <p:nvPr/>
        </p:nvSpPr>
        <p:spPr>
          <a:xfrm>
            <a:off x="540000" y="1054800"/>
            <a:ext cx="17279280" cy="15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5: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∠E and ∠I are right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X is the midpoint of EI.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EXT ≅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IXC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" descr=""/>
          <p:cNvPicPr/>
          <p:nvPr/>
        </p:nvPicPr>
        <p:blipFill>
          <a:blip r:embed="rId1"/>
          <a:stretch/>
        </p:blipFill>
        <p:spPr>
          <a:xfrm>
            <a:off x="6791400" y="180000"/>
            <a:ext cx="4705200" cy="4192200"/>
          </a:xfrm>
          <a:prstGeom prst="rect">
            <a:avLst/>
          </a:prstGeom>
          <a:ln w="0">
            <a:noFill/>
          </a:ln>
        </p:spPr>
      </p:pic>
      <p:sp>
        <p:nvSpPr>
          <p:cNvPr id="281" name="Freeform 56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82" name="Group 17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83" name="Freeform 57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84" name="Freeform 58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5" name="TextBox 77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86" name="TextBox 78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87" name="TextBox 79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88" name="TextBox 80"/>
          <p:cNvSpPr/>
          <p:nvPr/>
        </p:nvSpPr>
        <p:spPr>
          <a:xfrm>
            <a:off x="540000" y="1054800"/>
            <a:ext cx="17279280" cy="15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5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∠E and ∠I are right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X is the midpoint of EI.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EXT ≅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IXC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89" name="TextBox 81"/>
          <p:cNvSpPr/>
          <p:nvPr/>
        </p:nvSpPr>
        <p:spPr>
          <a:xfrm>
            <a:off x="360000" y="3960000"/>
            <a:ext cx="17279280" cy="30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 KEY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∠E and ∠I are right angles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2.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 I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Any two right angles are congruent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X is the midpoint of EI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 ≅ IX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midpoint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5.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EXT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 IXT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5 .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VAT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6.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EXT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  IXC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6.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ASA Postulate</a:t>
            </a:r>
            <a:endParaRPr b="0" lang="en-PH" sz="1800" spc="-1" strike="noStrike">
              <a:latin typeface="Arial"/>
            </a:endParaRPr>
          </a:p>
        </p:txBody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 2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5" name="Group 3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86" name="Freeform 4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7" name="Freeform 5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TextBox 6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9" name="TextBox 7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0" name="TextBox 8"/>
          <p:cNvSpPr/>
          <p:nvPr/>
        </p:nvSpPr>
        <p:spPr>
          <a:xfrm>
            <a:off x="4548600" y="1270800"/>
            <a:ext cx="91900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The SAS Postulate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91" name="Freeform 9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TextBox 1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93" name="" descr=""/>
          <p:cNvPicPr/>
          <p:nvPr/>
        </p:nvPicPr>
        <p:blipFill>
          <a:blip r:embed="rId4"/>
          <a:stretch/>
        </p:blipFill>
        <p:spPr>
          <a:xfrm>
            <a:off x="2175840" y="1688040"/>
            <a:ext cx="13935960" cy="731124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" descr=""/>
          <p:cNvPicPr/>
          <p:nvPr/>
        </p:nvPicPr>
        <p:blipFill>
          <a:blip r:embed="rId1"/>
          <a:stretch/>
        </p:blipFill>
        <p:spPr>
          <a:xfrm>
            <a:off x="5002560" y="3116880"/>
            <a:ext cx="8283240" cy="3902760"/>
          </a:xfrm>
          <a:prstGeom prst="rect">
            <a:avLst/>
          </a:prstGeom>
          <a:ln w="0">
            <a:noFill/>
          </a:ln>
        </p:spPr>
      </p:pic>
      <p:sp>
        <p:nvSpPr>
          <p:cNvPr id="291" name="Freeform 62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92" name="Group 19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293" name="Freeform 63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4" name="Freeform 64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TextBox 86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96" name="TextBox 87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97" name="TextBox 88"/>
          <p:cNvSpPr/>
          <p:nvPr/>
        </p:nvSpPr>
        <p:spPr>
          <a:xfrm>
            <a:off x="416160" y="1115640"/>
            <a:ext cx="17455680" cy="21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7: Assume that in the following figures, PY ≅ PR and PA ≅ PM.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 that: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PMY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PAR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AYR ≅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MRY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Sketch the triangles separately on the right figure.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298" name="Freeform 65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9" name="TextBox 89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300" name="TextBox 90"/>
          <p:cNvSpPr/>
          <p:nvPr/>
        </p:nvSpPr>
        <p:spPr>
          <a:xfrm>
            <a:off x="5310360" y="7027200"/>
            <a:ext cx="7829280" cy="24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PY ≅ PR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PA ≅ PM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 ≅ P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Reflexive Property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 ≅ IX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SAS Postulate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" descr=""/>
          <p:cNvPicPr/>
          <p:nvPr/>
        </p:nvPicPr>
        <p:blipFill>
          <a:blip r:embed="rId1"/>
          <a:stretch/>
        </p:blipFill>
        <p:spPr>
          <a:xfrm>
            <a:off x="6843960" y="291240"/>
            <a:ext cx="4600440" cy="3668400"/>
          </a:xfrm>
          <a:prstGeom prst="rect">
            <a:avLst/>
          </a:prstGeom>
          <a:ln w="0">
            <a:noFill/>
          </a:ln>
        </p:spPr>
      </p:pic>
      <p:sp>
        <p:nvSpPr>
          <p:cNvPr id="302" name="Freeform 66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03" name="Group 20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304" name="Freeform 67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05" name="Freeform 68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6" name="TextBox 91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307" name="TextBox 92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08" name="TextBox 93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09" name="TextBox 94"/>
          <p:cNvSpPr/>
          <p:nvPr/>
        </p:nvSpPr>
        <p:spPr>
          <a:xfrm>
            <a:off x="540000" y="1054800"/>
            <a:ext cx="17279280" cy="12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6: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In the figure,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PY ≅ PR, AY ≅ MR,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AR ≅ MY, PA ≅ PM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 that: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AYR ≅ 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MRY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310" name="TextBox 95"/>
          <p:cNvSpPr/>
          <p:nvPr/>
        </p:nvSpPr>
        <p:spPr>
          <a:xfrm>
            <a:off x="360000" y="3960000"/>
            <a:ext cx="17279280" cy="30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 KEY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∠E and ∠I are right angles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2.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 I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Any two right angles are congruent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X is the midpoint of EI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 ≅ IX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midpoint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5.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EXT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 IXT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5 .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VAT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6.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EXT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  IXC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6.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ASA Postulate</a:t>
            </a:r>
            <a:endParaRPr b="0" lang="en-PH" sz="1800" spc="-1" strike="noStrike">
              <a:latin typeface="Arial"/>
            </a:endParaRPr>
          </a:p>
        </p:txBody>
      </p:sp>
    </p:spTree>
  </p:cSld>
  <p:transition>
    <p:fade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" descr=""/>
          <p:cNvPicPr/>
          <p:nvPr/>
        </p:nvPicPr>
        <p:blipFill>
          <a:blip r:embed="rId1"/>
          <a:stretch/>
        </p:blipFill>
        <p:spPr>
          <a:xfrm>
            <a:off x="2835000" y="1752840"/>
            <a:ext cx="12618000" cy="5590800"/>
          </a:xfrm>
          <a:prstGeom prst="rect">
            <a:avLst/>
          </a:prstGeom>
          <a:ln w="0">
            <a:noFill/>
          </a:ln>
        </p:spPr>
      </p:pic>
      <p:sp>
        <p:nvSpPr>
          <p:cNvPr id="312" name="Freeform 69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13" name="Group 21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314" name="Freeform 70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5" name="Freeform 71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6" name="TextBox 96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17" name="TextBox 97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18" name="TextBox 98"/>
          <p:cNvSpPr/>
          <p:nvPr/>
        </p:nvSpPr>
        <p:spPr>
          <a:xfrm>
            <a:off x="416160" y="1115640"/>
            <a:ext cx="17455680" cy="6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The other method of proving congruent triangles using three pairs of corresponding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parts is given below.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319" name="Freeform 72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0" name="TextBox 99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321" name="TextBox 100"/>
          <p:cNvSpPr/>
          <p:nvPr/>
        </p:nvSpPr>
        <p:spPr>
          <a:xfrm>
            <a:off x="1800000" y="7740000"/>
            <a:ext cx="15479640" cy="12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Plan for Proof: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We can prove that triangles are congruent if we can apply the SSS, SAS, or ASA Postulate. Here, we can use the ASA Postulate by first showing that ∠C ≅ ∠F. To do this, we can have  ∠C ≅ ∠F by using the fact that if two angles of one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triangle are congruent to the two corresponding angles of another triangle, then their third angles are congruent.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" descr=""/>
          <p:cNvPicPr/>
          <p:nvPr/>
        </p:nvPicPr>
        <p:blipFill>
          <a:blip r:embed="rId1"/>
          <a:stretch/>
        </p:blipFill>
        <p:spPr>
          <a:xfrm>
            <a:off x="12780000" y="361800"/>
            <a:ext cx="3301920" cy="3058200"/>
          </a:xfrm>
          <a:prstGeom prst="rect">
            <a:avLst/>
          </a:prstGeom>
          <a:ln w="0">
            <a:noFill/>
          </a:ln>
        </p:spPr>
      </p:pic>
      <p:sp>
        <p:nvSpPr>
          <p:cNvPr id="323" name="Freeform 73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24" name="Group 22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325" name="Freeform 74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26" name="Freeform 75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7" name="TextBox 101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28" name="TextBox 102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29" name="TextBox 103"/>
          <p:cNvSpPr/>
          <p:nvPr/>
        </p:nvSpPr>
        <p:spPr>
          <a:xfrm>
            <a:off x="4916160" y="1260000"/>
            <a:ext cx="8943840" cy="115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8: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 Fill in the missing statements and reasons.</a:t>
            </a:r>
            <a:endParaRPr b="0" lang="en-PH" sz="2000" spc="-1" strike="noStrike">
              <a:latin typeface="Arial"/>
            </a:endParaRPr>
          </a:p>
          <a:p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SR ≅ SC, RO </a:t>
            </a:r>
            <a:r>
              <a:rPr b="0" lang="en-US" sz="1600" spc="-1" strike="noStrike">
                <a:solidFill>
                  <a:srgbClr val="000000"/>
                </a:solidFill>
                <a:latin typeface="Montserrat"/>
                <a:ea typeface="DejaVu Sans"/>
              </a:rPr>
              <a:t>ll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 CK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ROS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 CKS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330" name="Freeform 76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1" name="TextBox 104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332" name="TextBox 105"/>
          <p:cNvSpPr/>
          <p:nvPr/>
        </p:nvSpPr>
        <p:spPr>
          <a:xfrm>
            <a:off x="810720" y="3401640"/>
            <a:ext cx="16649280" cy="518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Statements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SR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SC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________________________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2.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 _____________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3.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∠R ≅ 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________________________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4.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 _____________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VAT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5.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ROS 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≅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CKS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________________________</a:t>
            </a:r>
            <a:endParaRPr b="0" lang="en-PH" sz="2000" spc="-1" strike="noStrike">
              <a:latin typeface="Montserrat"/>
              <a:ea typeface="ÐnKéþ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Montserrat"/>
              <a:ea typeface="ÐnKéþ"/>
            </a:endParaRPr>
          </a:p>
          <a:p>
            <a:endParaRPr b="0" lang="en-PH" sz="2000" spc="-1" strike="noStrike">
              <a:latin typeface="Montserrat"/>
              <a:ea typeface="ÐnKé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 </a:t>
            </a:r>
            <a:endParaRPr b="0" lang="en-PH" sz="2000" spc="-1" strike="noStrike">
              <a:latin typeface="Montserrat"/>
              <a:ea typeface="ÐnKé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RO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ll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 CK 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PAIC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 Theorem 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4.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∠OSR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KSC</a:t>
            </a:r>
            <a:endParaRPr b="0" lang="en-PH" sz="2000" spc="-1" strike="noStrike">
              <a:latin typeface="Montserrat"/>
              <a:ea typeface="ÐnKé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ASA Postulates</a:t>
            </a:r>
            <a:endParaRPr b="0" lang="en-PH" sz="2000" spc="-1" strike="noStrike">
              <a:latin typeface="Montserrat"/>
              <a:ea typeface="ÐnKéþ"/>
            </a:endParaRPr>
          </a:p>
        </p:txBody>
      </p:sp>
    </p:spTree>
  </p:cSld>
  <p:transition>
    <p:fade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" descr=""/>
          <p:cNvPicPr/>
          <p:nvPr/>
        </p:nvPicPr>
        <p:blipFill>
          <a:blip r:embed="rId1"/>
          <a:stretch/>
        </p:blipFill>
        <p:spPr>
          <a:xfrm>
            <a:off x="6346440" y="147240"/>
            <a:ext cx="5595120" cy="5191560"/>
          </a:xfrm>
          <a:prstGeom prst="rect">
            <a:avLst/>
          </a:prstGeom>
          <a:ln w="0">
            <a:noFill/>
          </a:ln>
        </p:spPr>
      </p:pic>
      <p:sp>
        <p:nvSpPr>
          <p:cNvPr id="334" name="Freeform 80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35" name="Group 24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336" name="Freeform 81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37" name="Freeform 82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8" name="TextBox 111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339" name="TextBox 112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40" name="TextBox 113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41" name="TextBox 114"/>
          <p:cNvSpPr/>
          <p:nvPr/>
        </p:nvSpPr>
        <p:spPr>
          <a:xfrm>
            <a:off x="540000" y="1054800"/>
            <a:ext cx="756000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7: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and reasons.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SR ≅ SC, RO II CK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ROS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CKS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342" name="TextBox 115"/>
          <p:cNvSpPr/>
          <p:nvPr/>
        </p:nvSpPr>
        <p:spPr>
          <a:xfrm>
            <a:off x="360720" y="4331160"/>
            <a:ext cx="5219280" cy="30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RO || CK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O    K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 OSR    KSC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ROS    CKS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343" name=""/>
          <p:cNvSpPr txBox="1"/>
          <p:nvPr/>
        </p:nvSpPr>
        <p:spPr>
          <a:xfrm>
            <a:off x="4788000" y="5184000"/>
            <a:ext cx="7812000" cy="1956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 ________________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" descr=""/>
          <p:cNvPicPr/>
          <p:nvPr/>
        </p:nvPicPr>
        <p:blipFill>
          <a:blip r:embed="rId1"/>
          <a:stretch/>
        </p:blipFill>
        <p:spPr>
          <a:xfrm>
            <a:off x="5970600" y="0"/>
            <a:ext cx="4109400" cy="3812760"/>
          </a:xfrm>
          <a:prstGeom prst="rect">
            <a:avLst/>
          </a:prstGeom>
          <a:ln w="0">
            <a:noFill/>
          </a:ln>
        </p:spPr>
      </p:pic>
      <p:sp>
        <p:nvSpPr>
          <p:cNvPr id="345" name="Freeform 77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46" name="Group 23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347" name="Freeform 78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48" name="Freeform 79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9" name="TextBox 106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350" name="TextBox 107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51" name="TextBox 108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352" name="TextBox 109"/>
          <p:cNvSpPr/>
          <p:nvPr/>
        </p:nvSpPr>
        <p:spPr>
          <a:xfrm>
            <a:off x="540000" y="1054800"/>
            <a:ext cx="756000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7: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and reasons.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SR ≅ SC, RO II CK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Prove: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ROS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≅  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CKS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353" name="TextBox 110"/>
          <p:cNvSpPr/>
          <p:nvPr/>
        </p:nvSpPr>
        <p:spPr>
          <a:xfrm>
            <a:off x="360720" y="3575160"/>
            <a:ext cx="5219280" cy="237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RO||CK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3.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nKé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O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4.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nKé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OSR ≅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nKé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KSC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5.  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ROS ≅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CKS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354" name=""/>
          <p:cNvSpPr txBox="1"/>
          <p:nvPr/>
        </p:nvSpPr>
        <p:spPr>
          <a:xfrm>
            <a:off x="4788000" y="3816000"/>
            <a:ext cx="7812000" cy="1956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 ________________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________________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355" name="TextBox 116"/>
          <p:cNvSpPr/>
          <p:nvPr/>
        </p:nvSpPr>
        <p:spPr>
          <a:xfrm>
            <a:off x="360720" y="6372000"/>
            <a:ext cx="5219280" cy="21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 KEY: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nKé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SC</a:t>
            </a:r>
            <a:endParaRPr b="0" lang="en-PH" sz="2000" spc="-1" strike="noStrike">
              <a:latin typeface="Montserrat"/>
              <a:ea typeface="ÐnKé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2000" spc="-1" strike="noStrike">
              <a:latin typeface="Montserrat"/>
              <a:ea typeface="ÐnKé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PAIC Theorem</a:t>
            </a:r>
            <a:endParaRPr b="0" lang="en-PH" sz="2000" spc="-1" strike="noStrike">
              <a:latin typeface="Montserrat"/>
              <a:ea typeface="ÐnKé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VAT</a:t>
            </a:r>
            <a:endParaRPr b="0" lang="en-PH" sz="2000" spc="-1" strike="noStrike">
              <a:latin typeface="Montserrat"/>
              <a:ea typeface="ÐnKé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SAA Theorem</a:t>
            </a:r>
            <a:endParaRPr b="0" lang="en-PH" sz="2000" spc="-1" strike="noStrike">
              <a:latin typeface="Montserrat"/>
              <a:ea typeface="ÐnKéþ"/>
            </a:endParaRPr>
          </a:p>
        </p:txBody>
      </p:sp>
    </p:spTree>
  </p:cSld>
  <p:transition>
    <p:fade/>
  </p:transition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Freeform 2"/>
          <p:cNvSpPr/>
          <p:nvPr/>
        </p:nvSpPr>
        <p:spPr>
          <a:xfrm>
            <a:off x="4133880" y="2263320"/>
            <a:ext cx="9910080" cy="506232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" descr=""/>
          <p:cNvPicPr/>
          <p:nvPr/>
        </p:nvPicPr>
        <p:blipFill>
          <a:blip r:embed="rId1"/>
          <a:stretch/>
        </p:blipFill>
        <p:spPr>
          <a:xfrm>
            <a:off x="11349720" y="2615760"/>
            <a:ext cx="4849560" cy="3165840"/>
          </a:xfrm>
          <a:prstGeom prst="rect">
            <a:avLst/>
          </a:prstGeom>
          <a:ln w="0">
            <a:noFill/>
          </a:ln>
        </p:spPr>
      </p:pic>
      <p:pic>
        <p:nvPicPr>
          <p:cNvPr id="95" name="" descr=""/>
          <p:cNvPicPr/>
          <p:nvPr/>
        </p:nvPicPr>
        <p:blipFill>
          <a:blip r:embed="rId2"/>
          <a:stretch/>
        </p:blipFill>
        <p:spPr>
          <a:xfrm>
            <a:off x="7074360" y="2615760"/>
            <a:ext cx="4804920" cy="3143520"/>
          </a:xfrm>
          <a:prstGeom prst="rect">
            <a:avLst/>
          </a:prstGeom>
          <a:ln w="0">
            <a:noFill/>
          </a:ln>
        </p:spPr>
      </p:pic>
      <p:pic>
        <p:nvPicPr>
          <p:cNvPr id="96" name="" descr=""/>
          <p:cNvPicPr/>
          <p:nvPr/>
        </p:nvPicPr>
        <p:blipFill>
          <a:blip r:embed="rId3"/>
          <a:stretch/>
        </p:blipFill>
        <p:spPr>
          <a:xfrm>
            <a:off x="1620000" y="2741400"/>
            <a:ext cx="3780720" cy="2657880"/>
          </a:xfrm>
          <a:prstGeom prst="rect">
            <a:avLst/>
          </a:prstGeom>
          <a:ln w="0">
            <a:noFill/>
          </a:ln>
        </p:spPr>
      </p:pic>
      <p:sp>
        <p:nvSpPr>
          <p:cNvPr id="97" name="Freeform 10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8" name="Group 2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99" name="Freeform 11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0" name="Freeform 12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TextBox 11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2" name="TextBox 12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3" name="TextBox 13"/>
          <p:cNvSpPr/>
          <p:nvPr/>
        </p:nvSpPr>
        <p:spPr>
          <a:xfrm>
            <a:off x="540000" y="1450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1: 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Determine if the SAS Postulate can be used to prove that the triangles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are congruent. If it is not possible, explain.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04" name="Freeform 13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TextBox 14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06" name="TextBox 15"/>
          <p:cNvSpPr/>
          <p:nvPr/>
        </p:nvSpPr>
        <p:spPr>
          <a:xfrm>
            <a:off x="540000" y="2747160"/>
            <a:ext cx="17279280" cy="518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From the diagram, you know that BD ≅ CD and AD ≅ AD. The angle included between BD and AD is ∠BDA. The angle included between CD and AD is ∠CDA. Because any two right angles are congruent,  ΔBDA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Montserrat"/>
              </a:rPr>
              <a:t>Δ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CDA. You can use the SAS Postulate to conclude that  ADB ≅ ADC.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b.  You are given that EF ≅ HI and FG ≅ IJ . You know that  F ≅ I, and they are included angles between the congruent sides. You can use the SAS Postulate to conclude that  ΔEFG ≅ ΔHIJ.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eform 2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8" name="Group 3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09" name="Freeform 4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0" name="Freeform 5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TextBox 7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12" name="TextBox 8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3" name="TextBox 9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pic>
        <p:nvPicPr>
          <p:cNvPr id="114" name="" descr=""/>
          <p:cNvPicPr/>
          <p:nvPr/>
        </p:nvPicPr>
        <p:blipFill>
          <a:blip r:embed="rId3"/>
          <a:stretch/>
        </p:blipFill>
        <p:spPr>
          <a:xfrm>
            <a:off x="10152000" y="2415240"/>
            <a:ext cx="5171040" cy="3416040"/>
          </a:xfrm>
          <a:prstGeom prst="rect">
            <a:avLst/>
          </a:prstGeom>
          <a:ln w="0">
            <a:noFill/>
          </a:ln>
        </p:spPr>
      </p:pic>
      <p:pic>
        <p:nvPicPr>
          <p:cNvPr id="115" name="" descr=""/>
          <p:cNvPicPr/>
          <p:nvPr/>
        </p:nvPicPr>
        <p:blipFill>
          <a:blip r:embed="rId4"/>
          <a:stretch/>
        </p:blipFill>
        <p:spPr>
          <a:xfrm>
            <a:off x="4500000" y="2537640"/>
            <a:ext cx="4859280" cy="2897640"/>
          </a:xfrm>
          <a:prstGeom prst="rect">
            <a:avLst/>
          </a:prstGeom>
          <a:ln w="0">
            <a:noFill/>
          </a:ln>
        </p:spPr>
      </p:pic>
      <p:sp>
        <p:nvSpPr>
          <p:cNvPr id="116" name="TextBox 3"/>
          <p:cNvSpPr/>
          <p:nvPr/>
        </p:nvSpPr>
        <p:spPr>
          <a:xfrm>
            <a:off x="540000" y="1054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1: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Determine if the SAS Postulate can be used to prove that the triangles are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congruent. If it is not possible, explain.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17" name="TextBox 2"/>
          <p:cNvSpPr/>
          <p:nvPr/>
        </p:nvSpPr>
        <p:spPr>
          <a:xfrm>
            <a:off x="540000" y="2567160"/>
            <a:ext cx="17279280" cy="33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 1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9" name="Group 1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20" name="Freeform 3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1" name="Freeform 6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TextBox 4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23" name="TextBox 5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4" name="TextBox 10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pic>
        <p:nvPicPr>
          <p:cNvPr id="125" name="" descr=""/>
          <p:cNvPicPr/>
          <p:nvPr/>
        </p:nvPicPr>
        <p:blipFill>
          <a:blip r:embed="rId3"/>
          <a:stretch/>
        </p:blipFill>
        <p:spPr>
          <a:xfrm>
            <a:off x="10152000" y="2415240"/>
            <a:ext cx="5171040" cy="3416040"/>
          </a:xfrm>
          <a:prstGeom prst="rect">
            <a:avLst/>
          </a:prstGeom>
          <a:ln w="0">
            <a:noFill/>
          </a:ln>
        </p:spPr>
      </p:pic>
      <p:pic>
        <p:nvPicPr>
          <p:cNvPr id="126" name="" descr=""/>
          <p:cNvPicPr/>
          <p:nvPr/>
        </p:nvPicPr>
        <p:blipFill>
          <a:blip r:embed="rId4"/>
          <a:stretch/>
        </p:blipFill>
        <p:spPr>
          <a:xfrm>
            <a:off x="4500000" y="2537640"/>
            <a:ext cx="4859280" cy="2897640"/>
          </a:xfrm>
          <a:prstGeom prst="rect">
            <a:avLst/>
          </a:prstGeom>
          <a:ln w="0">
            <a:noFill/>
          </a:ln>
        </p:spPr>
      </p:pic>
      <p:sp>
        <p:nvSpPr>
          <p:cNvPr id="127" name="TextBox 16"/>
          <p:cNvSpPr/>
          <p:nvPr/>
        </p:nvSpPr>
        <p:spPr>
          <a:xfrm>
            <a:off x="540000" y="1054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1: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Determine if the SAS Postulate can be used to prove that the triangles are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congruent. If it is not possible, explain.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8" name="TextBox 17"/>
          <p:cNvSpPr/>
          <p:nvPr/>
        </p:nvSpPr>
        <p:spPr>
          <a:xfrm>
            <a:off x="540000" y="2567160"/>
            <a:ext cx="17279280" cy="39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a.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Not Possible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b.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Not Possible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14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30" name="Group 4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31" name="Freeform 15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32" name="Freeform 16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TextBox 18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4" name="TextBox 19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5" name="TextBox 20"/>
          <p:cNvSpPr/>
          <p:nvPr/>
        </p:nvSpPr>
        <p:spPr>
          <a:xfrm>
            <a:off x="4548600" y="1126800"/>
            <a:ext cx="9190080" cy="42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DejaVu Sans"/>
              </a:rPr>
              <a:t>The ASA Postulate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6" name="Freeform 17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TextBox 21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4"/>
          <a:stretch/>
        </p:blipFill>
        <p:spPr>
          <a:xfrm>
            <a:off x="1863000" y="1620000"/>
            <a:ext cx="14561640" cy="73792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2744000" y="2711880"/>
            <a:ext cx="3990960" cy="283140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9144000" y="2708280"/>
            <a:ext cx="3701160" cy="294300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3"/>
          <a:stretch/>
        </p:blipFill>
        <p:spPr>
          <a:xfrm>
            <a:off x="6192000" y="2324880"/>
            <a:ext cx="2987280" cy="357840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4"/>
          <a:stretch/>
        </p:blipFill>
        <p:spPr>
          <a:xfrm>
            <a:off x="3600000" y="2300040"/>
            <a:ext cx="2742120" cy="3567240"/>
          </a:xfrm>
          <a:prstGeom prst="rect">
            <a:avLst/>
          </a:prstGeom>
          <a:ln w="0">
            <a:noFill/>
          </a:ln>
        </p:spPr>
      </p:pic>
      <p:sp>
        <p:nvSpPr>
          <p:cNvPr id="143" name="Freeform 18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4" name="Group 5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45" name="Freeform 19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6" name="Freeform 20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TextBox 22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8" name="TextBox 23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9" name="TextBox 24"/>
          <p:cNvSpPr/>
          <p:nvPr/>
        </p:nvSpPr>
        <p:spPr>
          <a:xfrm>
            <a:off x="540000" y="1450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2: 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Using the marked figures, can the ASA Postulate be used to show that the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triangles are congruent? Explain.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0" name="Freeform 21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TextBox 25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2" name="TextBox 26"/>
          <p:cNvSpPr/>
          <p:nvPr/>
        </p:nvSpPr>
        <p:spPr>
          <a:xfrm>
            <a:off x="540000" y="2747160"/>
            <a:ext cx="17279280" cy="365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8íþ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8"/>
          <a:stretch/>
        </p:blipFill>
        <p:spPr>
          <a:xfrm>
            <a:off x="2565720" y="6378840"/>
            <a:ext cx="13155840" cy="28396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3834000" y="5868000"/>
            <a:ext cx="10619280" cy="875520"/>
          </a:xfrm>
          <a:prstGeom prst="rect">
            <a:avLst/>
          </a:prstGeom>
          <a:ln w="0">
            <a:noFill/>
          </a:ln>
        </p:spPr>
      </p:pic>
      <p:pic>
        <p:nvPicPr>
          <p:cNvPr id="155" name="" descr=""/>
          <p:cNvPicPr/>
          <p:nvPr/>
        </p:nvPicPr>
        <p:blipFill>
          <a:blip r:embed="rId2"/>
          <a:stretch/>
        </p:blipFill>
        <p:spPr>
          <a:xfrm>
            <a:off x="13428000" y="2340000"/>
            <a:ext cx="4615560" cy="3768120"/>
          </a:xfrm>
          <a:prstGeom prst="rect">
            <a:avLst/>
          </a:prstGeom>
          <a:ln w="0">
            <a:noFill/>
          </a:ln>
        </p:spPr>
      </p:pic>
      <p:pic>
        <p:nvPicPr>
          <p:cNvPr id="156" name="" descr=""/>
          <p:cNvPicPr/>
          <p:nvPr/>
        </p:nvPicPr>
        <p:blipFill>
          <a:blip r:embed="rId3"/>
          <a:stretch/>
        </p:blipFill>
        <p:spPr>
          <a:xfrm>
            <a:off x="8028000" y="2416680"/>
            <a:ext cx="4515120" cy="3522600"/>
          </a:xfrm>
          <a:prstGeom prst="rect">
            <a:avLst/>
          </a:prstGeom>
          <a:ln w="0">
            <a:noFill/>
          </a:ln>
        </p:spPr>
      </p:pic>
      <p:pic>
        <p:nvPicPr>
          <p:cNvPr id="157" name="" descr=""/>
          <p:cNvPicPr/>
          <p:nvPr/>
        </p:nvPicPr>
        <p:blipFill>
          <a:blip r:embed="rId4"/>
          <a:stretch/>
        </p:blipFill>
        <p:spPr>
          <a:xfrm>
            <a:off x="2334240" y="2563560"/>
            <a:ext cx="4649040" cy="3087720"/>
          </a:xfrm>
          <a:prstGeom prst="rect">
            <a:avLst/>
          </a:prstGeom>
          <a:ln w="0">
            <a:noFill/>
          </a:ln>
        </p:spPr>
      </p:pic>
      <p:sp>
        <p:nvSpPr>
          <p:cNvPr id="158" name="Freeform 22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9" name="Group 7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60" name="Freeform 23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1" name="Freeform 24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TextBox 27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3" name="TextBox 28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4" name="TextBox 29"/>
          <p:cNvSpPr/>
          <p:nvPr/>
        </p:nvSpPr>
        <p:spPr>
          <a:xfrm>
            <a:off x="540000" y="1450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3: 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Use the given information to complete each statement. If the triangles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cannot be proven congruent from the given information, write “not congruent.”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5" name="Freeform 25"/>
          <p:cNvSpPr/>
          <p:nvPr/>
        </p:nvSpPr>
        <p:spPr>
          <a:xfrm>
            <a:off x="13680" y="-2520"/>
            <a:ext cx="6285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TextBox 30"/>
          <p:cNvSpPr/>
          <p:nvPr/>
        </p:nvSpPr>
        <p:spPr>
          <a:xfrm>
            <a:off x="540000" y="262800"/>
            <a:ext cx="5759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Triangle Congruence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67" name="TextBox 31"/>
          <p:cNvSpPr/>
          <p:nvPr/>
        </p:nvSpPr>
        <p:spPr>
          <a:xfrm>
            <a:off x="540000" y="2747160"/>
            <a:ext cx="17279280" cy="579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ETU; SAS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ARC; SSS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c.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AIN; ASA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12993120" y="2448000"/>
            <a:ext cx="4214160" cy="3466800"/>
          </a:xfrm>
          <a:prstGeom prst="rect">
            <a:avLst/>
          </a:prstGeom>
          <a:ln w="0">
            <a:noFill/>
          </a:ln>
        </p:spPr>
      </p:pic>
      <p:pic>
        <p:nvPicPr>
          <p:cNvPr id="169" name="" descr=""/>
          <p:cNvPicPr/>
          <p:nvPr/>
        </p:nvPicPr>
        <p:blipFill>
          <a:blip r:embed="rId2"/>
          <a:stretch/>
        </p:blipFill>
        <p:spPr>
          <a:xfrm>
            <a:off x="2700000" y="2329920"/>
            <a:ext cx="2571840" cy="3429360"/>
          </a:xfrm>
          <a:prstGeom prst="rect">
            <a:avLst/>
          </a:prstGeom>
          <a:ln w="0">
            <a:noFill/>
          </a:ln>
        </p:spPr>
      </p:pic>
      <p:sp>
        <p:nvSpPr>
          <p:cNvPr id="170" name="Freeform 26"/>
          <p:cNvSpPr/>
          <p:nvPr/>
        </p:nvSpPr>
        <p:spPr>
          <a:xfrm>
            <a:off x="0" y="9364320"/>
            <a:ext cx="18273600" cy="9378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71" name="Group 8"/>
          <p:cNvGrpSpPr/>
          <p:nvPr/>
        </p:nvGrpSpPr>
        <p:grpSpPr>
          <a:xfrm>
            <a:off x="16303320" y="0"/>
            <a:ext cx="1441080" cy="1441080"/>
            <a:chOff x="16303320" y="0"/>
            <a:chExt cx="1441080" cy="1441080"/>
          </a:xfrm>
        </p:grpSpPr>
        <p:sp>
          <p:nvSpPr>
            <p:cNvPr id="172" name="Freeform 27"/>
            <p:cNvSpPr/>
            <p:nvPr/>
          </p:nvSpPr>
          <p:spPr>
            <a:xfrm>
              <a:off x="16303320" y="0"/>
              <a:ext cx="1441080" cy="144108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3" name="Freeform 28"/>
          <p:cNvSpPr/>
          <p:nvPr/>
        </p:nvSpPr>
        <p:spPr>
          <a:xfrm>
            <a:off x="16286040" y="-96840"/>
            <a:ext cx="1537200" cy="153720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TextBox 32"/>
          <p:cNvSpPr/>
          <p:nvPr/>
        </p:nvSpPr>
        <p:spPr>
          <a:xfrm>
            <a:off x="368280" y="291240"/>
            <a:ext cx="1504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75" name="TextBox 33"/>
          <p:cNvSpPr/>
          <p:nvPr/>
        </p:nvSpPr>
        <p:spPr>
          <a:xfrm>
            <a:off x="368280" y="9588600"/>
            <a:ext cx="6843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6" name="TextBox 34"/>
          <p:cNvSpPr/>
          <p:nvPr/>
        </p:nvSpPr>
        <p:spPr>
          <a:xfrm>
            <a:off x="14268960" y="9573480"/>
            <a:ext cx="37404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7" name="TextBox 35"/>
          <p:cNvSpPr/>
          <p:nvPr/>
        </p:nvSpPr>
        <p:spPr>
          <a:xfrm>
            <a:off x="540000" y="1054800"/>
            <a:ext cx="1727928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2: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Determine if the SAS Postulate can be used to prove that the triangles are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congruent. If it is not possible, explain.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8" name="TextBox 36"/>
          <p:cNvSpPr/>
          <p:nvPr/>
        </p:nvSpPr>
        <p:spPr>
          <a:xfrm>
            <a:off x="540000" y="2567160"/>
            <a:ext cx="17279280" cy="579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    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79" name="" descr=""/>
          <p:cNvPicPr/>
          <p:nvPr/>
        </p:nvPicPr>
        <p:blipFill>
          <a:blip r:embed="rId5"/>
          <a:stretch/>
        </p:blipFill>
        <p:spPr>
          <a:xfrm>
            <a:off x="7767000" y="2068200"/>
            <a:ext cx="2753280" cy="3835080"/>
          </a:xfrm>
          <a:prstGeom prst="rect">
            <a:avLst/>
          </a:prstGeom>
          <a:ln w="0">
            <a:noFill/>
          </a:ln>
        </p:spPr>
      </p:pic>
      <p:pic>
        <p:nvPicPr>
          <p:cNvPr id="180" name="" descr=""/>
          <p:cNvPicPr/>
          <p:nvPr/>
        </p:nvPicPr>
        <p:blipFill>
          <a:blip r:embed="rId6"/>
          <a:stretch/>
        </p:blipFill>
        <p:spPr>
          <a:xfrm>
            <a:off x="2599560" y="5940000"/>
            <a:ext cx="13923720" cy="132516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2023-08-03T09:47:21Z</dcterms:created>
  <dc:creator/>
  <dc:description/>
  <dc:identifier>DAFl9Zu4QXU</dc:identifier>
  <dc:language>en-PH</dc:language>
  <cp:lastModifiedBy/>
  <dcterms:modified xsi:type="dcterms:W3CDTF">2023-08-04T10:48:52Z</dcterms:modified>
  <cp:revision>7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