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000" cy="619920"/>
          </a:xfrm>
          <a:prstGeom prst="rect">
            <a:avLst/>
          </a:prstGeom>
          <a:ln w="0">
            <a:noFill/>
          </a:ln>
        </p:spPr>
      </p:pic>
      <p:sp>
        <p:nvSpPr>
          <p:cNvPr id="43" name="Rectangle 7"/>
          <p:cNvSpPr/>
          <p:nvPr/>
        </p:nvSpPr>
        <p:spPr>
          <a:xfrm>
            <a:off x="10868760" y="0"/>
            <a:ext cx="955440" cy="955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520" cy="1019520"/>
          </a:xfrm>
          <a:prstGeom prst="rect">
            <a:avLst/>
          </a:prstGeom>
          <a:ln w="0">
            <a:noFill/>
          </a:ln>
        </p:spPr>
      </p:pic>
      <p:sp>
        <p:nvSpPr>
          <p:cNvPr id="45"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320" cy="3369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68000" y="2737080"/>
            <a:ext cx="77367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Electricity—The Charging Process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10260000" y="5746320"/>
            <a:ext cx="174600" cy="340200"/>
          </a:xfrm>
          <a:prstGeom prst="rect">
            <a:avLst/>
          </a:prstGeom>
          <a:noFill/>
          <a:ln w="0">
            <a:noFill/>
          </a:ln>
        </p:spPr>
        <p:style>
          <a:lnRef idx="0"/>
          <a:fillRef idx="0"/>
          <a:effectRef idx="0"/>
          <a:fontRef idx="minor"/>
        </p:style>
      </p:sp>
      <p:sp>
        <p:nvSpPr>
          <p:cNvPr id="162" name=""/>
          <p:cNvSpPr/>
          <p:nvPr/>
        </p:nvSpPr>
        <p:spPr>
          <a:xfrm>
            <a:off x="5132880" y="1980000"/>
            <a:ext cx="1923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Grounding </a:t>
            </a:r>
            <a:endParaRPr b="0" lang="en-PH" sz="1800" spc="-1" strike="noStrike">
              <a:latin typeface="Arial"/>
            </a:endParaRPr>
          </a:p>
        </p:txBody>
      </p:sp>
      <p:sp>
        <p:nvSpPr>
          <p:cNvPr id="163" name=""/>
          <p:cNvSpPr/>
          <p:nvPr/>
        </p:nvSpPr>
        <p:spPr>
          <a:xfrm>
            <a:off x="245880" y="2719080"/>
            <a:ext cx="11697480" cy="2032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Objects with an excess of charge either positive or negative can have this charge removed by a process known as grounding or earthing. </a:t>
            </a:r>
            <a:r>
              <a:rPr b="1" lang="en-PH" sz="1800" spc="-1" strike="noStrike">
                <a:solidFill>
                  <a:srgbClr val="000000"/>
                </a:solidFill>
                <a:latin typeface="Lato"/>
                <a:ea typeface="AppleSystemUIFontBold"/>
              </a:rPr>
              <a:t>Grounding </a:t>
            </a:r>
            <a:r>
              <a:rPr b="0" lang="en-PH" sz="1800" spc="-1" strike="noStrike">
                <a:solidFill>
                  <a:srgbClr val="000000"/>
                </a:solidFill>
                <a:latin typeface="Lato"/>
                <a:ea typeface="AppleSystemUIFont"/>
              </a:rPr>
              <a:t>is the process of removing the excess charge on an object by means of transferring electrons between it and another object. When a charged object is grounded, the excess charge is balanced by the transfer of electrons between the charged object and the ground. A </a:t>
            </a:r>
            <a:r>
              <a:rPr b="1" lang="en-PH" sz="1800" spc="-1" strike="noStrike">
                <a:solidFill>
                  <a:srgbClr val="000000"/>
                </a:solidFill>
                <a:latin typeface="Lato"/>
                <a:ea typeface="AppleSystemUIFontBold"/>
              </a:rPr>
              <a:t>ground </a:t>
            </a:r>
            <a:r>
              <a:rPr b="0" lang="en-PH" sz="1800" spc="-1" strike="noStrike">
                <a:solidFill>
                  <a:srgbClr val="000000"/>
                </a:solidFill>
                <a:latin typeface="Lato"/>
                <a:ea typeface="AppleSystemUIFont"/>
              </a:rPr>
              <a:t>is simply an object that serves as an infinite reservoir of electrons. The ground can transfer electrons to or receive electrons from a charged object in order to neutralize that object. Earth is generally taken as the ground because of its ability to disperse positive as well as negative charges over a huge volume and not just accept electrons. </a:t>
            </a:r>
            <a:endParaRPr b="0" lang="en-PH" sz="1800" spc="-1" strike="noStrike">
              <a:latin typeface="Arial"/>
            </a:endParaRPr>
          </a:p>
        </p:txBody>
      </p:sp>
      <p:sp>
        <p:nvSpPr>
          <p:cNvPr id="164"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10260000" y="5746320"/>
            <a:ext cx="174600" cy="340200"/>
          </a:xfrm>
          <a:prstGeom prst="rect">
            <a:avLst/>
          </a:prstGeom>
          <a:noFill/>
          <a:ln w="0">
            <a:noFill/>
          </a:ln>
        </p:spPr>
        <p:style>
          <a:lnRef idx="0"/>
          <a:fillRef idx="0"/>
          <a:effectRef idx="0"/>
          <a:fontRef idx="minor"/>
        </p:style>
      </p:sp>
      <p:sp>
        <p:nvSpPr>
          <p:cNvPr id="166" name=""/>
          <p:cNvSpPr/>
          <p:nvPr/>
        </p:nvSpPr>
        <p:spPr>
          <a:xfrm>
            <a:off x="369000" y="2052000"/>
            <a:ext cx="11451600" cy="1293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Have you ever noticed the thin wire connected at the back of a refrigerator or microwave oven? You may notice that this wire is connected to a nail on the wall. This is an example of grounding. Figure below shows the grounding or earthing wire of an oven. This removes the excess charges from the appliance, ensuring your safety when you use it. </a:t>
            </a:r>
            <a:endParaRPr b="0" lang="en-PH" sz="1800" spc="-1" strike="noStrike">
              <a:latin typeface="Arial"/>
            </a:endParaRPr>
          </a:p>
        </p:txBody>
      </p:sp>
      <p:sp>
        <p:nvSpPr>
          <p:cNvPr id="167" name=""/>
          <p:cNvSpPr/>
          <p:nvPr/>
        </p:nvSpPr>
        <p:spPr>
          <a:xfrm>
            <a:off x="324000" y="3549240"/>
            <a:ext cx="9033480" cy="1850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When there is adequate grounding, the excess current flow is removed, eliminating threats. In the absence of grounding, the excess current may cause an electrical appliance to short circuit, which can break the appliance or cause a fire in the house. In some cases, you can also get electrocuted if you touch an appliance that is not properly grounded. Any object can be grounded provided that the charged atoms of that object have a conducting pathway between the atoms and the ground. </a:t>
            </a:r>
            <a:endParaRPr b="0" lang="en-PH" sz="1800" spc="-1" strike="noStrike">
              <a:latin typeface="Arial"/>
            </a:endParaRPr>
          </a:p>
        </p:txBody>
      </p:sp>
      <p:pic>
        <p:nvPicPr>
          <p:cNvPr id="168" name="" descr=""/>
          <p:cNvPicPr/>
          <p:nvPr/>
        </p:nvPicPr>
        <p:blipFill>
          <a:blip r:embed="rId1"/>
          <a:stretch/>
        </p:blipFill>
        <p:spPr>
          <a:xfrm>
            <a:off x="9542160" y="3379680"/>
            <a:ext cx="2157480" cy="2559960"/>
          </a:xfrm>
          <a:prstGeom prst="rect">
            <a:avLst/>
          </a:prstGeom>
          <a:ln w="29160">
            <a:solidFill>
              <a:srgbClr val="000000"/>
            </a:solidFill>
            <a:prstDash val="lgDash"/>
            <a:round/>
          </a:ln>
        </p:spPr>
      </p:pic>
      <p:sp>
        <p:nvSpPr>
          <p:cNvPr id="169"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10260000" y="5746320"/>
            <a:ext cx="174600" cy="340200"/>
          </a:xfrm>
          <a:prstGeom prst="rect">
            <a:avLst/>
          </a:prstGeom>
          <a:noFill/>
          <a:ln w="0">
            <a:noFill/>
          </a:ln>
        </p:spPr>
        <p:style>
          <a:lnRef idx="0"/>
          <a:fillRef idx="0"/>
          <a:effectRef idx="0"/>
          <a:fontRef idx="minor"/>
        </p:style>
      </p:sp>
      <p:sp>
        <p:nvSpPr>
          <p:cNvPr id="171" name=""/>
          <p:cNvSpPr/>
          <p:nvPr/>
        </p:nvSpPr>
        <p:spPr>
          <a:xfrm>
            <a:off x="785880" y="1851480"/>
            <a:ext cx="10617480" cy="81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Bold"/>
              </a:rPr>
              <a:t>Direction: </a:t>
            </a:r>
            <a:r>
              <a:rPr b="0" lang="en-PH" sz="1800" spc="-1" strike="noStrike">
                <a:solidFill>
                  <a:srgbClr val="000000"/>
                </a:solidFill>
                <a:latin typeface="Lato"/>
                <a:ea typeface="AppleSystemUIFont"/>
              </a:rPr>
              <a:t>Look at the given sets of pictures and identify what they are portraying. Complete the word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at the bottom of each set of pictures. </a:t>
            </a:r>
            <a:endParaRPr b="0" lang="en-PH" sz="1800" spc="-1" strike="noStrike">
              <a:latin typeface="Arial"/>
            </a:endParaRPr>
          </a:p>
        </p:txBody>
      </p:sp>
      <p:pic>
        <p:nvPicPr>
          <p:cNvPr id="172" name="" descr=""/>
          <p:cNvPicPr/>
          <p:nvPr/>
        </p:nvPicPr>
        <p:blipFill>
          <a:blip r:embed="rId1"/>
          <a:stretch/>
        </p:blipFill>
        <p:spPr>
          <a:xfrm flipH="1">
            <a:off x="1262520" y="2725920"/>
            <a:ext cx="2697480" cy="2313720"/>
          </a:xfrm>
          <a:prstGeom prst="rect">
            <a:avLst/>
          </a:prstGeom>
          <a:ln w="0">
            <a:noFill/>
          </a:ln>
        </p:spPr>
      </p:pic>
      <p:pic>
        <p:nvPicPr>
          <p:cNvPr id="173" name="" descr=""/>
          <p:cNvPicPr/>
          <p:nvPr/>
        </p:nvPicPr>
        <p:blipFill>
          <a:blip r:embed="rId2"/>
          <a:stretch/>
        </p:blipFill>
        <p:spPr>
          <a:xfrm>
            <a:off x="4860000" y="2725920"/>
            <a:ext cx="2697480" cy="2313720"/>
          </a:xfrm>
          <a:prstGeom prst="rect">
            <a:avLst/>
          </a:prstGeom>
          <a:ln w="0">
            <a:noFill/>
          </a:ln>
        </p:spPr>
      </p:pic>
      <p:pic>
        <p:nvPicPr>
          <p:cNvPr id="174" name="" descr=""/>
          <p:cNvPicPr/>
          <p:nvPr/>
        </p:nvPicPr>
        <p:blipFill>
          <a:blip r:embed="rId3"/>
          <a:stretch/>
        </p:blipFill>
        <p:spPr>
          <a:xfrm>
            <a:off x="8282160" y="2700000"/>
            <a:ext cx="2337480" cy="2337480"/>
          </a:xfrm>
          <a:prstGeom prst="rect">
            <a:avLst/>
          </a:prstGeom>
          <a:ln w="0">
            <a:noFill/>
          </a:ln>
        </p:spPr>
      </p:pic>
      <p:sp>
        <p:nvSpPr>
          <p:cNvPr id="175" name=""/>
          <p:cNvSpPr/>
          <p:nvPr/>
        </p:nvSpPr>
        <p:spPr>
          <a:xfrm>
            <a:off x="1260000" y="5222160"/>
            <a:ext cx="2697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F __ __ C __ __ __ N</a:t>
            </a:r>
            <a:endParaRPr b="0" lang="en-PH" sz="1800" spc="-1" strike="noStrike">
              <a:latin typeface="Arial"/>
            </a:endParaRPr>
          </a:p>
        </p:txBody>
      </p:sp>
      <p:sp>
        <p:nvSpPr>
          <p:cNvPr id="176" name=""/>
          <p:cNvSpPr/>
          <p:nvPr/>
        </p:nvSpPr>
        <p:spPr>
          <a:xfrm>
            <a:off x="5114160" y="5222160"/>
            <a:ext cx="2157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__ H A __ __ E</a:t>
            </a:r>
            <a:endParaRPr b="0" lang="en-PH" sz="1800" spc="-1" strike="noStrike">
              <a:latin typeface="Arial"/>
            </a:endParaRPr>
          </a:p>
        </p:txBody>
      </p:sp>
      <p:sp>
        <p:nvSpPr>
          <p:cNvPr id="177" name=""/>
          <p:cNvSpPr/>
          <p:nvPr/>
        </p:nvSpPr>
        <p:spPr>
          <a:xfrm>
            <a:off x="7848000" y="5222160"/>
            <a:ext cx="3381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E __ E __ T R __ __ __ __ Y  </a:t>
            </a:r>
            <a:endParaRPr b="0" lang="en-PH" sz="1800" spc="-1" strike="noStrike">
              <a:latin typeface="Arial"/>
            </a:endParaRPr>
          </a:p>
        </p:txBody>
      </p:sp>
      <p:sp>
        <p:nvSpPr>
          <p:cNvPr id="178" name=""/>
          <p:cNvSpPr/>
          <p:nvPr/>
        </p:nvSpPr>
        <p:spPr>
          <a:xfrm>
            <a:off x="5375880" y="1332000"/>
            <a:ext cx="143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 </a:t>
            </a:r>
            <a:endParaRPr b="0" lang="en-PH" sz="2000" spc="-1" strike="noStrike">
              <a:latin typeface="Arial"/>
            </a:endParaRPr>
          </a:p>
        </p:txBody>
      </p:sp>
      <p:sp>
        <p:nvSpPr>
          <p:cNvPr id="179"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10260000" y="5746320"/>
            <a:ext cx="174600" cy="340200"/>
          </a:xfrm>
          <a:prstGeom prst="rect">
            <a:avLst/>
          </a:prstGeom>
          <a:noFill/>
          <a:ln w="0">
            <a:noFill/>
          </a:ln>
        </p:spPr>
        <p:style>
          <a:lnRef idx="0"/>
          <a:fillRef idx="0"/>
          <a:effectRef idx="0"/>
          <a:fontRef idx="minor"/>
        </p:style>
      </p:sp>
      <p:sp>
        <p:nvSpPr>
          <p:cNvPr id="181" name=""/>
          <p:cNvSpPr/>
          <p:nvPr/>
        </p:nvSpPr>
        <p:spPr>
          <a:xfrm>
            <a:off x="5105880" y="1411920"/>
            <a:ext cx="1979640" cy="45792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1" lang="en-PH" sz="2000" spc="-1" strike="noStrike">
                <a:solidFill>
                  <a:srgbClr val="c9211e"/>
                </a:solidFill>
                <a:latin typeface="Lato"/>
                <a:ea typeface="DejaVu Sans"/>
              </a:rPr>
              <a:t>Answer Key</a:t>
            </a:r>
            <a:endParaRPr b="0" lang="en-PH" sz="2000" spc="-1" strike="noStrike">
              <a:latin typeface="Arial"/>
            </a:endParaRPr>
          </a:p>
        </p:txBody>
      </p:sp>
      <p:pic>
        <p:nvPicPr>
          <p:cNvPr id="182" name="" descr=""/>
          <p:cNvPicPr/>
          <p:nvPr/>
        </p:nvPicPr>
        <p:blipFill>
          <a:blip r:embed="rId1"/>
          <a:stretch/>
        </p:blipFill>
        <p:spPr>
          <a:xfrm flipH="1">
            <a:off x="1260360" y="2185920"/>
            <a:ext cx="2697480" cy="2313720"/>
          </a:xfrm>
          <a:prstGeom prst="rect">
            <a:avLst/>
          </a:prstGeom>
          <a:ln w="0">
            <a:noFill/>
          </a:ln>
        </p:spPr>
      </p:pic>
      <p:pic>
        <p:nvPicPr>
          <p:cNvPr id="183" name="" descr=""/>
          <p:cNvPicPr/>
          <p:nvPr/>
        </p:nvPicPr>
        <p:blipFill>
          <a:blip r:embed="rId2"/>
          <a:stretch/>
        </p:blipFill>
        <p:spPr>
          <a:xfrm>
            <a:off x="4745880" y="2185920"/>
            <a:ext cx="2697480" cy="2313720"/>
          </a:xfrm>
          <a:prstGeom prst="rect">
            <a:avLst/>
          </a:prstGeom>
          <a:ln w="0">
            <a:noFill/>
          </a:ln>
        </p:spPr>
      </p:pic>
      <p:pic>
        <p:nvPicPr>
          <p:cNvPr id="184" name="" descr=""/>
          <p:cNvPicPr/>
          <p:nvPr/>
        </p:nvPicPr>
        <p:blipFill>
          <a:blip r:embed="rId3"/>
          <a:stretch/>
        </p:blipFill>
        <p:spPr>
          <a:xfrm>
            <a:off x="8280000" y="2162160"/>
            <a:ext cx="2337480" cy="2337480"/>
          </a:xfrm>
          <a:prstGeom prst="rect">
            <a:avLst/>
          </a:prstGeom>
          <a:ln w="0">
            <a:noFill/>
          </a:ln>
        </p:spPr>
      </p:pic>
      <p:sp>
        <p:nvSpPr>
          <p:cNvPr id="185" name=""/>
          <p:cNvSpPr/>
          <p:nvPr/>
        </p:nvSpPr>
        <p:spPr>
          <a:xfrm>
            <a:off x="1262160" y="4860000"/>
            <a:ext cx="2697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F R I C T I O N </a:t>
            </a:r>
            <a:endParaRPr b="0" lang="en-PH" sz="1800" spc="-1" strike="noStrike">
              <a:latin typeface="Arial"/>
            </a:endParaRPr>
          </a:p>
        </p:txBody>
      </p:sp>
      <p:sp>
        <p:nvSpPr>
          <p:cNvPr id="186" name=""/>
          <p:cNvSpPr/>
          <p:nvPr/>
        </p:nvSpPr>
        <p:spPr>
          <a:xfrm>
            <a:off x="5076000" y="4860000"/>
            <a:ext cx="2157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C H A R G E</a:t>
            </a:r>
            <a:endParaRPr b="0" lang="en-PH" sz="1800" spc="-1" strike="noStrike">
              <a:latin typeface="Arial"/>
            </a:endParaRPr>
          </a:p>
        </p:txBody>
      </p:sp>
      <p:sp>
        <p:nvSpPr>
          <p:cNvPr id="187" name=""/>
          <p:cNvSpPr/>
          <p:nvPr/>
        </p:nvSpPr>
        <p:spPr>
          <a:xfrm>
            <a:off x="8138160" y="4860000"/>
            <a:ext cx="3021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E L E C T R I C I T Y</a:t>
            </a:r>
            <a:endParaRPr b="0" lang="en-PH" sz="1800" spc="-1" strike="noStrike">
              <a:latin typeface="Arial"/>
            </a:endParaRPr>
          </a:p>
        </p:txBody>
      </p:sp>
      <p:sp>
        <p:nvSpPr>
          <p:cNvPr id="188"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9186120" y="3036600"/>
            <a:ext cx="2547360" cy="2183040"/>
          </a:xfrm>
          <a:prstGeom prst="rect">
            <a:avLst/>
          </a:prstGeom>
          <a:ln w="29160">
            <a:solidFill>
              <a:srgbClr val="000000"/>
            </a:solidFill>
            <a:prstDash val="lgDash"/>
            <a:round/>
          </a:ln>
        </p:spPr>
      </p:pic>
      <p:sp>
        <p:nvSpPr>
          <p:cNvPr id="126" name=""/>
          <p:cNvSpPr/>
          <p:nvPr/>
        </p:nvSpPr>
        <p:spPr>
          <a:xfrm>
            <a:off x="317880" y="1800000"/>
            <a:ext cx="11379600" cy="1001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Matter is made up of tiny particles called atoms. An atom has three subatomic particles: (1) electron, (2) proton, and (3) neutron. Figure below shows the charges of the subatomic particles. The electron carries the negative charge while the proton carries the positive charge.</a:t>
            </a:r>
            <a:endParaRPr b="0" lang="en-PH" sz="1800" spc="-1" strike="noStrike">
              <a:latin typeface="Arial"/>
            </a:endParaRPr>
          </a:p>
        </p:txBody>
      </p:sp>
      <p:sp>
        <p:nvSpPr>
          <p:cNvPr id="127" name=""/>
          <p:cNvSpPr/>
          <p:nvPr/>
        </p:nvSpPr>
        <p:spPr>
          <a:xfrm>
            <a:off x="360000" y="2880000"/>
            <a:ext cx="8637480" cy="2384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neutron is the part of the atom that has no charge or neutral. An atom with an equal number of protons and neutrons is described as </a:t>
            </a:r>
            <a:r>
              <a:rPr b="1" lang="en-PH" sz="1800" spc="-1" strike="noStrike">
                <a:solidFill>
                  <a:srgbClr val="000000"/>
                </a:solidFill>
                <a:latin typeface="Lato"/>
                <a:ea typeface="AppleSystemUIFontBold"/>
              </a:rPr>
              <a:t>electrically neutral</a:t>
            </a:r>
            <a:r>
              <a:rPr b="0" lang="en-PH" sz="1800" spc="-1" strike="noStrike">
                <a:solidFill>
                  <a:srgbClr val="000000"/>
                </a:solidFill>
                <a:latin typeface="Lato"/>
                <a:ea typeface="AppleSystemUIFont"/>
              </a:rPr>
              <a:t>. If an atom has more electrons than protons, it is negatively charged. Conversely, an atom that has fewer electrons than protons is said to be positively charged. This principle can also be applied to objects. Objects with fewer electrons than protons are positively charged and vice versa. When charges of atoms come close to each other, they behave depending on their charge. Charges of the same type repel each other while opposite charges attract. </a:t>
            </a:r>
            <a:endParaRPr b="0" lang="en-PH" sz="1800" spc="-1" strike="noStrike">
              <a:latin typeface="Arial"/>
            </a:endParaRPr>
          </a:p>
        </p:txBody>
      </p:sp>
      <p:sp>
        <p:nvSpPr>
          <p:cNvPr id="128" name=""/>
          <p:cNvSpPr txBox="1"/>
          <p:nvPr/>
        </p:nvSpPr>
        <p:spPr>
          <a:xfrm>
            <a:off x="2315880" y="63684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260000" y="5746320"/>
            <a:ext cx="174600" cy="340200"/>
          </a:xfrm>
          <a:prstGeom prst="rect">
            <a:avLst/>
          </a:prstGeom>
          <a:noFill/>
          <a:ln w="0">
            <a:noFill/>
          </a:ln>
        </p:spPr>
        <p:style>
          <a:lnRef idx="0"/>
          <a:fillRef idx="0"/>
          <a:effectRef idx="0"/>
          <a:fontRef idx="minor"/>
        </p:style>
      </p:sp>
      <p:sp>
        <p:nvSpPr>
          <p:cNvPr id="130" name=""/>
          <p:cNvSpPr/>
          <p:nvPr/>
        </p:nvSpPr>
        <p:spPr>
          <a:xfrm>
            <a:off x="4655880" y="1512000"/>
            <a:ext cx="2877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rial;Arial"/>
              </a:rPr>
              <a:t>Charging by Friction </a:t>
            </a:r>
            <a:endParaRPr b="0" lang="en-PH" sz="1800" spc="-1" strike="noStrike">
              <a:latin typeface="Arial"/>
            </a:endParaRPr>
          </a:p>
        </p:txBody>
      </p:sp>
      <p:sp>
        <p:nvSpPr>
          <p:cNvPr id="131" name=""/>
          <p:cNvSpPr/>
          <p:nvPr/>
        </p:nvSpPr>
        <p:spPr>
          <a:xfrm>
            <a:off x="270000" y="2345400"/>
            <a:ext cx="11649600" cy="965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What will happen to the electrons of two objects that were rubbed against each other? When two objects are rubbed together, one object may pull electrons away from the other object creating one positively charged object and one negatively charged object. </a:t>
            </a:r>
            <a:endParaRPr b="0" lang="en-PH" sz="1800" spc="-1" strike="noStrike">
              <a:latin typeface="Arial"/>
            </a:endParaRPr>
          </a:p>
        </p:txBody>
      </p:sp>
      <p:sp>
        <p:nvSpPr>
          <p:cNvPr id="132" name=""/>
          <p:cNvSpPr/>
          <p:nvPr/>
        </p:nvSpPr>
        <p:spPr>
          <a:xfrm>
            <a:off x="245880" y="3467160"/>
            <a:ext cx="11697480" cy="1931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Friction is the resisting force between two sliding or rubbing objects. Friction allows electrons to travel. The rubbing of one object against another object will lead to the movement of electrons from one surface to the other. Because of this, one object loses an electron and becomes positively charged. Conversely, the other object gains an electron and becomes negatively charged. This process is called </a:t>
            </a:r>
            <a:r>
              <a:rPr b="1" lang="en-PH" sz="1800" spc="-1" strike="noStrike">
                <a:solidFill>
                  <a:srgbClr val="000000"/>
                </a:solidFill>
                <a:latin typeface="Lato"/>
                <a:ea typeface="AppleSystemUIFontBold"/>
              </a:rPr>
              <a:t>charging by friction</a:t>
            </a:r>
            <a:r>
              <a:rPr b="0" lang="en-PH" sz="1800" spc="-1" strike="noStrike">
                <a:solidFill>
                  <a:srgbClr val="000000"/>
                </a:solidFill>
                <a:latin typeface="Lato"/>
                <a:ea typeface="AppleSystemUIFont"/>
              </a:rPr>
              <a:t>. Note that the charge of an object is determined by its loss or gain of an electron. Whenever there is friction between materials that differ in their ability to lose or gain electrons, the electrons can be transferred easily. </a:t>
            </a:r>
            <a:endParaRPr b="0" lang="en-PH" sz="1800" spc="-1" strike="noStrike">
              <a:latin typeface="Arial"/>
            </a:endParaRPr>
          </a:p>
        </p:txBody>
      </p:sp>
      <p:sp>
        <p:nvSpPr>
          <p:cNvPr id="133"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0260000" y="5746320"/>
            <a:ext cx="174600" cy="340200"/>
          </a:xfrm>
          <a:prstGeom prst="rect">
            <a:avLst/>
          </a:prstGeom>
          <a:noFill/>
          <a:ln w="0">
            <a:noFill/>
          </a:ln>
        </p:spPr>
        <p:style>
          <a:lnRef idx="0"/>
          <a:fillRef idx="0"/>
          <a:effectRef idx="0"/>
          <a:fontRef idx="minor"/>
        </p:style>
      </p:sp>
      <p:sp>
        <p:nvSpPr>
          <p:cNvPr id="135" name=""/>
          <p:cNvSpPr/>
          <p:nvPr/>
        </p:nvSpPr>
        <p:spPr>
          <a:xfrm>
            <a:off x="335880" y="1800000"/>
            <a:ext cx="11517480" cy="1144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Example is when you use a cloth to clean your eyeglasses. Electrons move from the glass onto the cloth. Since the glass lost electrons, it became positively charged. The cloth that gained electrons became negatively charged. Remember that charges remain on the surfaces of the objects until they can flow. </a:t>
            </a:r>
            <a:endParaRPr b="0" lang="en-PH" sz="1800" spc="-1" strike="noStrike">
              <a:latin typeface="Arial"/>
            </a:endParaRPr>
          </a:p>
        </p:txBody>
      </p:sp>
      <p:pic>
        <p:nvPicPr>
          <p:cNvPr id="136" name="" descr=""/>
          <p:cNvPicPr/>
          <p:nvPr/>
        </p:nvPicPr>
        <p:blipFill>
          <a:blip r:embed="rId1"/>
          <a:stretch/>
        </p:blipFill>
        <p:spPr>
          <a:xfrm>
            <a:off x="3771360" y="2847240"/>
            <a:ext cx="4649040" cy="3092400"/>
          </a:xfrm>
          <a:prstGeom prst="rect">
            <a:avLst/>
          </a:prstGeom>
          <a:ln w="29160">
            <a:solidFill>
              <a:srgbClr val="000000"/>
            </a:solidFill>
            <a:prstDash val="lgDash"/>
            <a:round/>
          </a:ln>
        </p:spPr>
      </p:pic>
      <p:sp>
        <p:nvSpPr>
          <p:cNvPr id="137"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260000" y="5746320"/>
            <a:ext cx="174600" cy="340200"/>
          </a:xfrm>
          <a:prstGeom prst="rect">
            <a:avLst/>
          </a:prstGeom>
          <a:noFill/>
          <a:ln w="0">
            <a:noFill/>
          </a:ln>
        </p:spPr>
        <p:style>
          <a:lnRef idx="0"/>
          <a:fillRef idx="0"/>
          <a:effectRef idx="0"/>
          <a:fontRef idx="minor"/>
        </p:style>
      </p:sp>
      <p:sp>
        <p:nvSpPr>
          <p:cNvPr id="139" name=""/>
          <p:cNvSpPr/>
          <p:nvPr/>
        </p:nvSpPr>
        <p:spPr>
          <a:xfrm>
            <a:off x="4476600" y="1548360"/>
            <a:ext cx="3237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ts val="1205"/>
              </a:lnSpc>
              <a:spcBef>
                <a:spcPts val="1301"/>
              </a:spcBef>
              <a:spcAft>
                <a:spcPts val="601"/>
              </a:spcAft>
              <a:buNone/>
            </a:pPr>
            <a:r>
              <a:rPr b="1" lang="en-PH" sz="1800" spc="-1" strike="noStrike">
                <a:solidFill>
                  <a:srgbClr val="000000"/>
                </a:solidFill>
                <a:latin typeface="Lato"/>
                <a:ea typeface="PingFang SC"/>
              </a:rPr>
              <a:t> </a:t>
            </a:r>
            <a:endParaRPr b="0" lang="en-PH" sz="1800" spc="-1" strike="noStrike">
              <a:latin typeface="Arial"/>
            </a:endParaRPr>
          </a:p>
          <a:p>
            <a:pPr algn="ctr">
              <a:lnSpc>
                <a:spcPts val="1205"/>
              </a:lnSpc>
              <a:spcBef>
                <a:spcPts val="1301"/>
              </a:spcBef>
              <a:spcAft>
                <a:spcPts val="601"/>
              </a:spcAft>
              <a:buNone/>
            </a:pPr>
            <a:endParaRPr b="0" lang="en-PH" sz="1800" spc="-1" strike="noStrike">
              <a:latin typeface="Arial"/>
            </a:endParaRPr>
          </a:p>
        </p:txBody>
      </p:sp>
      <p:sp>
        <p:nvSpPr>
          <p:cNvPr id="140" name=""/>
          <p:cNvSpPr/>
          <p:nvPr/>
        </p:nvSpPr>
        <p:spPr>
          <a:xfrm>
            <a:off x="335880" y="2343600"/>
            <a:ext cx="11517480" cy="1290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Charging by conduction </a:t>
            </a:r>
            <a:r>
              <a:rPr b="0" lang="en-PH" sz="1800" spc="-1" strike="noStrike">
                <a:solidFill>
                  <a:srgbClr val="000000"/>
                </a:solidFill>
                <a:latin typeface="Lato"/>
                <a:ea typeface="AppleSystemUIFont"/>
              </a:rPr>
              <a:t>involves touching a charged object to a conductive material. This way, the charges are transferred from the charged object to the conductor. Remember that whenever a neutral body is charged by conduction, the charge produced is same as the charge of the charging body. This simply means that if the charging body is negatively charged, then the charge produced is also negative. </a:t>
            </a:r>
            <a:endParaRPr b="0" lang="en-PH" sz="1800" spc="-1" strike="noStrike">
              <a:latin typeface="Arial"/>
            </a:endParaRPr>
          </a:p>
        </p:txBody>
      </p:sp>
      <p:sp>
        <p:nvSpPr>
          <p:cNvPr id="141" name=""/>
          <p:cNvSpPr/>
          <p:nvPr/>
        </p:nvSpPr>
        <p:spPr>
          <a:xfrm>
            <a:off x="335880" y="3837240"/>
            <a:ext cx="9381600" cy="1958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student stands on an insulating platform and touches the negatively charged Van de Graaf generator. In this system, the Van de Graaf generator is the charged body and the student is the neutral body. Since the charged body is negatively charged, when the student comes in direct contact with it, the student becomes negatively charged as well. The excess negative charges repel the negative charges on the student’s body, which makes her hair stand on end. </a:t>
            </a:r>
            <a:endParaRPr b="0" lang="en-PH" sz="1800" spc="-1" strike="noStrike">
              <a:latin typeface="Arial"/>
            </a:endParaRPr>
          </a:p>
        </p:txBody>
      </p:sp>
      <p:pic>
        <p:nvPicPr>
          <p:cNvPr id="142" name="" descr=""/>
          <p:cNvPicPr/>
          <p:nvPr/>
        </p:nvPicPr>
        <p:blipFill>
          <a:blip r:embed="rId1"/>
          <a:stretch/>
        </p:blipFill>
        <p:spPr>
          <a:xfrm>
            <a:off x="9849960" y="3562920"/>
            <a:ext cx="1919520" cy="2530440"/>
          </a:xfrm>
          <a:prstGeom prst="rect">
            <a:avLst/>
          </a:prstGeom>
          <a:ln w="29160">
            <a:solidFill>
              <a:srgbClr val="000000"/>
            </a:solidFill>
            <a:prstDash val="lgDash"/>
            <a:round/>
          </a:ln>
        </p:spPr>
      </p:pic>
      <p:sp>
        <p:nvSpPr>
          <p:cNvPr id="143" name=""/>
          <p:cNvSpPr/>
          <p:nvPr/>
        </p:nvSpPr>
        <p:spPr>
          <a:xfrm>
            <a:off x="4500000" y="1620000"/>
            <a:ext cx="3213360" cy="35856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301"/>
              </a:spcBef>
              <a:spcAft>
                <a:spcPts val="601"/>
              </a:spcAft>
              <a:buNone/>
            </a:pPr>
            <a:r>
              <a:rPr b="1" lang="en-PH" sz="1800" spc="-1" strike="noStrike">
                <a:solidFill>
                  <a:srgbClr val="000000"/>
                </a:solidFill>
                <a:latin typeface="Lato"/>
                <a:ea typeface="PingFang SC"/>
              </a:rPr>
              <a:t>Charging by Conduction </a:t>
            </a:r>
            <a:endParaRPr b="0" lang="en-PH" sz="1800" spc="-1" strike="noStrike">
              <a:latin typeface="Arial"/>
            </a:endParaRPr>
          </a:p>
        </p:txBody>
      </p:sp>
      <p:sp>
        <p:nvSpPr>
          <p:cNvPr id="144"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4600" cy="340200"/>
          </a:xfrm>
          <a:prstGeom prst="rect">
            <a:avLst/>
          </a:prstGeom>
          <a:noFill/>
          <a:ln w="0">
            <a:noFill/>
          </a:ln>
        </p:spPr>
        <p:style>
          <a:lnRef idx="0"/>
          <a:fillRef idx="0"/>
          <a:effectRef idx="0"/>
          <a:fontRef idx="minor"/>
        </p:style>
      </p:sp>
      <p:sp>
        <p:nvSpPr>
          <p:cNvPr id="146" name=""/>
          <p:cNvSpPr/>
          <p:nvPr/>
        </p:nvSpPr>
        <p:spPr>
          <a:xfrm>
            <a:off x="2136960" y="2162160"/>
            <a:ext cx="79174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Behavior of Electric Charges on Conductors and Insulators </a:t>
            </a:r>
            <a:endParaRPr b="0" lang="en-PH" sz="1800" spc="-1" strike="noStrike">
              <a:latin typeface="Arial"/>
            </a:endParaRPr>
          </a:p>
        </p:txBody>
      </p:sp>
      <p:sp>
        <p:nvSpPr>
          <p:cNvPr id="147" name=""/>
          <p:cNvSpPr/>
          <p:nvPr/>
        </p:nvSpPr>
        <p:spPr>
          <a:xfrm>
            <a:off x="336960" y="2880000"/>
            <a:ext cx="11517480" cy="187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Conductors </a:t>
            </a:r>
            <a:r>
              <a:rPr b="0" lang="en-PH" sz="1800" spc="-1" strike="noStrike">
                <a:solidFill>
                  <a:srgbClr val="000000"/>
                </a:solidFill>
                <a:latin typeface="Lato"/>
                <a:ea typeface="AppleSystemUIFont"/>
              </a:rPr>
              <a:t>and insulators behave the same way with electricity. Conductors allow electrons to flow easily from atom to atom inside them, thus allowing the transmission of electricity. In contrast, </a:t>
            </a:r>
            <a:r>
              <a:rPr b="1" lang="en-PH" sz="1800" spc="-1" strike="noStrike">
                <a:solidFill>
                  <a:srgbClr val="000000"/>
                </a:solidFill>
                <a:latin typeface="Lato"/>
                <a:ea typeface="AppleSystemUIFontBold"/>
              </a:rPr>
              <a:t>insulators </a:t>
            </a:r>
            <a:r>
              <a:rPr b="0" lang="en-PH" sz="1800" spc="-1" strike="noStrike">
                <a:solidFill>
                  <a:srgbClr val="000000"/>
                </a:solidFill>
                <a:latin typeface="Lato"/>
                <a:ea typeface="AppleSystemUIFont"/>
              </a:rPr>
              <a:t>block or slow down the flow of electricity. Metals, such as copper and aluminum are great conductors of heat and electricity. That is why they are widely used in electrical wires. Rubber, plastic, and glass are good examples of insulators. They are commonly used to cover materials that carry electricity. You see this in the electrical wires at home that are wrapped in plastic. </a:t>
            </a:r>
            <a:endParaRPr b="0" lang="en-PH" sz="1800" spc="-1" strike="noStrike">
              <a:latin typeface="Arial"/>
            </a:endParaRPr>
          </a:p>
        </p:txBody>
      </p:sp>
      <p:sp>
        <p:nvSpPr>
          <p:cNvPr id="148"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0260000" y="5746320"/>
            <a:ext cx="174600" cy="340200"/>
          </a:xfrm>
          <a:prstGeom prst="rect">
            <a:avLst/>
          </a:prstGeom>
          <a:noFill/>
          <a:ln w="0">
            <a:noFill/>
          </a:ln>
        </p:spPr>
        <p:style>
          <a:lnRef idx="0"/>
          <a:fillRef idx="0"/>
          <a:effectRef idx="0"/>
          <a:fontRef idx="minor"/>
        </p:style>
      </p:sp>
      <p:sp>
        <p:nvSpPr>
          <p:cNvPr id="150" name=""/>
          <p:cNvSpPr/>
          <p:nvPr/>
        </p:nvSpPr>
        <p:spPr>
          <a:xfrm>
            <a:off x="292320" y="1813320"/>
            <a:ext cx="11604600" cy="1389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Figure below shows a laptop power adapter or charger which uses metal wires and connectors to conduct electricity from the wall socket to the laptop computer. The conducting wire allows electrons to flow through the cables, which are covered by rubber and plastic. These materials act as insulators that block electric charges from escaping outward, protecting users from being electrocuted. </a:t>
            </a:r>
            <a:endParaRPr b="0" lang="en-PH" sz="1800" spc="-1" strike="noStrike">
              <a:latin typeface="Arial"/>
            </a:endParaRPr>
          </a:p>
        </p:txBody>
      </p:sp>
      <p:pic>
        <p:nvPicPr>
          <p:cNvPr id="151" name="" descr=""/>
          <p:cNvPicPr/>
          <p:nvPr/>
        </p:nvPicPr>
        <p:blipFill>
          <a:blip r:embed="rId1"/>
          <a:stretch/>
        </p:blipFill>
        <p:spPr>
          <a:xfrm>
            <a:off x="3935880" y="3132000"/>
            <a:ext cx="4319640" cy="2913480"/>
          </a:xfrm>
          <a:prstGeom prst="rect">
            <a:avLst/>
          </a:prstGeom>
          <a:ln w="29160">
            <a:solidFill>
              <a:srgbClr val="000000"/>
            </a:solidFill>
            <a:prstDash val="lgDash"/>
            <a:round/>
          </a:ln>
        </p:spPr>
      </p:pic>
      <p:sp>
        <p:nvSpPr>
          <p:cNvPr id="152"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0260000" y="5746320"/>
            <a:ext cx="174600" cy="340200"/>
          </a:xfrm>
          <a:prstGeom prst="rect">
            <a:avLst/>
          </a:prstGeom>
          <a:noFill/>
          <a:ln w="0">
            <a:noFill/>
          </a:ln>
        </p:spPr>
        <p:style>
          <a:lnRef idx="0"/>
          <a:fillRef idx="0"/>
          <a:effectRef idx="0"/>
          <a:fontRef idx="minor"/>
        </p:style>
      </p:sp>
      <p:sp>
        <p:nvSpPr>
          <p:cNvPr id="154" name=""/>
          <p:cNvSpPr/>
          <p:nvPr/>
        </p:nvSpPr>
        <p:spPr>
          <a:xfrm>
            <a:off x="4464360" y="2016000"/>
            <a:ext cx="3262680" cy="537480"/>
          </a:xfrm>
          <a:prstGeom prst="rect">
            <a:avLst/>
          </a:prstGeom>
          <a:gradFill rotWithShape="0">
            <a:gsLst>
              <a:gs pos="0">
                <a:srgbClr val="afd095">
                  <a:alpha val="0"/>
                </a:srgbClr>
              </a:gs>
              <a:gs pos="100000">
                <a:srgbClr val="afd095"/>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ts val="1205"/>
              </a:lnSpc>
              <a:spcBef>
                <a:spcPts val="2701"/>
              </a:spcBef>
              <a:spcAft>
                <a:spcPts val="601"/>
              </a:spcAft>
              <a:buNone/>
            </a:pPr>
            <a:r>
              <a:rPr b="1" lang="en-PH" sz="1800" spc="-1" strike="noStrike">
                <a:solidFill>
                  <a:srgbClr val="000000"/>
                </a:solidFill>
                <a:latin typeface="Lato"/>
                <a:ea typeface="PingFang SC"/>
              </a:rPr>
              <a:t>Charging by Induction </a:t>
            </a:r>
            <a:endParaRPr b="0" lang="en-PH" sz="1800" spc="-1" strike="noStrike">
              <a:latin typeface="Arial"/>
            </a:endParaRPr>
          </a:p>
        </p:txBody>
      </p:sp>
      <p:sp>
        <p:nvSpPr>
          <p:cNvPr id="155" name=""/>
          <p:cNvSpPr/>
          <p:nvPr/>
        </p:nvSpPr>
        <p:spPr>
          <a:xfrm>
            <a:off x="245880" y="2736000"/>
            <a:ext cx="11697480" cy="172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Charging by induction </a:t>
            </a:r>
            <a:r>
              <a:rPr b="0" lang="en-PH" sz="1800" spc="-1" strike="noStrike">
                <a:solidFill>
                  <a:srgbClr val="000000"/>
                </a:solidFill>
                <a:latin typeface="Lato"/>
                <a:ea typeface="AppleSystemUIFont"/>
              </a:rPr>
              <a:t>is a process that does not involve contact between the neutral body and the charging body. The neutral body is just brought very close to the charging body. Unlike charging by conduction, the acquired charge in charging by induction is opposite to that of the charging body. Simply put, if the charging body is positively charged, the acquired charge is the opposite of that which is negative. When charging through induction, the charged particle is held near a neutral conductive material that is grounded on a neutrally charged material. </a:t>
            </a:r>
            <a:endParaRPr b="0" lang="en-PH" sz="1800" spc="-1" strike="noStrike">
              <a:latin typeface="Arial"/>
            </a:endParaRPr>
          </a:p>
        </p:txBody>
      </p:sp>
      <p:sp>
        <p:nvSpPr>
          <p:cNvPr id="156"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0260000" y="5746320"/>
            <a:ext cx="174600" cy="340200"/>
          </a:xfrm>
          <a:prstGeom prst="rect">
            <a:avLst/>
          </a:prstGeom>
          <a:noFill/>
          <a:ln w="0">
            <a:noFill/>
          </a:ln>
        </p:spPr>
        <p:style>
          <a:lnRef idx="0"/>
          <a:fillRef idx="0"/>
          <a:effectRef idx="0"/>
          <a:fontRef idx="minor"/>
        </p:style>
      </p:sp>
      <p:sp>
        <p:nvSpPr>
          <p:cNvPr id="158" name=""/>
          <p:cNvSpPr/>
          <p:nvPr/>
        </p:nvSpPr>
        <p:spPr>
          <a:xfrm>
            <a:off x="453240" y="1505160"/>
            <a:ext cx="11283480" cy="213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Figure below shows two metal spheres put on insulating stands. The positively charged balloon acts as the charging body and is brought near the conductive sphere A that is grounded on the neutrally charged sphere B. As discussed earlier, opposite charges attract and like charges repel. When the positively charged balloon is brought near the sphere, it attracts the electrons of sphere B to move to sphere A. Sphere A now becomes negatively charged, which is opposite to the balloon’s charge. Note that the charge of the balloon did not transfer to any of the spheres. It was only used to induce the movement of the electrons from sphere B to sphere A. </a:t>
            </a:r>
            <a:endParaRPr b="0" lang="en-PH" sz="1800" spc="-1" strike="noStrike">
              <a:latin typeface="Arial"/>
            </a:endParaRPr>
          </a:p>
        </p:txBody>
      </p:sp>
      <p:pic>
        <p:nvPicPr>
          <p:cNvPr id="159" name="" descr=""/>
          <p:cNvPicPr/>
          <p:nvPr/>
        </p:nvPicPr>
        <p:blipFill>
          <a:blip r:embed="rId1"/>
          <a:stretch/>
        </p:blipFill>
        <p:spPr>
          <a:xfrm>
            <a:off x="1641960" y="3600000"/>
            <a:ext cx="8907840" cy="2373480"/>
          </a:xfrm>
          <a:prstGeom prst="rect">
            <a:avLst/>
          </a:prstGeom>
          <a:ln w="29160">
            <a:solidFill>
              <a:srgbClr val="000000"/>
            </a:solidFill>
            <a:prstDash val="lgDash"/>
            <a:round/>
          </a:ln>
        </p:spPr>
      </p:pic>
      <p:sp>
        <p:nvSpPr>
          <p:cNvPr id="160" name=""/>
          <p:cNvSpPr txBox="1"/>
          <p:nvPr/>
        </p:nvSpPr>
        <p:spPr>
          <a:xfrm>
            <a:off x="2315880" y="637200"/>
            <a:ext cx="7560000" cy="626760"/>
          </a:xfrm>
          <a:prstGeom prst="rect">
            <a:avLst/>
          </a:prstGeom>
          <a:noFill/>
          <a:ln w="0">
            <a:noFill/>
          </a:ln>
        </p:spPr>
        <p:txBody>
          <a:bodyPr lIns="90000" rIns="90000" tIns="45000" bIns="45000" anchor="t">
            <a:noAutofit/>
          </a:bodyPr>
          <a:p>
            <a:pPr algn="ctr">
              <a:buNone/>
            </a:pPr>
            <a:r>
              <a:rPr b="1" lang="en-PH" sz="3000" spc="-1" strike="noStrike">
                <a:latin typeface="Lato"/>
              </a:rPr>
              <a:t>Electricity—The Charging Process</a:t>
            </a:r>
            <a:endParaRPr b="1" lang="en-PH" sz="30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2023-07-26T17:06:58Z</dcterms:modified>
  <cp:revision>113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