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51.png" ContentType="image/png"/>
  <Override PartName="/ppt/media/image36.png" ContentType="image/png"/>
  <Override PartName="/ppt/media/image2.png" ContentType="image/png"/>
  <Override PartName="/ppt/media/image52.png" ContentType="image/png"/>
  <Override PartName="/ppt/media/image37.png" ContentType="image/png"/>
  <Override PartName="/ppt/media/image3.png" ContentType="image/png"/>
  <Override PartName="/ppt/media/image53.png" ContentType="image/png"/>
  <Override PartName="/ppt/media/image38.png" ContentType="image/png"/>
  <Override PartName="/ppt/media/image4.png" ContentType="image/png"/>
  <Override PartName="/ppt/media/image54.png" ContentType="image/png"/>
  <Override PartName="/ppt/media/image39.png" ContentType="image/png"/>
  <Override PartName="/ppt/media/image6.png" ContentType="image/png"/>
  <Override PartName="/ppt/media/image56.png" ContentType="image/png"/>
  <Override PartName="/ppt/media/image21.png" ContentType="image/png"/>
  <Override PartName="/ppt/media/image11.png" ContentType="image/png"/>
  <Override PartName="/ppt/media/image7.png" ContentType="image/png"/>
  <Override PartName="/ppt/media/image57.png" ContentType="image/png"/>
  <Override PartName="/ppt/media/image22.png" ContentType="image/png"/>
  <Override PartName="/ppt/media/image8.png" ContentType="image/png"/>
  <Override PartName="/ppt/media/image58.png" ContentType="image/png"/>
  <Override PartName="/ppt/media/image23.png" ContentType="image/png"/>
  <Override PartName="/ppt/media/image9.png" ContentType="image/png"/>
  <Override PartName="/ppt/media/image59.png" ContentType="image/png"/>
  <Override PartName="/ppt/media/image24.png" ContentType="image/png"/>
  <Override PartName="/ppt/media/image10.png" ContentType="image/png"/>
  <Override PartName="/ppt/media/image69.png" ContentType="image/png"/>
  <Override PartName="/ppt/media/image16.png" ContentType="image/png"/>
  <Override PartName="/ppt/media/image18.png" ContentType="image/png"/>
  <Override PartName="/ppt/media/image19.png" ContentType="image/png"/>
  <Override PartName="/ppt/media/image5.png" ContentType="image/png"/>
  <Override PartName="/ppt/media/image55.png" ContentType="image/png"/>
  <Override PartName="/ppt/media/image25.png" ContentType="image/png"/>
  <Override PartName="/ppt/media/image26.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17.png" ContentType="image/png"/>
  <Override PartName="/ppt/media/image50.png" ContentType="image/png"/>
  <Override PartName="/ppt/media/image45.png" ContentType="image/png"/>
  <Override PartName="/ppt/media/image27.png" ContentType="image/png"/>
  <Override PartName="/ppt/media/image60.png" ContentType="image/png"/>
  <Override PartName="/ppt/media/image46.png" ContentType="image/png"/>
  <Override PartName="/ppt/media/image28.png" ContentType="image/png"/>
  <Override PartName="/ppt/media/image61.png" ContentType="image/png"/>
  <Override PartName="/ppt/media/image47.png" ContentType="image/png"/>
  <Override PartName="/ppt/media/image29.png" ContentType="image/png"/>
  <Override PartName="/ppt/media/image62.png" ContentType="image/png"/>
  <Override PartName="/ppt/media/image48.png" ContentType="image/png"/>
  <Override PartName="/ppt/media/image63.png" ContentType="image/png"/>
  <Override PartName="/ppt/media/image49.png" ContentType="image/png"/>
  <Override PartName="/ppt/media/image64.png" ContentType="image/png"/>
  <Override PartName="/ppt/media/image70.png" ContentType="image/png"/>
  <Override PartName="/ppt/media/image12.png" ContentType="image/png"/>
  <Override PartName="/ppt/media/image65.png" ContentType="image/png"/>
  <Override PartName="/ppt/media/image71.png" ContentType="image/png"/>
  <Override PartName="/ppt/media/image13.png" ContentType="image/png"/>
  <Override PartName="/ppt/media/image66.png" ContentType="image/png"/>
  <Override PartName="/ppt/media/image72.png" ContentType="image/png"/>
  <Override PartName="/ppt/media/image14.png" ContentType="image/png"/>
  <Override PartName="/ppt/media/image67.png" ContentType="image/png"/>
  <Override PartName="/ppt/media/image20.png" ContentType="image/png"/>
  <Override PartName="/ppt/media/image73.png" ContentType="image/png"/>
  <Override PartName="/ppt/media/image15.png" ContentType="image/png"/>
  <Override PartName="/ppt/media/image68.png" ContentType="image/png"/>
  <Override PartName="/ppt/media/image7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7080" cy="685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3960" cy="2793960"/>
          </a:xfrm>
          <a:prstGeom prst="rect">
            <a:avLst/>
          </a:prstGeom>
          <a:ln w="0">
            <a:noFill/>
          </a:ln>
        </p:spPr>
      </p:pic>
      <p:sp>
        <p:nvSpPr>
          <p:cNvPr id="2" name="Rectangle 5"/>
          <p:cNvSpPr/>
          <p:nvPr/>
        </p:nvSpPr>
        <p:spPr>
          <a:xfrm>
            <a:off x="3487320" y="1475280"/>
            <a:ext cx="8699400" cy="38574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9400" cy="3790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7080" cy="630000"/>
          </a:xfrm>
          <a:prstGeom prst="rect">
            <a:avLst/>
          </a:prstGeom>
          <a:ln w="0">
            <a:noFill/>
          </a:ln>
        </p:spPr>
      </p:pic>
      <p:sp>
        <p:nvSpPr>
          <p:cNvPr id="43" name="Rectangle 7"/>
          <p:cNvSpPr/>
          <p:nvPr/>
        </p:nvSpPr>
        <p:spPr>
          <a:xfrm>
            <a:off x="10868760" y="0"/>
            <a:ext cx="965520" cy="9655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9600" cy="1029600"/>
          </a:xfrm>
          <a:prstGeom prst="rect">
            <a:avLst/>
          </a:prstGeom>
          <a:ln w="0">
            <a:noFill/>
          </a:ln>
        </p:spPr>
      </p:pic>
      <p:sp>
        <p:nvSpPr>
          <p:cNvPr id="45" name="TextBox 9"/>
          <p:cNvSpPr/>
          <p:nvPr/>
        </p:nvSpPr>
        <p:spPr>
          <a:xfrm>
            <a:off x="185400" y="6362280"/>
            <a:ext cx="468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8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1400" cy="337968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9" Type="http://schemas.openxmlformats.org/officeDocument/2006/relationships/image" Target="../media/image64.png"/><Relationship Id="rId10" Type="http://schemas.openxmlformats.org/officeDocument/2006/relationships/image" Target="../media/image65.png"/><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68.png"/><Relationship Id="rId14" Type="http://schemas.openxmlformats.org/officeDocument/2006/relationships/image" Target="../media/image69.png"/><Relationship Id="rId15" Type="http://schemas.openxmlformats.org/officeDocument/2006/relationships/image" Target="../media/image70.png"/><Relationship Id="rId16"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90160" cy="2284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Adding and Subtracting Simple Fractions and Mixed</a:t>
            </a:r>
            <a:endParaRPr b="0" lang="en-PH" sz="3600" spc="-1" strike="noStrike">
              <a:latin typeface="Arial"/>
            </a:endParaRPr>
          </a:p>
          <a:p>
            <a:pPr algn="ctr">
              <a:lnSpc>
                <a:spcPct val="100000"/>
              </a:lnSpc>
              <a:buNone/>
            </a:pPr>
            <a:r>
              <a:rPr b="1" lang="en-US" sz="3600" spc="-1" strike="noStrike">
                <a:solidFill>
                  <a:srgbClr val="ffffff"/>
                </a:solidFill>
                <a:latin typeface="Montserrat Medium"/>
                <a:ea typeface="DejaVu Sans"/>
              </a:rPr>
              <a:t>Numbers Without Regrouping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p:nvPr>
        </p:nvSpPr>
        <p:spPr>
          <a:xfrm>
            <a:off x="828720" y="153000"/>
            <a:ext cx="10510560" cy="434628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buNone/>
            </a:pPr>
            <a:r>
              <a:rPr b="1" lang="en-PH" sz="1800" spc="-1" strike="noStrike">
                <a:latin typeface="Lato"/>
              </a:rPr>
              <a:t>Adding and Subtracting Simple Fractions and Mixed Numbers Without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Subtracting 5 parts from 12 parts </a:t>
            </a:r>
            <a:endParaRPr b="0" lang="en-PH" sz="1800" spc="-1" strike="noStrike">
              <a:latin typeface="Arial"/>
            </a:endParaRPr>
          </a:p>
          <a:p>
            <a:pPr>
              <a:lnSpc>
                <a:spcPct val="100000"/>
              </a:lnSpc>
              <a:buNone/>
            </a:pPr>
            <a:r>
              <a:rPr b="0" lang="en-PH" sz="1800" spc="-1" strike="noStrike">
                <a:latin typeface="Lato"/>
              </a:rPr>
              <a:t>will result to 7 remaining parts </a:t>
            </a:r>
            <a:endParaRPr b="0" lang="en-PH" sz="1800" spc="-1" strike="noStrike">
              <a:latin typeface="Arial"/>
            </a:endParaRPr>
          </a:p>
          <a:p>
            <a:pPr>
              <a:lnSpc>
                <a:spcPct val="100000"/>
              </a:lnSpc>
              <a:buNone/>
            </a:pPr>
            <a:r>
              <a:rPr b="0" lang="en-PH" sz="1800" spc="-1" strike="noStrike">
                <a:latin typeface="Lato"/>
              </a:rPr>
              <a:t>out of 15 parts.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spcBef>
                <a:spcPts val="797"/>
              </a:spcBef>
              <a:buNone/>
            </a:pPr>
            <a:endParaRPr b="0" lang="en-PH" sz="1800" spc="-1" strike="noStrike">
              <a:latin typeface="Arial"/>
            </a:endParaRPr>
          </a:p>
        </p:txBody>
      </p:sp>
      <p:sp>
        <p:nvSpPr>
          <p:cNvPr id="159" name=""/>
          <p:cNvSpPr/>
          <p:nvPr/>
        </p:nvSpPr>
        <p:spPr>
          <a:xfrm>
            <a:off x="-1377720" y="9831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60" name="" descr=""/>
          <p:cNvPicPr/>
          <p:nvPr/>
        </p:nvPicPr>
        <p:blipFill>
          <a:blip r:embed="rId1"/>
          <a:stretch/>
        </p:blipFill>
        <p:spPr>
          <a:xfrm>
            <a:off x="1800000" y="2071440"/>
            <a:ext cx="7559280" cy="1347840"/>
          </a:xfrm>
          <a:prstGeom prst="rect">
            <a:avLst/>
          </a:prstGeom>
          <a:ln w="0">
            <a:noFill/>
          </a:ln>
        </p:spPr>
      </p:pic>
      <p:pic>
        <p:nvPicPr>
          <p:cNvPr id="161" name="" descr=""/>
          <p:cNvPicPr/>
          <p:nvPr/>
        </p:nvPicPr>
        <p:blipFill>
          <a:blip r:embed="rId2"/>
          <a:stretch/>
        </p:blipFill>
        <p:spPr>
          <a:xfrm>
            <a:off x="4680000" y="1558080"/>
            <a:ext cx="378000" cy="601200"/>
          </a:xfrm>
          <a:prstGeom prst="rect">
            <a:avLst/>
          </a:prstGeom>
          <a:ln w="0">
            <a:noFill/>
          </a:ln>
        </p:spPr>
      </p:pic>
      <p:pic>
        <p:nvPicPr>
          <p:cNvPr id="162" name="" descr=""/>
          <p:cNvPicPr/>
          <p:nvPr/>
        </p:nvPicPr>
        <p:blipFill>
          <a:blip r:embed="rId3"/>
          <a:stretch/>
        </p:blipFill>
        <p:spPr>
          <a:xfrm>
            <a:off x="3007800" y="3420000"/>
            <a:ext cx="411480" cy="578880"/>
          </a:xfrm>
          <a:prstGeom prst="rect">
            <a:avLst/>
          </a:prstGeom>
          <a:ln w="0">
            <a:noFill/>
          </a:ln>
        </p:spPr>
      </p:pic>
      <p:pic>
        <p:nvPicPr>
          <p:cNvPr id="163" name="" descr=""/>
          <p:cNvPicPr/>
          <p:nvPr/>
        </p:nvPicPr>
        <p:blipFill>
          <a:blip r:embed="rId4"/>
          <a:stretch/>
        </p:blipFill>
        <p:spPr>
          <a:xfrm>
            <a:off x="4500000" y="4320000"/>
            <a:ext cx="6739920" cy="1352160"/>
          </a:xfrm>
          <a:prstGeom prst="rect">
            <a:avLst/>
          </a:prstGeom>
          <a:ln w="0">
            <a:noFill/>
          </a:ln>
        </p:spPr>
      </p:pic>
      <p:pic>
        <p:nvPicPr>
          <p:cNvPr id="164" name="" descr=""/>
          <p:cNvPicPr/>
          <p:nvPr/>
        </p:nvPicPr>
        <p:blipFill>
          <a:blip r:embed="rId5"/>
          <a:stretch/>
        </p:blipFill>
        <p:spPr>
          <a:xfrm>
            <a:off x="8100000" y="3780000"/>
            <a:ext cx="389160" cy="567720"/>
          </a:xfrm>
          <a:prstGeom prst="rect">
            <a:avLst/>
          </a:prstGeom>
          <a:ln w="0">
            <a:noFill/>
          </a:ln>
        </p:spPr>
      </p:pic>
      <p:pic>
        <p:nvPicPr>
          <p:cNvPr id="165" name="" descr=""/>
          <p:cNvPicPr/>
          <p:nvPr/>
        </p:nvPicPr>
        <p:blipFill>
          <a:blip r:embed="rId6"/>
          <a:stretch/>
        </p:blipFill>
        <p:spPr>
          <a:xfrm>
            <a:off x="5527800" y="5585040"/>
            <a:ext cx="411480" cy="5342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p:nvPr>
        </p:nvSpPr>
        <p:spPr>
          <a:xfrm>
            <a:off x="828720" y="153000"/>
            <a:ext cx="10510560" cy="434628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buNone/>
            </a:pPr>
            <a:r>
              <a:rPr b="1" lang="en-PH" sz="1800" spc="-1" strike="noStrike">
                <a:latin typeface="Lato"/>
              </a:rPr>
              <a:t>Adding and Subtracting Simple Fractions and Mixed Numbers Without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Therefore;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spcBef>
                <a:spcPts val="797"/>
              </a:spcBef>
              <a:buNone/>
            </a:pPr>
            <a:endParaRPr b="0" lang="en-PH" sz="1800" spc="-1" strike="noStrike">
              <a:latin typeface="Arial"/>
            </a:endParaRPr>
          </a:p>
        </p:txBody>
      </p:sp>
      <p:sp>
        <p:nvSpPr>
          <p:cNvPr id="167" name=""/>
          <p:cNvSpPr/>
          <p:nvPr/>
        </p:nvSpPr>
        <p:spPr>
          <a:xfrm>
            <a:off x="-1377720" y="9831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68" name="" descr=""/>
          <p:cNvPicPr/>
          <p:nvPr/>
        </p:nvPicPr>
        <p:blipFill>
          <a:blip r:embed="rId1"/>
          <a:stretch/>
        </p:blipFill>
        <p:spPr>
          <a:xfrm>
            <a:off x="1080000" y="2653560"/>
            <a:ext cx="8517960" cy="945720"/>
          </a:xfrm>
          <a:prstGeom prst="rect">
            <a:avLst/>
          </a:prstGeom>
          <a:ln w="0">
            <a:noFill/>
          </a:ln>
        </p:spPr>
      </p:pic>
      <p:pic>
        <p:nvPicPr>
          <p:cNvPr id="169" name="" descr=""/>
          <p:cNvPicPr/>
          <p:nvPr/>
        </p:nvPicPr>
        <p:blipFill>
          <a:blip r:embed="rId2"/>
          <a:stretch/>
        </p:blipFill>
        <p:spPr>
          <a:xfrm>
            <a:off x="3060000" y="2140920"/>
            <a:ext cx="288720" cy="511920"/>
          </a:xfrm>
          <a:prstGeom prst="rect">
            <a:avLst/>
          </a:prstGeom>
          <a:ln w="0">
            <a:noFill/>
          </a:ln>
        </p:spPr>
      </p:pic>
      <p:pic>
        <p:nvPicPr>
          <p:cNvPr id="170" name="" descr=""/>
          <p:cNvPicPr/>
          <p:nvPr/>
        </p:nvPicPr>
        <p:blipFill>
          <a:blip r:embed="rId3"/>
          <a:stretch/>
        </p:blipFill>
        <p:spPr>
          <a:xfrm>
            <a:off x="1980000" y="4550400"/>
            <a:ext cx="2162160" cy="4896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p:nvPr>
        </p:nvSpPr>
        <p:spPr>
          <a:xfrm>
            <a:off x="828720" y="153000"/>
            <a:ext cx="10510560" cy="434628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buNone/>
            </a:pPr>
            <a:r>
              <a:rPr b="1" lang="en-PH" sz="1800" spc="-1" strike="noStrike">
                <a:latin typeface="Lato"/>
              </a:rPr>
              <a:t>Adding and Subtracting Simple Fractions and Mixed Numbers Without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You can also add a mixed number to a fraction or another mixed number. Study the following examples.</a:t>
            </a:r>
            <a:endParaRPr b="0" lang="en-PH" sz="1800" spc="-1" strike="noStrike">
              <a:latin typeface="Arial"/>
            </a:endParaRPr>
          </a:p>
          <a:p>
            <a:pPr>
              <a:lnSpc>
                <a:spcPct val="100000"/>
              </a:lnSpc>
              <a:buNone/>
            </a:pPr>
            <a:r>
              <a:rPr b="1" lang="en-PH" sz="1800" spc="-1" strike="noStrike">
                <a:latin typeface="Lato"/>
              </a:rPr>
              <a:t>Example 5:</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Solution: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You can use the fraction bar model to visualize the problem.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spcBef>
                <a:spcPts val="797"/>
              </a:spcBef>
              <a:buNone/>
            </a:pPr>
            <a:endParaRPr b="0" lang="en-PH" sz="1800" spc="-1" strike="noStrike">
              <a:latin typeface="Arial"/>
            </a:endParaRPr>
          </a:p>
        </p:txBody>
      </p:sp>
      <p:sp>
        <p:nvSpPr>
          <p:cNvPr id="172" name=""/>
          <p:cNvSpPr/>
          <p:nvPr/>
        </p:nvSpPr>
        <p:spPr>
          <a:xfrm>
            <a:off x="-1377720" y="9831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73" name="" descr=""/>
          <p:cNvPicPr/>
          <p:nvPr/>
        </p:nvPicPr>
        <p:blipFill>
          <a:blip r:embed="rId1"/>
          <a:stretch/>
        </p:blipFill>
        <p:spPr>
          <a:xfrm>
            <a:off x="2452680" y="1714680"/>
            <a:ext cx="1682640" cy="444960"/>
          </a:xfrm>
          <a:prstGeom prst="rect">
            <a:avLst/>
          </a:prstGeom>
          <a:ln w="0">
            <a:noFill/>
          </a:ln>
        </p:spPr>
      </p:pic>
      <p:pic>
        <p:nvPicPr>
          <p:cNvPr id="174" name="" descr=""/>
          <p:cNvPicPr/>
          <p:nvPr/>
        </p:nvPicPr>
        <p:blipFill>
          <a:blip r:embed="rId2"/>
          <a:stretch/>
        </p:blipFill>
        <p:spPr>
          <a:xfrm>
            <a:off x="1921320" y="3780000"/>
            <a:ext cx="8157960" cy="912960"/>
          </a:xfrm>
          <a:prstGeom prst="rect">
            <a:avLst/>
          </a:prstGeom>
          <a:ln w="0">
            <a:noFill/>
          </a:ln>
        </p:spPr>
      </p:pic>
      <p:pic>
        <p:nvPicPr>
          <p:cNvPr id="175" name="" descr=""/>
          <p:cNvPicPr/>
          <p:nvPr/>
        </p:nvPicPr>
        <p:blipFill>
          <a:blip r:embed="rId3"/>
          <a:stretch/>
        </p:blipFill>
        <p:spPr>
          <a:xfrm>
            <a:off x="4140000" y="4933440"/>
            <a:ext cx="668160" cy="645840"/>
          </a:xfrm>
          <a:prstGeom prst="rect">
            <a:avLst/>
          </a:prstGeom>
          <a:ln w="0">
            <a:noFill/>
          </a:ln>
        </p:spPr>
      </p:pic>
      <p:pic>
        <p:nvPicPr>
          <p:cNvPr id="176" name="" descr=""/>
          <p:cNvPicPr/>
          <p:nvPr/>
        </p:nvPicPr>
        <p:blipFill>
          <a:blip r:embed="rId4"/>
          <a:stretch/>
        </p:blipFill>
        <p:spPr>
          <a:xfrm>
            <a:off x="8778960" y="4860000"/>
            <a:ext cx="400320" cy="6235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p:nvPr>
        </p:nvSpPr>
        <p:spPr>
          <a:xfrm>
            <a:off x="828720" y="153000"/>
            <a:ext cx="10510560" cy="434628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buNone/>
            </a:pPr>
            <a:r>
              <a:rPr b="1" lang="en-PH" sz="1800" spc="-1" strike="noStrike">
                <a:latin typeface="Lato"/>
              </a:rPr>
              <a:t>Adding and Subtracting Simple Fractions and Mixed Numbers Without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 </a:t>
            </a:r>
            <a:endParaRPr b="0" lang="en-PH" sz="1800" spc="-1" strike="noStrike">
              <a:latin typeface="Arial"/>
            </a:endParaRPr>
          </a:p>
          <a:p>
            <a:pPr>
              <a:lnSpc>
                <a:spcPct val="100000"/>
              </a:lnSpc>
              <a:buNone/>
            </a:pPr>
            <a:r>
              <a:rPr b="0" lang="en-PH" sz="1800" spc="-1" strike="noStrike">
                <a:latin typeface="Lato"/>
              </a:rPr>
              <a:t>The LCD of        and      is 6. Divide each region into 6 parts.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Arial"/>
              </a:rPr>
              <a:t>Therefore              is equal to</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Arial"/>
              </a:rPr>
              <a:t>The sum is   </a:t>
            </a:r>
            <a:endParaRPr b="0" lang="en-PH" sz="1800" spc="-1" strike="noStrike">
              <a:latin typeface="Arial"/>
            </a:endParaRPr>
          </a:p>
          <a:p>
            <a:pPr>
              <a:lnSpc>
                <a:spcPct val="100000"/>
              </a:lnSpc>
              <a:spcBef>
                <a:spcPts val="797"/>
              </a:spcBef>
              <a:buNone/>
            </a:pPr>
            <a:endParaRPr b="0" lang="en-PH" sz="1800" spc="-1" strike="noStrike">
              <a:latin typeface="Arial"/>
            </a:endParaRPr>
          </a:p>
        </p:txBody>
      </p:sp>
      <p:sp>
        <p:nvSpPr>
          <p:cNvPr id="178" name=""/>
          <p:cNvSpPr/>
          <p:nvPr/>
        </p:nvSpPr>
        <p:spPr>
          <a:xfrm>
            <a:off x="-1377720" y="9831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79" name="" descr=""/>
          <p:cNvPicPr/>
          <p:nvPr/>
        </p:nvPicPr>
        <p:blipFill>
          <a:blip r:embed="rId1"/>
          <a:stretch/>
        </p:blipFill>
        <p:spPr>
          <a:xfrm>
            <a:off x="2160000" y="1839240"/>
            <a:ext cx="333360" cy="500760"/>
          </a:xfrm>
          <a:prstGeom prst="rect">
            <a:avLst/>
          </a:prstGeom>
          <a:ln w="0">
            <a:noFill/>
          </a:ln>
        </p:spPr>
      </p:pic>
      <p:pic>
        <p:nvPicPr>
          <p:cNvPr id="180" name="" descr=""/>
          <p:cNvPicPr/>
          <p:nvPr/>
        </p:nvPicPr>
        <p:blipFill>
          <a:blip r:embed="rId2"/>
          <a:stretch/>
        </p:blipFill>
        <p:spPr>
          <a:xfrm>
            <a:off x="3060000" y="1816920"/>
            <a:ext cx="222120" cy="523080"/>
          </a:xfrm>
          <a:prstGeom prst="rect">
            <a:avLst/>
          </a:prstGeom>
          <a:ln w="0">
            <a:noFill/>
          </a:ln>
        </p:spPr>
      </p:pic>
      <p:pic>
        <p:nvPicPr>
          <p:cNvPr id="181" name="" descr=""/>
          <p:cNvPicPr/>
          <p:nvPr/>
        </p:nvPicPr>
        <p:blipFill>
          <a:blip r:embed="rId3"/>
          <a:stretch/>
        </p:blipFill>
        <p:spPr>
          <a:xfrm>
            <a:off x="1620000" y="2722680"/>
            <a:ext cx="8157960" cy="876600"/>
          </a:xfrm>
          <a:prstGeom prst="rect">
            <a:avLst/>
          </a:prstGeom>
          <a:ln w="0">
            <a:noFill/>
          </a:ln>
        </p:spPr>
      </p:pic>
      <p:pic>
        <p:nvPicPr>
          <p:cNvPr id="182" name="" descr=""/>
          <p:cNvPicPr/>
          <p:nvPr/>
        </p:nvPicPr>
        <p:blipFill>
          <a:blip r:embed="rId4"/>
          <a:stretch/>
        </p:blipFill>
        <p:spPr>
          <a:xfrm>
            <a:off x="5207760" y="4739760"/>
            <a:ext cx="4872240" cy="840240"/>
          </a:xfrm>
          <a:prstGeom prst="rect">
            <a:avLst/>
          </a:prstGeom>
          <a:ln w="0">
            <a:noFill/>
          </a:ln>
        </p:spPr>
      </p:pic>
      <p:pic>
        <p:nvPicPr>
          <p:cNvPr id="183" name="" descr=""/>
          <p:cNvPicPr/>
          <p:nvPr/>
        </p:nvPicPr>
        <p:blipFill>
          <a:blip r:embed="rId5"/>
          <a:stretch/>
        </p:blipFill>
        <p:spPr>
          <a:xfrm>
            <a:off x="1919160" y="4303440"/>
            <a:ext cx="768240" cy="556560"/>
          </a:xfrm>
          <a:prstGeom prst="rect">
            <a:avLst/>
          </a:prstGeom>
          <a:ln w="0">
            <a:noFill/>
          </a:ln>
        </p:spPr>
      </p:pic>
      <p:pic>
        <p:nvPicPr>
          <p:cNvPr id="184" name="" descr=""/>
          <p:cNvPicPr/>
          <p:nvPr/>
        </p:nvPicPr>
        <p:blipFill>
          <a:blip r:embed="rId6"/>
          <a:stretch/>
        </p:blipFill>
        <p:spPr>
          <a:xfrm>
            <a:off x="3960000" y="4320000"/>
            <a:ext cx="801720" cy="534240"/>
          </a:xfrm>
          <a:prstGeom prst="rect">
            <a:avLst/>
          </a:prstGeom>
          <a:ln w="0">
            <a:noFill/>
          </a:ln>
        </p:spPr>
      </p:pic>
      <p:pic>
        <p:nvPicPr>
          <p:cNvPr id="185" name="" descr=""/>
          <p:cNvPicPr/>
          <p:nvPr/>
        </p:nvPicPr>
        <p:blipFill>
          <a:blip r:embed="rId7"/>
          <a:stretch/>
        </p:blipFill>
        <p:spPr>
          <a:xfrm>
            <a:off x="2130840" y="5529600"/>
            <a:ext cx="389160" cy="48960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p:nvPr>
        </p:nvSpPr>
        <p:spPr>
          <a:xfrm>
            <a:off x="828720" y="153000"/>
            <a:ext cx="10510560" cy="434628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buNone/>
            </a:pPr>
            <a:r>
              <a:rPr b="1" lang="en-PH" sz="1800" spc="-1" strike="noStrike">
                <a:latin typeface="Lato"/>
              </a:rPr>
              <a:t>Adding and Subtracting Simple Fractions and Mixed Numbers Without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 </a:t>
            </a:r>
            <a:endParaRPr b="0" lang="en-PH" sz="1800" spc="-1" strike="noStrike">
              <a:latin typeface="Arial"/>
            </a:endParaRPr>
          </a:p>
          <a:p>
            <a:pPr>
              <a:lnSpc>
                <a:spcPct val="100000"/>
              </a:lnSpc>
              <a:buNone/>
            </a:pPr>
            <a:r>
              <a:rPr b="0" lang="en-PH" sz="1800" spc="-1" strike="noStrike">
                <a:latin typeface="Lato"/>
              </a:rPr>
              <a:t>You can obtain the sum of mixed numbers by using the concepts of equivalent fractions and LCD. Change the dissimilar fractions to their equivalent similar fractions with the same denominators. In the </a:t>
            </a:r>
            <a:endParaRPr b="0" lang="en-PH" sz="1800" spc="-1" strike="noStrike">
              <a:latin typeface="Arial"/>
            </a:endParaRPr>
          </a:p>
          <a:p>
            <a:pPr>
              <a:lnSpc>
                <a:spcPct val="100000"/>
              </a:lnSpc>
              <a:buNone/>
            </a:pPr>
            <a:r>
              <a:rPr b="0" lang="en-PH" sz="1800" spc="-1" strike="noStrike">
                <a:latin typeface="Lato"/>
              </a:rPr>
              <a:t>example, the equivalent similar fractions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of        and      are         and         respectively. Add the whole numbers, then proceed to add the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fractions. Express the answer in the simplest form.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Thus, the sum of these two fractions is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spcBef>
                <a:spcPts val="797"/>
              </a:spcBef>
              <a:buNone/>
            </a:pPr>
            <a:endParaRPr b="0" lang="en-PH" sz="1800" spc="-1" strike="noStrike">
              <a:latin typeface="Arial"/>
            </a:endParaRPr>
          </a:p>
        </p:txBody>
      </p:sp>
      <p:sp>
        <p:nvSpPr>
          <p:cNvPr id="187" name=""/>
          <p:cNvSpPr/>
          <p:nvPr/>
        </p:nvSpPr>
        <p:spPr>
          <a:xfrm>
            <a:off x="-1377720" y="9831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88" name="" descr=""/>
          <p:cNvPicPr/>
          <p:nvPr/>
        </p:nvPicPr>
        <p:blipFill>
          <a:blip r:embed="rId1"/>
          <a:stretch/>
        </p:blipFill>
        <p:spPr>
          <a:xfrm>
            <a:off x="1252800" y="2896920"/>
            <a:ext cx="366840" cy="523080"/>
          </a:xfrm>
          <a:prstGeom prst="rect">
            <a:avLst/>
          </a:prstGeom>
          <a:ln w="0">
            <a:noFill/>
          </a:ln>
        </p:spPr>
      </p:pic>
      <p:pic>
        <p:nvPicPr>
          <p:cNvPr id="189" name="" descr=""/>
          <p:cNvPicPr/>
          <p:nvPr/>
        </p:nvPicPr>
        <p:blipFill>
          <a:blip r:embed="rId2"/>
          <a:stretch/>
        </p:blipFill>
        <p:spPr>
          <a:xfrm>
            <a:off x="2073240" y="2880000"/>
            <a:ext cx="266400" cy="545400"/>
          </a:xfrm>
          <a:prstGeom prst="rect">
            <a:avLst/>
          </a:prstGeom>
          <a:ln w="0">
            <a:noFill/>
          </a:ln>
        </p:spPr>
      </p:pic>
      <p:pic>
        <p:nvPicPr>
          <p:cNvPr id="190" name="" descr=""/>
          <p:cNvPicPr/>
          <p:nvPr/>
        </p:nvPicPr>
        <p:blipFill>
          <a:blip r:embed="rId3"/>
          <a:stretch/>
        </p:blipFill>
        <p:spPr>
          <a:xfrm>
            <a:off x="2861640" y="2908080"/>
            <a:ext cx="378000" cy="511920"/>
          </a:xfrm>
          <a:prstGeom prst="rect">
            <a:avLst/>
          </a:prstGeom>
          <a:ln w="0">
            <a:noFill/>
          </a:ln>
        </p:spPr>
      </p:pic>
      <p:pic>
        <p:nvPicPr>
          <p:cNvPr id="191" name="" descr=""/>
          <p:cNvPicPr/>
          <p:nvPr/>
        </p:nvPicPr>
        <p:blipFill>
          <a:blip r:embed="rId4"/>
          <a:stretch/>
        </p:blipFill>
        <p:spPr>
          <a:xfrm>
            <a:off x="3824280" y="2908080"/>
            <a:ext cx="311040" cy="511920"/>
          </a:xfrm>
          <a:prstGeom prst="rect">
            <a:avLst/>
          </a:prstGeom>
          <a:ln w="0">
            <a:noFill/>
          </a:ln>
        </p:spPr>
      </p:pic>
      <p:pic>
        <p:nvPicPr>
          <p:cNvPr id="192" name="" descr=""/>
          <p:cNvPicPr/>
          <p:nvPr/>
        </p:nvPicPr>
        <p:blipFill>
          <a:blip r:embed="rId5"/>
          <a:stretch/>
        </p:blipFill>
        <p:spPr>
          <a:xfrm>
            <a:off x="3060000" y="4140000"/>
            <a:ext cx="1325880" cy="50076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p:nvPr>
        </p:nvSpPr>
        <p:spPr>
          <a:xfrm>
            <a:off x="828720" y="153000"/>
            <a:ext cx="10510560" cy="434628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buNone/>
            </a:pPr>
            <a:r>
              <a:rPr b="1" lang="en-PH" sz="1800" spc="-1" strike="noStrike">
                <a:latin typeface="Lato"/>
              </a:rPr>
              <a:t>Adding and Subtracting Simple Fractions and Mixed Numbers Without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You can also subtract mixed numbers by following the same process, except that the operation is subtraction.</a:t>
            </a:r>
            <a:endParaRPr b="0" lang="en-PH" sz="1800" spc="-1" strike="noStrike">
              <a:latin typeface="Arial"/>
            </a:endParaRPr>
          </a:p>
          <a:p>
            <a:pPr>
              <a:lnSpc>
                <a:spcPct val="100000"/>
              </a:lnSpc>
              <a:buNone/>
            </a:pPr>
            <a:r>
              <a:rPr b="1" lang="en-PH" sz="1800" spc="-1" strike="noStrike">
                <a:latin typeface="Lato"/>
              </a:rPr>
              <a:t>Example 6: </a:t>
            </a:r>
            <a:r>
              <a:rPr b="0" lang="en-PH" sz="1800" spc="-1" strike="noStrike">
                <a:latin typeface="Lato"/>
              </a:rPr>
              <a:t>Subtract        and</a:t>
            </a:r>
            <a:endParaRPr b="0" lang="en-PH" sz="1800" spc="-1" strike="noStrike">
              <a:latin typeface="Arial"/>
            </a:endParaRPr>
          </a:p>
          <a:p>
            <a:pPr>
              <a:lnSpc>
                <a:spcPct val="100000"/>
              </a:lnSpc>
              <a:buNone/>
            </a:pPr>
            <a:r>
              <a:rPr b="0" lang="en-PH" sz="1800" spc="-1" strike="noStrike">
                <a:latin typeface="Lato"/>
              </a:rPr>
              <a:t>Solution: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Using a fraction bar model to visualize the problem, you have: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The LCD of      and     is 6. Divide each region into 6 parts.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spcBef>
                <a:spcPts val="797"/>
              </a:spcBef>
              <a:buNone/>
            </a:pPr>
            <a:endParaRPr b="0" lang="en-PH" sz="1800" spc="-1" strike="noStrike">
              <a:latin typeface="Arial"/>
            </a:endParaRPr>
          </a:p>
        </p:txBody>
      </p:sp>
      <p:sp>
        <p:nvSpPr>
          <p:cNvPr id="194" name=""/>
          <p:cNvSpPr/>
          <p:nvPr/>
        </p:nvSpPr>
        <p:spPr>
          <a:xfrm>
            <a:off x="-1377720" y="9831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95" name="" descr=""/>
          <p:cNvPicPr/>
          <p:nvPr/>
        </p:nvPicPr>
        <p:blipFill>
          <a:blip r:embed="rId1"/>
          <a:stretch/>
        </p:blipFill>
        <p:spPr>
          <a:xfrm>
            <a:off x="3420000" y="2160000"/>
            <a:ext cx="311040" cy="489600"/>
          </a:xfrm>
          <a:prstGeom prst="rect">
            <a:avLst/>
          </a:prstGeom>
          <a:ln w="0">
            <a:noFill/>
          </a:ln>
        </p:spPr>
      </p:pic>
      <p:pic>
        <p:nvPicPr>
          <p:cNvPr id="196" name="" descr=""/>
          <p:cNvPicPr/>
          <p:nvPr/>
        </p:nvPicPr>
        <p:blipFill>
          <a:blip r:embed="rId2"/>
          <a:stretch/>
        </p:blipFill>
        <p:spPr>
          <a:xfrm>
            <a:off x="4177800" y="2160000"/>
            <a:ext cx="322200" cy="511920"/>
          </a:xfrm>
          <a:prstGeom prst="rect">
            <a:avLst/>
          </a:prstGeom>
          <a:ln w="0">
            <a:noFill/>
          </a:ln>
        </p:spPr>
      </p:pic>
      <p:pic>
        <p:nvPicPr>
          <p:cNvPr id="197" name="" descr=""/>
          <p:cNvPicPr/>
          <p:nvPr/>
        </p:nvPicPr>
        <p:blipFill>
          <a:blip r:embed="rId3"/>
          <a:stretch/>
        </p:blipFill>
        <p:spPr>
          <a:xfrm>
            <a:off x="1741680" y="4040280"/>
            <a:ext cx="7797960" cy="639360"/>
          </a:xfrm>
          <a:prstGeom prst="rect">
            <a:avLst/>
          </a:prstGeom>
          <a:ln w="0">
            <a:noFill/>
          </a:ln>
        </p:spPr>
      </p:pic>
      <p:pic>
        <p:nvPicPr>
          <p:cNvPr id="198" name="" descr=""/>
          <p:cNvPicPr/>
          <p:nvPr/>
        </p:nvPicPr>
        <p:blipFill>
          <a:blip r:embed="rId4"/>
          <a:stretch/>
        </p:blipFill>
        <p:spPr>
          <a:xfrm>
            <a:off x="2700000" y="4739400"/>
            <a:ext cx="378000" cy="299880"/>
          </a:xfrm>
          <a:prstGeom prst="rect">
            <a:avLst/>
          </a:prstGeom>
          <a:ln w="0">
            <a:noFill/>
          </a:ln>
        </p:spPr>
      </p:pic>
      <p:pic>
        <p:nvPicPr>
          <p:cNvPr id="199" name="" descr=""/>
          <p:cNvPicPr/>
          <p:nvPr/>
        </p:nvPicPr>
        <p:blipFill>
          <a:blip r:embed="rId5"/>
          <a:stretch/>
        </p:blipFill>
        <p:spPr>
          <a:xfrm>
            <a:off x="4830120" y="4680000"/>
            <a:ext cx="389160" cy="567720"/>
          </a:xfrm>
          <a:prstGeom prst="rect">
            <a:avLst/>
          </a:prstGeom>
          <a:ln w="0">
            <a:noFill/>
          </a:ln>
        </p:spPr>
      </p:pic>
      <p:pic>
        <p:nvPicPr>
          <p:cNvPr id="200" name="" descr=""/>
          <p:cNvPicPr/>
          <p:nvPr/>
        </p:nvPicPr>
        <p:blipFill>
          <a:blip r:embed="rId6"/>
          <a:stretch/>
        </p:blipFill>
        <p:spPr>
          <a:xfrm>
            <a:off x="7920000" y="4618080"/>
            <a:ext cx="299880" cy="601200"/>
          </a:xfrm>
          <a:prstGeom prst="rect">
            <a:avLst/>
          </a:prstGeom>
          <a:ln w="0">
            <a:noFill/>
          </a:ln>
        </p:spPr>
      </p:pic>
      <p:pic>
        <p:nvPicPr>
          <p:cNvPr id="201" name="" descr=""/>
          <p:cNvPicPr/>
          <p:nvPr/>
        </p:nvPicPr>
        <p:blipFill>
          <a:blip r:embed="rId7"/>
          <a:stretch/>
        </p:blipFill>
        <p:spPr>
          <a:xfrm>
            <a:off x="2160000" y="5630400"/>
            <a:ext cx="299880" cy="489600"/>
          </a:xfrm>
          <a:prstGeom prst="rect">
            <a:avLst/>
          </a:prstGeom>
          <a:ln w="0">
            <a:noFill/>
          </a:ln>
        </p:spPr>
      </p:pic>
      <p:pic>
        <p:nvPicPr>
          <p:cNvPr id="202" name="" descr=""/>
          <p:cNvPicPr/>
          <p:nvPr/>
        </p:nvPicPr>
        <p:blipFill>
          <a:blip r:embed="rId8"/>
          <a:stretch/>
        </p:blipFill>
        <p:spPr>
          <a:xfrm>
            <a:off x="2880000" y="5580000"/>
            <a:ext cx="266400" cy="56772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p:nvPr>
        </p:nvSpPr>
        <p:spPr>
          <a:xfrm>
            <a:off x="360000" y="0"/>
            <a:ext cx="10510560" cy="434628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buNone/>
            </a:pPr>
            <a:r>
              <a:rPr b="1" lang="en-PH" sz="1800" spc="-1" strike="noStrike">
                <a:latin typeface="Lato"/>
              </a:rPr>
              <a:t>Adding and Subtracting Simple Fractions and Mixed Numbers Without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Subtract     and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Therefore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spcBef>
                <a:spcPts val="797"/>
              </a:spcBef>
              <a:buNone/>
            </a:pPr>
            <a:endParaRPr b="0" lang="en-PH" sz="1800" spc="-1" strike="noStrike">
              <a:latin typeface="Arial"/>
            </a:endParaRPr>
          </a:p>
        </p:txBody>
      </p:sp>
      <p:sp>
        <p:nvSpPr>
          <p:cNvPr id="204" name=""/>
          <p:cNvSpPr/>
          <p:nvPr/>
        </p:nvSpPr>
        <p:spPr>
          <a:xfrm>
            <a:off x="-1377720" y="9831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205" name="" descr=""/>
          <p:cNvPicPr/>
          <p:nvPr/>
        </p:nvPicPr>
        <p:blipFill>
          <a:blip r:embed="rId1"/>
          <a:stretch/>
        </p:blipFill>
        <p:spPr>
          <a:xfrm>
            <a:off x="1527480" y="2026080"/>
            <a:ext cx="8551800" cy="1033200"/>
          </a:xfrm>
          <a:prstGeom prst="rect">
            <a:avLst/>
          </a:prstGeom>
          <a:ln w="0">
            <a:noFill/>
          </a:ln>
        </p:spPr>
      </p:pic>
      <p:pic>
        <p:nvPicPr>
          <p:cNvPr id="206" name="" descr=""/>
          <p:cNvPicPr/>
          <p:nvPr/>
        </p:nvPicPr>
        <p:blipFill>
          <a:blip r:embed="rId2"/>
          <a:stretch/>
        </p:blipFill>
        <p:spPr>
          <a:xfrm>
            <a:off x="2377080" y="1669680"/>
            <a:ext cx="322200" cy="355680"/>
          </a:xfrm>
          <a:prstGeom prst="rect">
            <a:avLst/>
          </a:prstGeom>
          <a:ln w="0">
            <a:noFill/>
          </a:ln>
        </p:spPr>
      </p:pic>
      <p:pic>
        <p:nvPicPr>
          <p:cNvPr id="207" name="" descr=""/>
          <p:cNvPicPr/>
          <p:nvPr/>
        </p:nvPicPr>
        <p:blipFill>
          <a:blip r:embed="rId3"/>
          <a:stretch/>
        </p:blipFill>
        <p:spPr>
          <a:xfrm>
            <a:off x="6877080" y="1669680"/>
            <a:ext cx="322200" cy="355680"/>
          </a:xfrm>
          <a:prstGeom prst="rect">
            <a:avLst/>
          </a:prstGeom>
          <a:ln w="0">
            <a:noFill/>
          </a:ln>
        </p:spPr>
      </p:pic>
      <p:pic>
        <p:nvPicPr>
          <p:cNvPr id="208" name="" descr=""/>
          <p:cNvPicPr/>
          <p:nvPr/>
        </p:nvPicPr>
        <p:blipFill>
          <a:blip r:embed="rId4"/>
          <a:stretch/>
        </p:blipFill>
        <p:spPr>
          <a:xfrm>
            <a:off x="3919320" y="3060000"/>
            <a:ext cx="311040" cy="567720"/>
          </a:xfrm>
          <a:prstGeom prst="rect">
            <a:avLst/>
          </a:prstGeom>
          <a:ln w="0">
            <a:noFill/>
          </a:ln>
        </p:spPr>
      </p:pic>
      <p:pic>
        <p:nvPicPr>
          <p:cNvPr id="209" name="" descr=""/>
          <p:cNvPicPr/>
          <p:nvPr/>
        </p:nvPicPr>
        <p:blipFill>
          <a:blip r:embed="rId5"/>
          <a:stretch/>
        </p:blipFill>
        <p:spPr>
          <a:xfrm>
            <a:off x="4136040" y="1602720"/>
            <a:ext cx="311040" cy="556560"/>
          </a:xfrm>
          <a:prstGeom prst="rect">
            <a:avLst/>
          </a:prstGeom>
          <a:ln w="0">
            <a:noFill/>
          </a:ln>
        </p:spPr>
      </p:pic>
      <p:pic>
        <p:nvPicPr>
          <p:cNvPr id="210" name="" descr=""/>
          <p:cNvPicPr/>
          <p:nvPr/>
        </p:nvPicPr>
        <p:blipFill>
          <a:blip r:embed="rId6"/>
          <a:stretch/>
        </p:blipFill>
        <p:spPr>
          <a:xfrm>
            <a:off x="8640000" y="1457640"/>
            <a:ext cx="355680" cy="567720"/>
          </a:xfrm>
          <a:prstGeom prst="rect">
            <a:avLst/>
          </a:prstGeom>
          <a:ln w="0">
            <a:noFill/>
          </a:ln>
        </p:spPr>
      </p:pic>
      <p:pic>
        <p:nvPicPr>
          <p:cNvPr id="211" name="" descr=""/>
          <p:cNvPicPr/>
          <p:nvPr/>
        </p:nvPicPr>
        <p:blipFill>
          <a:blip r:embed="rId7"/>
          <a:stretch/>
        </p:blipFill>
        <p:spPr>
          <a:xfrm>
            <a:off x="8598960" y="3060000"/>
            <a:ext cx="400320" cy="590040"/>
          </a:xfrm>
          <a:prstGeom prst="rect">
            <a:avLst/>
          </a:prstGeom>
          <a:ln w="0">
            <a:noFill/>
          </a:ln>
        </p:spPr>
      </p:pic>
      <p:pic>
        <p:nvPicPr>
          <p:cNvPr id="212" name="" descr=""/>
          <p:cNvPicPr/>
          <p:nvPr/>
        </p:nvPicPr>
        <p:blipFill>
          <a:blip r:embed="rId8"/>
          <a:stretch/>
        </p:blipFill>
        <p:spPr>
          <a:xfrm>
            <a:off x="1320120" y="4156920"/>
            <a:ext cx="299880" cy="523080"/>
          </a:xfrm>
          <a:prstGeom prst="rect">
            <a:avLst/>
          </a:prstGeom>
          <a:ln w="0">
            <a:noFill/>
          </a:ln>
        </p:spPr>
      </p:pic>
      <p:pic>
        <p:nvPicPr>
          <p:cNvPr id="213" name="" descr=""/>
          <p:cNvPicPr/>
          <p:nvPr/>
        </p:nvPicPr>
        <p:blipFill>
          <a:blip r:embed="rId9"/>
          <a:stretch/>
        </p:blipFill>
        <p:spPr>
          <a:xfrm>
            <a:off x="2118960" y="4145760"/>
            <a:ext cx="400320" cy="534240"/>
          </a:xfrm>
          <a:prstGeom prst="rect">
            <a:avLst/>
          </a:prstGeom>
          <a:ln w="0">
            <a:noFill/>
          </a:ln>
        </p:spPr>
      </p:pic>
      <p:pic>
        <p:nvPicPr>
          <p:cNvPr id="214" name="" descr=""/>
          <p:cNvPicPr/>
          <p:nvPr/>
        </p:nvPicPr>
        <p:blipFill>
          <a:blip r:embed="rId10"/>
          <a:stretch/>
        </p:blipFill>
        <p:spPr>
          <a:xfrm>
            <a:off x="2890800" y="4140000"/>
            <a:ext cx="7548480" cy="899280"/>
          </a:xfrm>
          <a:prstGeom prst="rect">
            <a:avLst/>
          </a:prstGeom>
          <a:ln w="0">
            <a:noFill/>
          </a:ln>
        </p:spPr>
      </p:pic>
      <p:pic>
        <p:nvPicPr>
          <p:cNvPr id="215" name="" descr=""/>
          <p:cNvPicPr/>
          <p:nvPr/>
        </p:nvPicPr>
        <p:blipFill>
          <a:blip r:embed="rId11"/>
          <a:stretch/>
        </p:blipFill>
        <p:spPr>
          <a:xfrm>
            <a:off x="3600000" y="3780000"/>
            <a:ext cx="322200" cy="355680"/>
          </a:xfrm>
          <a:prstGeom prst="rect">
            <a:avLst/>
          </a:prstGeom>
          <a:ln w="0">
            <a:noFill/>
          </a:ln>
        </p:spPr>
      </p:pic>
      <p:pic>
        <p:nvPicPr>
          <p:cNvPr id="216" name="" descr=""/>
          <p:cNvPicPr/>
          <p:nvPr/>
        </p:nvPicPr>
        <p:blipFill>
          <a:blip r:embed="rId12"/>
          <a:stretch/>
        </p:blipFill>
        <p:spPr>
          <a:xfrm>
            <a:off x="7560000" y="3783600"/>
            <a:ext cx="322200" cy="355680"/>
          </a:xfrm>
          <a:prstGeom prst="rect">
            <a:avLst/>
          </a:prstGeom>
          <a:ln w="0">
            <a:noFill/>
          </a:ln>
        </p:spPr>
      </p:pic>
      <p:pic>
        <p:nvPicPr>
          <p:cNvPr id="217" name="" descr=""/>
          <p:cNvPicPr/>
          <p:nvPr/>
        </p:nvPicPr>
        <p:blipFill>
          <a:blip r:embed="rId13"/>
          <a:stretch/>
        </p:blipFill>
        <p:spPr>
          <a:xfrm>
            <a:off x="9180000" y="3600000"/>
            <a:ext cx="277560" cy="567720"/>
          </a:xfrm>
          <a:prstGeom prst="rect">
            <a:avLst/>
          </a:prstGeom>
          <a:ln w="0">
            <a:noFill/>
          </a:ln>
        </p:spPr>
      </p:pic>
      <p:pic>
        <p:nvPicPr>
          <p:cNvPr id="218" name="" descr=""/>
          <p:cNvPicPr/>
          <p:nvPr/>
        </p:nvPicPr>
        <p:blipFill>
          <a:blip r:embed="rId14"/>
          <a:stretch/>
        </p:blipFill>
        <p:spPr>
          <a:xfrm>
            <a:off x="5040000" y="5040000"/>
            <a:ext cx="333360" cy="578880"/>
          </a:xfrm>
          <a:prstGeom prst="rect">
            <a:avLst/>
          </a:prstGeom>
          <a:ln w="0">
            <a:noFill/>
          </a:ln>
        </p:spPr>
      </p:pic>
      <p:pic>
        <p:nvPicPr>
          <p:cNvPr id="219" name="" descr=""/>
          <p:cNvPicPr/>
          <p:nvPr/>
        </p:nvPicPr>
        <p:blipFill>
          <a:blip r:embed="rId15"/>
          <a:stretch/>
        </p:blipFill>
        <p:spPr>
          <a:xfrm>
            <a:off x="1620000" y="5400000"/>
            <a:ext cx="2296080" cy="66816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p:nvPr>
        </p:nvSpPr>
        <p:spPr>
          <a:xfrm>
            <a:off x="828720" y="333000"/>
            <a:ext cx="10510560" cy="434628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buNone/>
            </a:pPr>
            <a:r>
              <a:rPr b="1" lang="en-PH" sz="1800" spc="-1" strike="noStrike">
                <a:latin typeface="Lato"/>
              </a:rPr>
              <a:t>Adding and Subtracting Simple Fractions and Mixed Numbers Without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Example 7:</a:t>
            </a:r>
            <a:r>
              <a:rPr b="0" lang="en-PH" sz="1800" spc="-1" strike="noStrike">
                <a:latin typeface="Lato"/>
              </a:rPr>
              <a:t> Subtract          and </a:t>
            </a:r>
            <a:endParaRPr b="0" lang="en-PH" sz="1800" spc="-1" strike="noStrike">
              <a:latin typeface="Arial"/>
            </a:endParaRPr>
          </a:p>
          <a:p>
            <a:pPr>
              <a:lnSpc>
                <a:spcPct val="100000"/>
              </a:lnSpc>
              <a:buNone/>
            </a:pPr>
            <a:r>
              <a:rPr b="0" lang="en-PH" sz="1800" spc="-1" strike="noStrike">
                <a:latin typeface="Lato"/>
              </a:rPr>
              <a:t>Solution: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Since the fractional parts of the mixed numbers are dissimilar fractions, convert them first to </a:t>
            </a:r>
            <a:r>
              <a:rPr b="0" lang="en-PH" sz="1800" spc="-1" strike="noStrike">
                <a:latin typeface="Lato"/>
              </a:rPr>
              <a:t>	</a:t>
            </a:r>
            <a:r>
              <a:rPr b="0" lang="en-PH" sz="1800" spc="-1" strike="noStrike">
                <a:latin typeface="Lato"/>
              </a:rPr>
              <a:t>       their equivalent similar fractions.</a:t>
            </a:r>
            <a:endParaRPr b="0" lang="en-PH" sz="1800" spc="-1" strike="noStrike">
              <a:latin typeface="Arial"/>
            </a:endParaRPr>
          </a:p>
          <a:p>
            <a:pPr>
              <a:lnSpc>
                <a:spcPct val="100000"/>
              </a:lnSpc>
              <a:buNone/>
            </a:pPr>
            <a:r>
              <a:rPr b="0" lang="en-PH" sz="1800" spc="-1" strike="noStrike">
                <a:latin typeface="Lato"/>
              </a:rPr>
              <a:t>The equivalent fractions of 4/5 and 1/2 are 8/10 and 5/10, respectively.</a:t>
            </a:r>
            <a:endParaRPr b="0" lang="en-PH" sz="1800" spc="-1" strike="noStrike">
              <a:latin typeface="Arial"/>
            </a:endParaRPr>
          </a:p>
          <a:p>
            <a:pPr>
              <a:lnSpc>
                <a:spcPct val="100000"/>
              </a:lnSpc>
              <a:buNone/>
            </a:pPr>
            <a:r>
              <a:rPr b="0" lang="en-PH" sz="1800" spc="-1" strike="noStrike">
                <a:latin typeface="Lato"/>
              </a:rPr>
              <a:t>Subtract the whole numbers, then the fractional parts.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Thus,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spcBef>
                <a:spcPts val="797"/>
              </a:spcBef>
              <a:buNone/>
            </a:pPr>
            <a:endParaRPr b="0" lang="en-PH" sz="1800" spc="-1" strike="noStrike">
              <a:latin typeface="Arial"/>
            </a:endParaRPr>
          </a:p>
        </p:txBody>
      </p:sp>
      <p:sp>
        <p:nvSpPr>
          <p:cNvPr id="221" name=""/>
          <p:cNvSpPr/>
          <p:nvPr/>
        </p:nvSpPr>
        <p:spPr>
          <a:xfrm>
            <a:off x="-1377720" y="9831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222" name="" descr=""/>
          <p:cNvPicPr/>
          <p:nvPr/>
        </p:nvPicPr>
        <p:blipFill>
          <a:blip r:embed="rId1"/>
          <a:stretch/>
        </p:blipFill>
        <p:spPr>
          <a:xfrm>
            <a:off x="3346200" y="1772280"/>
            <a:ext cx="433800" cy="567720"/>
          </a:xfrm>
          <a:prstGeom prst="rect">
            <a:avLst/>
          </a:prstGeom>
          <a:ln w="0">
            <a:noFill/>
          </a:ln>
        </p:spPr>
      </p:pic>
      <p:pic>
        <p:nvPicPr>
          <p:cNvPr id="223" name="" descr=""/>
          <p:cNvPicPr/>
          <p:nvPr/>
        </p:nvPicPr>
        <p:blipFill>
          <a:blip r:embed="rId2"/>
          <a:stretch/>
        </p:blipFill>
        <p:spPr>
          <a:xfrm>
            <a:off x="4320000" y="1761120"/>
            <a:ext cx="444960" cy="578880"/>
          </a:xfrm>
          <a:prstGeom prst="rect">
            <a:avLst/>
          </a:prstGeom>
          <a:ln w="0">
            <a:noFill/>
          </a:ln>
        </p:spPr>
      </p:pic>
      <p:pic>
        <p:nvPicPr>
          <p:cNvPr id="224" name="" descr=""/>
          <p:cNvPicPr/>
          <p:nvPr/>
        </p:nvPicPr>
        <p:blipFill>
          <a:blip r:embed="rId3"/>
          <a:stretch/>
        </p:blipFill>
        <p:spPr>
          <a:xfrm>
            <a:off x="2880000" y="3235680"/>
            <a:ext cx="2976120" cy="657000"/>
          </a:xfrm>
          <a:prstGeom prst="rect">
            <a:avLst/>
          </a:prstGeom>
          <a:ln w="0">
            <a:noFill/>
          </a:ln>
        </p:spPr>
      </p:pic>
      <p:pic>
        <p:nvPicPr>
          <p:cNvPr id="225" name="" descr=""/>
          <p:cNvPicPr/>
          <p:nvPr/>
        </p:nvPicPr>
        <p:blipFill>
          <a:blip r:embed="rId4"/>
          <a:stretch/>
        </p:blipFill>
        <p:spPr>
          <a:xfrm>
            <a:off x="1620000" y="4140000"/>
            <a:ext cx="3087720" cy="60120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648720" y="900000"/>
            <a:ext cx="10510560" cy="434628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and Subtracting Simple Fractions and Mixed Numbers Without Regrouping</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To add or subtract similar fractions, add or subtract their numerators and write the result over the common denominator.</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To add or subtract dissimilar fractions,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1. Get the LCD of the fractions. This is exactly the same process as finding the LCM of whole  </a:t>
            </a:r>
            <a:r>
              <a:rPr b="0" lang="en-PH" sz="1800" spc="-1" strike="noStrike">
                <a:latin typeface="Lato"/>
              </a:rPr>
              <a:t>	</a:t>
            </a:r>
            <a:r>
              <a:rPr b="0" lang="en-PH" sz="1800" spc="-1" strike="noStrike">
                <a:latin typeface="Lato"/>
              </a:rPr>
              <a:t>        numbers.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2. Convert the fractions to their equivalent fractions using the LCD.</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3. Find the sum or difference of the similar equivalent fractions.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To add or subtract mixed numbers, add or subtract the whole numbers, then add or subtract the fractional parts. If the fractional parts are dissimilar fractions, follow the steps in adding or subtracting dissimilar fractions.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Remember to reduce the answer to lowest terms.</a:t>
            </a:r>
            <a:endParaRPr b="0" lang="en-PH" sz="1800" spc="-1" strike="noStrike">
              <a:latin typeface="Arial"/>
            </a:endParaRPr>
          </a:p>
        </p:txBody>
      </p:sp>
      <p:sp>
        <p:nvSpPr>
          <p:cNvPr id="126" name=""/>
          <p:cNvSpPr/>
          <p:nvPr/>
        </p:nvSpPr>
        <p:spPr>
          <a:xfrm>
            <a:off x="-1260000" y="2667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p:nvPr>
        </p:nvSpPr>
        <p:spPr>
          <a:xfrm>
            <a:off x="828720" y="-27000"/>
            <a:ext cx="10510560" cy="434628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buNone/>
            </a:pPr>
            <a:r>
              <a:rPr b="1" lang="en-PH" sz="1800" spc="-1" strike="noStrike">
                <a:latin typeface="Lato"/>
              </a:rPr>
              <a:t>Adding and Subtracting Simple Fractions and Mixed Numbers Without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Arial"/>
              </a:rPr>
              <a:t>Example #1: </a:t>
            </a:r>
            <a:endParaRPr b="0" lang="en-PH" sz="1800" spc="-1" strike="noStrike">
              <a:latin typeface="Arial"/>
            </a:endParaRPr>
          </a:p>
          <a:p>
            <a:pPr>
              <a:lnSpc>
                <a:spcPct val="100000"/>
              </a:lnSpc>
              <a:buNone/>
            </a:pPr>
            <a:r>
              <a:rPr b="0" lang="en-PH" sz="1800" spc="-1" strike="noStrike">
                <a:latin typeface="Arial"/>
              </a:rPr>
              <a:t>                     </a:t>
            </a:r>
            <a:r>
              <a:rPr b="0" lang="en-PH" sz="1800" spc="-1" strike="noStrike">
                <a:latin typeface="Arial"/>
              </a:rPr>
              <a:t>Add 3/7 and 2/7</a:t>
            </a:r>
            <a:endParaRPr b="0" lang="en-PH" sz="1800" spc="-1" strike="noStrike">
              <a:latin typeface="Arial"/>
            </a:endParaRPr>
          </a:p>
          <a:p>
            <a:pPr>
              <a:lnSpc>
                <a:spcPct val="100000"/>
              </a:lnSpc>
              <a:buNone/>
            </a:pPr>
            <a:r>
              <a:rPr b="0" lang="en-PH" sz="1800" spc="-1" strike="noStrike">
                <a:latin typeface="Arial"/>
              </a:rPr>
              <a:t>Solution: </a:t>
            </a:r>
            <a:endParaRPr b="0" lang="en-PH" sz="1800" spc="-1" strike="noStrike">
              <a:latin typeface="Arial"/>
            </a:endParaRPr>
          </a:p>
          <a:p>
            <a:pPr>
              <a:lnSpc>
                <a:spcPct val="100000"/>
              </a:lnSpc>
              <a:buNone/>
            </a:pPr>
            <a:r>
              <a:rPr b="0" lang="en-PH" sz="1800" spc="-1" strike="noStrike">
                <a:latin typeface="Arial"/>
              </a:rPr>
              <a:t>You can use a fraction bar model to visualize the problem.</a:t>
            </a:r>
            <a:endParaRPr b="0" lang="en-PH" sz="1800" spc="-1" strike="noStrike">
              <a:latin typeface="Arial"/>
            </a:endParaRPr>
          </a:p>
        </p:txBody>
      </p:sp>
      <p:sp>
        <p:nvSpPr>
          <p:cNvPr id="128" name=""/>
          <p:cNvSpPr/>
          <p:nvPr/>
        </p:nvSpPr>
        <p:spPr>
          <a:xfrm>
            <a:off x="-1377720" y="9831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29" name="" descr=""/>
          <p:cNvPicPr/>
          <p:nvPr/>
        </p:nvPicPr>
        <p:blipFill>
          <a:blip r:embed="rId1"/>
          <a:stretch/>
        </p:blipFill>
        <p:spPr>
          <a:xfrm>
            <a:off x="2520000" y="3060000"/>
            <a:ext cx="5964840" cy="25524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p:nvPr>
        </p:nvSpPr>
        <p:spPr>
          <a:xfrm>
            <a:off x="828720" y="153000"/>
            <a:ext cx="10510560" cy="434628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buNone/>
            </a:pPr>
            <a:r>
              <a:rPr b="1" lang="en-PH" sz="1800" spc="-1" strike="noStrike">
                <a:latin typeface="Lato"/>
              </a:rPr>
              <a:t>Adding and Subtracting Simple Fractions and Mixed Numbers Without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a:t>
            </a:r>
            <a:endParaRPr b="0" lang="en-PH" sz="1800" spc="-1" strike="noStrike">
              <a:latin typeface="Arial"/>
            </a:endParaRPr>
          </a:p>
          <a:p>
            <a:pPr>
              <a:lnSpc>
                <a:spcPct val="100000"/>
              </a:lnSpc>
              <a:buNone/>
            </a:pPr>
            <a:r>
              <a:rPr b="0" lang="en-PH" sz="1800" spc="-1" strike="noStrike">
                <a:latin typeface="Lato"/>
              </a:rPr>
              <a:t>By this visual representation, you get three-sevenths and two-sevenths, which</a:t>
            </a:r>
            <a:endParaRPr b="0" lang="en-PH" sz="1800" spc="-1" strike="noStrike">
              <a:latin typeface="Arial"/>
            </a:endParaRPr>
          </a:p>
          <a:p>
            <a:pPr>
              <a:lnSpc>
                <a:spcPct val="100000"/>
              </a:lnSpc>
              <a:buNone/>
            </a:pPr>
            <a:r>
              <a:rPr b="0" lang="en-PH" sz="1800" spc="-1" strike="noStrike">
                <a:latin typeface="Lato"/>
              </a:rPr>
              <a:t>is equal to five-sevenths. Therefore,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You can see that the two fractions are similar. So, you can use the rule for</a:t>
            </a:r>
            <a:endParaRPr b="0" lang="en-PH" sz="1800" spc="-1" strike="noStrike">
              <a:latin typeface="Arial"/>
            </a:endParaRPr>
          </a:p>
          <a:p>
            <a:pPr>
              <a:lnSpc>
                <a:spcPct val="100000"/>
              </a:lnSpc>
              <a:buNone/>
            </a:pPr>
            <a:r>
              <a:rPr b="0" lang="en-PH" sz="1800" spc="-1" strike="noStrike">
                <a:latin typeface="Lato"/>
              </a:rPr>
              <a:t>adding like or similar fractions. Hence,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Subtracting similar fractions follows the same rules as addition of similar fractions. Study the succeeding illustrative examples.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spcBef>
                <a:spcPts val="797"/>
              </a:spcBef>
              <a:buNone/>
            </a:pPr>
            <a:endParaRPr b="0" lang="en-PH" sz="1800" spc="-1" strike="noStrike">
              <a:latin typeface="Arial"/>
            </a:endParaRPr>
          </a:p>
        </p:txBody>
      </p:sp>
      <p:sp>
        <p:nvSpPr>
          <p:cNvPr id="131" name=""/>
          <p:cNvSpPr/>
          <p:nvPr/>
        </p:nvSpPr>
        <p:spPr>
          <a:xfrm>
            <a:off x="-1377720" y="9831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32" name="" descr=""/>
          <p:cNvPicPr/>
          <p:nvPr/>
        </p:nvPicPr>
        <p:blipFill>
          <a:blip r:embed="rId1"/>
          <a:stretch/>
        </p:blipFill>
        <p:spPr>
          <a:xfrm>
            <a:off x="3463920" y="2700000"/>
            <a:ext cx="1036080" cy="534240"/>
          </a:xfrm>
          <a:prstGeom prst="rect">
            <a:avLst/>
          </a:prstGeom>
          <a:ln w="0">
            <a:noFill/>
          </a:ln>
        </p:spPr>
      </p:pic>
      <p:pic>
        <p:nvPicPr>
          <p:cNvPr id="133" name="" descr=""/>
          <p:cNvPicPr/>
          <p:nvPr/>
        </p:nvPicPr>
        <p:blipFill>
          <a:blip r:embed="rId2"/>
          <a:stretch/>
        </p:blipFill>
        <p:spPr>
          <a:xfrm>
            <a:off x="3420000" y="4320000"/>
            <a:ext cx="1771920" cy="4896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p:nvPr>
        </p:nvSpPr>
        <p:spPr>
          <a:xfrm>
            <a:off x="828720" y="153000"/>
            <a:ext cx="10510560" cy="434628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buNone/>
            </a:pPr>
            <a:r>
              <a:rPr b="1" lang="en-PH" sz="1800" spc="-1" strike="noStrike">
                <a:latin typeface="Lato"/>
              </a:rPr>
              <a:t>Adding and Subtracting Simple Fractions and Mixed Numbers Without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Example 2:</a:t>
            </a:r>
            <a:r>
              <a:rPr b="0" lang="en-PH" sz="1800" spc="-1" strike="noStrike">
                <a:latin typeface="Lato"/>
              </a:rPr>
              <a:t> Subtract 3/4 and 1/4.</a:t>
            </a:r>
            <a:endParaRPr b="0" lang="en-PH" sz="1800" spc="-1" strike="noStrike">
              <a:latin typeface="Arial"/>
            </a:endParaRPr>
          </a:p>
          <a:p>
            <a:pPr>
              <a:lnSpc>
                <a:spcPct val="100000"/>
              </a:lnSpc>
              <a:buNone/>
            </a:pPr>
            <a:r>
              <a:rPr b="0" lang="en-PH" sz="1800" spc="-1" strike="noStrike">
                <a:latin typeface="Lato"/>
              </a:rPr>
              <a:t>Solution:</a:t>
            </a:r>
            <a:endParaRPr b="0" lang="en-PH" sz="1800" spc="-1" strike="noStrike">
              <a:latin typeface="Arial"/>
            </a:endParaRPr>
          </a:p>
          <a:p>
            <a:pPr>
              <a:lnSpc>
                <a:spcPct val="100000"/>
              </a:lnSpc>
              <a:buNone/>
            </a:pPr>
            <a:r>
              <a:rPr b="0" lang="en-PH" sz="1800" spc="-1" strike="noStrike">
                <a:latin typeface="Lato"/>
              </a:rPr>
              <a:t>You can use the fraction bar model to visualize the problem.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From the visual representation, you have                   or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spcBef>
                <a:spcPts val="797"/>
              </a:spcBef>
              <a:buNone/>
            </a:pPr>
            <a:endParaRPr b="0" lang="en-PH" sz="1800" spc="-1" strike="noStrike">
              <a:latin typeface="Arial"/>
            </a:endParaRPr>
          </a:p>
        </p:txBody>
      </p:sp>
      <p:sp>
        <p:nvSpPr>
          <p:cNvPr id="135" name=""/>
          <p:cNvSpPr/>
          <p:nvPr/>
        </p:nvSpPr>
        <p:spPr>
          <a:xfrm>
            <a:off x="-1377720" y="9831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36" name="" descr=""/>
          <p:cNvPicPr/>
          <p:nvPr/>
        </p:nvPicPr>
        <p:blipFill>
          <a:blip r:embed="rId1"/>
          <a:stretch/>
        </p:blipFill>
        <p:spPr>
          <a:xfrm>
            <a:off x="3060000" y="2880000"/>
            <a:ext cx="5219280" cy="2206080"/>
          </a:xfrm>
          <a:prstGeom prst="rect">
            <a:avLst/>
          </a:prstGeom>
          <a:ln w="0">
            <a:noFill/>
          </a:ln>
        </p:spPr>
      </p:pic>
      <p:pic>
        <p:nvPicPr>
          <p:cNvPr id="137" name="" descr=""/>
          <p:cNvPicPr/>
          <p:nvPr/>
        </p:nvPicPr>
        <p:blipFill>
          <a:blip r:embed="rId2"/>
          <a:stretch/>
        </p:blipFill>
        <p:spPr>
          <a:xfrm>
            <a:off x="5220000" y="5400000"/>
            <a:ext cx="991440" cy="523080"/>
          </a:xfrm>
          <a:prstGeom prst="rect">
            <a:avLst/>
          </a:prstGeom>
          <a:ln w="0">
            <a:noFill/>
          </a:ln>
        </p:spPr>
      </p:pic>
      <p:pic>
        <p:nvPicPr>
          <p:cNvPr id="138" name="" descr=""/>
          <p:cNvPicPr/>
          <p:nvPr/>
        </p:nvPicPr>
        <p:blipFill>
          <a:blip r:embed="rId3"/>
          <a:stretch/>
        </p:blipFill>
        <p:spPr>
          <a:xfrm>
            <a:off x="6551280" y="5400000"/>
            <a:ext cx="288720" cy="5119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p:nvPr>
        </p:nvSpPr>
        <p:spPr>
          <a:xfrm>
            <a:off x="828720" y="153000"/>
            <a:ext cx="10510560" cy="434628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buNone/>
            </a:pPr>
            <a:r>
              <a:rPr b="1" lang="en-PH" sz="1800" spc="-1" strike="noStrike">
                <a:latin typeface="Lato"/>
              </a:rPr>
              <a:t>Adding and Subtracting Simple Fractions and Mixed Numbers Without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 </a:t>
            </a:r>
            <a:endParaRPr b="0" lang="en-PH" sz="1800" spc="-1" strike="noStrike">
              <a:latin typeface="Arial"/>
            </a:endParaRPr>
          </a:p>
          <a:p>
            <a:pPr>
              <a:lnSpc>
                <a:spcPct val="100000"/>
              </a:lnSpc>
              <a:buNone/>
            </a:pPr>
            <a:r>
              <a:rPr b="0" lang="en-PH" sz="1800" spc="-1" strike="noStrike">
                <a:latin typeface="Lato"/>
              </a:rPr>
              <a:t>You can also use the rules in subtracting similar fractions.</a:t>
            </a:r>
            <a:endParaRPr b="0" lang="en-PH" sz="1800" spc="-1" strike="noStrike">
              <a:latin typeface="Arial"/>
            </a:endParaRPr>
          </a:p>
          <a:p>
            <a:pPr>
              <a:lnSpc>
                <a:spcPct val="100000"/>
              </a:lnSpc>
              <a:buNone/>
            </a:pPr>
            <a:r>
              <a:rPr b="0" lang="en-PH" sz="1800" spc="-1" strike="noStrike">
                <a:latin typeface="Lato"/>
              </a:rPr>
              <a:t>1. Get the difference of the numerators.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Subtract 1 from 3.</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2. Write the result in #1 over the common denominator.</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Write 2 over of 4.</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3. Then, simplify the answer by getting the lowest terms.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spcBef>
                <a:spcPts val="797"/>
              </a:spcBef>
              <a:buNone/>
            </a:pPr>
            <a:endParaRPr b="0" lang="en-PH" sz="1800" spc="-1" strike="noStrike">
              <a:latin typeface="Arial"/>
            </a:endParaRPr>
          </a:p>
        </p:txBody>
      </p:sp>
      <p:sp>
        <p:nvSpPr>
          <p:cNvPr id="140" name=""/>
          <p:cNvSpPr/>
          <p:nvPr/>
        </p:nvSpPr>
        <p:spPr>
          <a:xfrm>
            <a:off x="-1377720" y="9831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41" name="" descr=""/>
          <p:cNvPicPr/>
          <p:nvPr/>
        </p:nvPicPr>
        <p:blipFill>
          <a:blip r:embed="rId1"/>
          <a:stretch/>
        </p:blipFill>
        <p:spPr>
          <a:xfrm>
            <a:off x="2097360" y="4320000"/>
            <a:ext cx="1682640" cy="6012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p:nvPr>
        </p:nvSpPr>
        <p:spPr>
          <a:xfrm>
            <a:off x="360000" y="-360000"/>
            <a:ext cx="10510560" cy="434628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buNone/>
            </a:pPr>
            <a:r>
              <a:rPr b="1" lang="en-PH" sz="1800" spc="-1" strike="noStrike">
                <a:latin typeface="Lato"/>
              </a:rPr>
              <a:t>Adding and Subtracting Simple Fractions and Mixed Numbers Without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Now, let us explore adding and subtracting dissimilar fractions.</a:t>
            </a:r>
            <a:endParaRPr b="0" lang="en-PH" sz="1800" spc="-1" strike="noStrike">
              <a:latin typeface="Arial"/>
            </a:endParaRPr>
          </a:p>
          <a:p>
            <a:pPr>
              <a:lnSpc>
                <a:spcPct val="100000"/>
              </a:lnSpc>
              <a:buNone/>
            </a:pPr>
            <a:r>
              <a:rPr b="1" lang="en-PH" sz="1800" spc="-1" strike="noStrike">
                <a:latin typeface="Lato"/>
              </a:rPr>
              <a:t>Example 3:</a:t>
            </a:r>
            <a:r>
              <a:rPr b="0" lang="en-PH" sz="1800" spc="-1" strike="noStrike">
                <a:latin typeface="Lato"/>
              </a:rPr>
              <a:t> 1/2 + 1/3 = N</a:t>
            </a:r>
            <a:endParaRPr b="0" lang="en-PH" sz="1800" spc="-1" strike="noStrike">
              <a:latin typeface="Arial"/>
            </a:endParaRPr>
          </a:p>
          <a:p>
            <a:pPr>
              <a:lnSpc>
                <a:spcPct val="100000"/>
              </a:lnSpc>
              <a:buNone/>
            </a:pPr>
            <a:r>
              <a:rPr b="0" lang="en-PH" sz="1800" spc="-1" strike="noStrike">
                <a:latin typeface="Lato"/>
              </a:rPr>
              <a:t>Solution: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You can use the fraction bar model to visualize the problem. Since the sizes of the bars </a:t>
            </a:r>
            <a:r>
              <a:rPr b="0" lang="en-PH" sz="1800" spc="-1" strike="noStrike">
                <a:latin typeface="Lato"/>
              </a:rPr>
              <a:t>	</a:t>
            </a:r>
            <a:r>
              <a:rPr b="0" lang="en-PH" sz="1800" spc="-1" strike="noStrike">
                <a:latin typeface="Lato"/>
              </a:rPr>
              <a:t>      are not the same, you first need to convert them to similar sizes.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therefore,           is equal to             the sum, is 5/6.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spcBef>
                <a:spcPts val="797"/>
              </a:spcBef>
              <a:buNone/>
            </a:pPr>
            <a:endParaRPr b="0" lang="en-PH" sz="1800" spc="-1" strike="noStrike">
              <a:latin typeface="Arial"/>
            </a:endParaRPr>
          </a:p>
        </p:txBody>
      </p:sp>
      <p:sp>
        <p:nvSpPr>
          <p:cNvPr id="143" name=""/>
          <p:cNvSpPr/>
          <p:nvPr/>
        </p:nvSpPr>
        <p:spPr>
          <a:xfrm>
            <a:off x="-1377720" y="9831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44" name="" descr=""/>
          <p:cNvPicPr/>
          <p:nvPr/>
        </p:nvPicPr>
        <p:blipFill>
          <a:blip r:embed="rId1"/>
          <a:stretch/>
        </p:blipFill>
        <p:spPr>
          <a:xfrm>
            <a:off x="2700720" y="2723040"/>
            <a:ext cx="5759280" cy="1596960"/>
          </a:xfrm>
          <a:prstGeom prst="rect">
            <a:avLst/>
          </a:prstGeom>
          <a:ln w="0">
            <a:noFill/>
          </a:ln>
        </p:spPr>
      </p:pic>
      <p:pic>
        <p:nvPicPr>
          <p:cNvPr id="145" name="" descr=""/>
          <p:cNvPicPr/>
          <p:nvPr/>
        </p:nvPicPr>
        <p:blipFill>
          <a:blip r:embed="rId2"/>
          <a:stretch/>
        </p:blipFill>
        <p:spPr>
          <a:xfrm>
            <a:off x="3960000" y="3954600"/>
            <a:ext cx="623520" cy="545400"/>
          </a:xfrm>
          <a:prstGeom prst="rect">
            <a:avLst/>
          </a:prstGeom>
          <a:ln w="0">
            <a:noFill/>
          </a:ln>
        </p:spPr>
      </p:pic>
      <p:pic>
        <p:nvPicPr>
          <p:cNvPr id="146" name="" descr=""/>
          <p:cNvPicPr/>
          <p:nvPr/>
        </p:nvPicPr>
        <p:blipFill>
          <a:blip r:embed="rId3"/>
          <a:stretch/>
        </p:blipFill>
        <p:spPr>
          <a:xfrm>
            <a:off x="6840000" y="3986280"/>
            <a:ext cx="657000" cy="567720"/>
          </a:xfrm>
          <a:prstGeom prst="rect">
            <a:avLst/>
          </a:prstGeom>
          <a:ln w="0">
            <a:noFill/>
          </a:ln>
        </p:spPr>
      </p:pic>
      <p:pic>
        <p:nvPicPr>
          <p:cNvPr id="147" name="" descr=""/>
          <p:cNvPicPr/>
          <p:nvPr/>
        </p:nvPicPr>
        <p:blipFill>
          <a:blip r:embed="rId4"/>
          <a:stretch/>
        </p:blipFill>
        <p:spPr>
          <a:xfrm>
            <a:off x="4500000" y="5377680"/>
            <a:ext cx="2634120" cy="562320"/>
          </a:xfrm>
          <a:prstGeom prst="rect">
            <a:avLst/>
          </a:prstGeom>
          <a:ln w="0">
            <a:noFill/>
          </a:ln>
        </p:spPr>
      </p:pic>
      <p:pic>
        <p:nvPicPr>
          <p:cNvPr id="148" name="" descr=""/>
          <p:cNvPicPr/>
          <p:nvPr/>
        </p:nvPicPr>
        <p:blipFill>
          <a:blip r:embed="rId5"/>
          <a:stretch/>
        </p:blipFill>
        <p:spPr>
          <a:xfrm>
            <a:off x="1440000" y="4679640"/>
            <a:ext cx="612360" cy="511920"/>
          </a:xfrm>
          <a:prstGeom prst="rect">
            <a:avLst/>
          </a:prstGeom>
          <a:ln w="0">
            <a:noFill/>
          </a:ln>
        </p:spPr>
      </p:pic>
      <p:pic>
        <p:nvPicPr>
          <p:cNvPr id="149" name="" descr=""/>
          <p:cNvPicPr/>
          <p:nvPr/>
        </p:nvPicPr>
        <p:blipFill>
          <a:blip r:embed="rId6"/>
          <a:stretch/>
        </p:blipFill>
        <p:spPr>
          <a:xfrm>
            <a:off x="3240000" y="4680000"/>
            <a:ext cx="590040" cy="5565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p:nvPr>
        </p:nvSpPr>
        <p:spPr>
          <a:xfrm>
            <a:off x="828720" y="153000"/>
            <a:ext cx="10510560" cy="434628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buNone/>
            </a:pPr>
            <a:r>
              <a:rPr b="1" lang="en-PH" sz="1800" spc="-1" strike="noStrike">
                <a:latin typeface="Lato"/>
              </a:rPr>
              <a:t>Adding and Subtracting Simple Fractions and Mixed Numbers Without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 </a:t>
            </a:r>
            <a:endParaRPr b="0" lang="en-PH" sz="1800" spc="-1" strike="noStrike">
              <a:latin typeface="Arial"/>
            </a:endParaRPr>
          </a:p>
          <a:p>
            <a:pPr>
              <a:lnSpc>
                <a:spcPct val="100000"/>
              </a:lnSpc>
              <a:buNone/>
            </a:pPr>
            <a:r>
              <a:rPr b="0" lang="en-PH" sz="1800" spc="-1" strike="noStrike">
                <a:latin typeface="Lato"/>
              </a:rPr>
              <a:t>Another method of adding dissimilar fractions is by using the concepts of equivalent fractions and the least common multiple (LCM). These are the simple steps:</a:t>
            </a:r>
            <a:endParaRPr b="0" lang="en-PH" sz="1800" spc="-1" strike="noStrike">
              <a:latin typeface="Arial"/>
            </a:endParaRPr>
          </a:p>
          <a:p>
            <a:pPr>
              <a:lnSpc>
                <a:spcPct val="100000"/>
              </a:lnSpc>
              <a:buNone/>
            </a:pPr>
            <a:r>
              <a:rPr b="0" lang="en-PH" sz="1800" spc="-1" strike="noStrike">
                <a:latin typeface="Lato"/>
              </a:rPr>
              <a:t>1. Get the LCD of the fractions. This is exactly the same process as finding the LCM of whole numbers.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The LCD of 1/2 and 1/3 is 6.</a:t>
            </a:r>
            <a:endParaRPr b="0" lang="en-PH" sz="1800" spc="-1" strike="noStrike">
              <a:latin typeface="Arial"/>
            </a:endParaRPr>
          </a:p>
          <a:p>
            <a:pPr>
              <a:lnSpc>
                <a:spcPct val="100000"/>
              </a:lnSpc>
              <a:buNone/>
            </a:pPr>
            <a:r>
              <a:rPr b="0" lang="en-PH" sz="1800" spc="-1" strike="noStrike">
                <a:latin typeface="Lato"/>
              </a:rPr>
              <a:t>2. Convert the fractions to their equivalent fractions using the LCD.</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The equivalent fractions of 1/2 and 1/3 are 3/6 and 2/6 , respectively.</a:t>
            </a:r>
            <a:endParaRPr b="0" lang="en-PH" sz="1800" spc="-1" strike="noStrike">
              <a:latin typeface="Arial"/>
            </a:endParaRPr>
          </a:p>
          <a:p>
            <a:pPr>
              <a:lnSpc>
                <a:spcPct val="100000"/>
              </a:lnSpc>
              <a:buNone/>
            </a:pPr>
            <a:r>
              <a:rPr b="0" lang="en-PH" sz="1800" spc="-1" strike="noStrike">
                <a:latin typeface="Lato"/>
              </a:rPr>
              <a:t>3. Find the sum of the similar equivalent fractions. Express the answer in the simplest form.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The sum of these two fractions is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spcBef>
                <a:spcPts val="797"/>
              </a:spcBef>
              <a:buNone/>
            </a:pPr>
            <a:endParaRPr b="0" lang="en-PH" sz="1800" spc="-1" strike="noStrike">
              <a:latin typeface="Arial"/>
            </a:endParaRPr>
          </a:p>
        </p:txBody>
      </p:sp>
      <p:sp>
        <p:nvSpPr>
          <p:cNvPr id="151" name=""/>
          <p:cNvSpPr/>
          <p:nvPr/>
        </p:nvSpPr>
        <p:spPr>
          <a:xfrm>
            <a:off x="-1377720" y="9831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52" name="" descr=""/>
          <p:cNvPicPr/>
          <p:nvPr/>
        </p:nvPicPr>
        <p:blipFill>
          <a:blip r:embed="rId1"/>
          <a:stretch/>
        </p:blipFill>
        <p:spPr>
          <a:xfrm>
            <a:off x="5220000" y="4320000"/>
            <a:ext cx="1079280" cy="6051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p:nvPr>
        </p:nvSpPr>
        <p:spPr>
          <a:xfrm>
            <a:off x="828720" y="153000"/>
            <a:ext cx="10510560" cy="434628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buNone/>
            </a:pPr>
            <a:r>
              <a:rPr b="1" lang="en-PH" sz="1800" spc="-1" strike="noStrike">
                <a:latin typeface="Lato"/>
              </a:rPr>
              <a:t>Adding and Subtracting Simple Fractions and Mixed Numbers Without Regrouping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Example 4:</a:t>
            </a:r>
            <a:r>
              <a:rPr b="0" lang="en-PH" sz="1800" spc="-1" strike="noStrike">
                <a:latin typeface="Lato"/>
              </a:rPr>
              <a:t> Subtract 4/5 and 1/3.</a:t>
            </a:r>
            <a:endParaRPr b="0" lang="en-PH" sz="1800" spc="-1" strike="noStrike">
              <a:latin typeface="Arial"/>
            </a:endParaRPr>
          </a:p>
          <a:p>
            <a:pPr>
              <a:lnSpc>
                <a:spcPct val="100000"/>
              </a:lnSpc>
              <a:buNone/>
            </a:pPr>
            <a:r>
              <a:rPr b="0" lang="en-PH" sz="1800" spc="-1" strike="noStrike">
                <a:latin typeface="Lato"/>
              </a:rPr>
              <a:t>Solution: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You can use the fraction bar model to visualize the problem.</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Since the sizes of the bars are not the same, you first need to convert them to similar sizes.</a:t>
            </a:r>
            <a:endParaRPr b="0" lang="en-PH" sz="1800" spc="-1" strike="noStrike">
              <a:latin typeface="Arial"/>
            </a:endParaRPr>
          </a:p>
          <a:p>
            <a:pPr>
              <a:lnSpc>
                <a:spcPct val="100000"/>
              </a:lnSpc>
              <a:buNone/>
            </a:pPr>
            <a:r>
              <a:rPr b="0" lang="en-PH" sz="1800" spc="-1" strike="noStrike">
                <a:latin typeface="Lato"/>
              </a:rPr>
              <a: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spcBef>
                <a:spcPts val="797"/>
              </a:spcBef>
              <a:buNone/>
            </a:pPr>
            <a:endParaRPr b="0" lang="en-PH" sz="1800" spc="-1" strike="noStrike">
              <a:latin typeface="Arial"/>
            </a:endParaRPr>
          </a:p>
        </p:txBody>
      </p:sp>
      <p:sp>
        <p:nvSpPr>
          <p:cNvPr id="154" name=""/>
          <p:cNvSpPr/>
          <p:nvPr/>
        </p:nvSpPr>
        <p:spPr>
          <a:xfrm>
            <a:off x="-1377720" y="9831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55" name="" descr=""/>
          <p:cNvPicPr/>
          <p:nvPr/>
        </p:nvPicPr>
        <p:blipFill>
          <a:blip r:embed="rId1"/>
          <a:stretch/>
        </p:blipFill>
        <p:spPr>
          <a:xfrm>
            <a:off x="2160000" y="3904920"/>
            <a:ext cx="8337960" cy="1495080"/>
          </a:xfrm>
          <a:prstGeom prst="rect">
            <a:avLst/>
          </a:prstGeom>
          <a:ln w="0">
            <a:noFill/>
          </a:ln>
        </p:spPr>
      </p:pic>
      <p:pic>
        <p:nvPicPr>
          <p:cNvPr id="156" name="" descr=""/>
          <p:cNvPicPr/>
          <p:nvPr/>
        </p:nvPicPr>
        <p:blipFill>
          <a:blip r:embed="rId2"/>
          <a:stretch/>
        </p:blipFill>
        <p:spPr>
          <a:xfrm>
            <a:off x="5400000" y="3436200"/>
            <a:ext cx="311040" cy="523080"/>
          </a:xfrm>
          <a:prstGeom prst="rect">
            <a:avLst/>
          </a:prstGeom>
          <a:ln w="0">
            <a:noFill/>
          </a:ln>
        </p:spPr>
      </p:pic>
      <p:pic>
        <p:nvPicPr>
          <p:cNvPr id="157" name="" descr=""/>
          <p:cNvPicPr/>
          <p:nvPr/>
        </p:nvPicPr>
        <p:blipFill>
          <a:blip r:embed="rId3"/>
          <a:stretch/>
        </p:blipFill>
        <p:spPr>
          <a:xfrm>
            <a:off x="3503160" y="5518080"/>
            <a:ext cx="456120" cy="6012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501</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2023-04-04T11:10:20Z</dcterms:modified>
  <cp:revision>49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