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22.png" ContentType="image/png"/>
  <Override PartName="/ppt/media/image3.png" ContentType="image/png"/>
  <Override PartName="/ppt/media/image2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3.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49520B1C-ADB1-41CF-97F1-4F7E0C8A9F8F}"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D4BFBDA-B68D-40FC-9657-07C8570D86BD}"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D7985F4D-BCE4-45FB-8D3E-F2F091D74943}"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2715AD58-2A3C-45F2-B45F-DB7534B4ED49}"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B5A24B47-87EF-43EB-A84E-DB1EFA85E110}"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1CA231CD-0B53-48E1-917A-CA8D9D50BC28}"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7C8C85A-B4F0-4458-B318-7AF475370533}"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D373602-D5C4-4104-957A-303A8058DE83}"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F82A4AD-DC69-4991-BCC1-071234F9706C}"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48137CF0-AA2C-4314-81AB-A20F472A69AA}"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A984AE1-FF81-47CE-BA4B-9E296B4B5355}"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01E320D-6858-40B6-9E5C-F508CDC02529}"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0CF0C25-E5C7-4889-9C00-4A7C9B42A0D3}"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EFB89D7-118F-4094-8B11-C0401B4C453A}"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0A48BF5-BE0C-4847-A00C-C8C391FC10D0}"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DE03EDC3-8268-461D-9E0B-5BD70AA20AB5}"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1CA42125-B05F-4D2A-80A9-3C42835D592D}"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28AF9370-266A-43BF-9A78-2ACC62819090}"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44178AE3-168A-40D8-A8C2-B69337C46897}"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1E0AE670-43BB-4B99-9D77-3DB90309B251}"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06B31324-0AE9-45F0-9FAE-A8440203D937}"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3B37696D-91A2-4B9B-975D-DF4E493CF84C}"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B242625-AD9C-4FC0-A29E-5DE35FCDCD54}"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6F9A395A-76E4-43CD-8DD3-F102F640F829}"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DB1038B-3298-4110-80ED-CBEBC0B847D0}"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54B492AF-9E13-4174-9FF3-587618DCDE9F}"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D20F52A8-DD7A-45E8-81C6-0465EEB6F960}"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23D982BA-A7CB-40B7-AFAC-AB288AE07FED}"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B4FD5F5B-9014-450C-B103-D966DCFCE9D6}"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637413C9-452A-4502-B9D4-8B69211151B9}"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9156563-4C45-46ED-A53E-18E32E070655}"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E1C5A38-5B18-4C6B-AA35-9D4927329732}"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90B7401-F502-41C9-91DA-AF416369A054}"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4150F8E-F55C-470B-BA9F-AA087D5B9FEA}"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CFC3345-9A5D-4063-AF06-37A8271ABF80}"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584577CA-C62C-453B-8B0B-997F6FA96DBE}"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 </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50181DF9-7B4D-435F-85F1-6531519DAE4E}" type="slidenum">
              <a:rPr b="0" lang="en-US" sz="1800" spc="-1" strike="noStrike">
                <a:solidFill>
                  <a:srgbClr val="000000"/>
                </a:solidFill>
                <a:latin typeface="Calibri"/>
                <a:ea typeface="DejaVu Sans"/>
              </a:rPr>
              <a:t>10</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 </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6F2E3F59-4D10-4F83-854E-910EA4146BEF}"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0D73C048-86AD-4F0C-85A6-42CAB9B9AFED}"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00000"/>
            <a:ext cx="6824160" cy="2122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Likas na </a:t>
            </a:r>
            <a:endParaRPr b="0" lang="en-PH" sz="3600" spc="-1" strike="noStrike">
              <a:solidFill>
                <a:srgbClr val="000000"/>
              </a:solidFill>
              <a:latin typeface="Arial"/>
            </a:endParaRPr>
          </a:p>
          <a:p>
            <a:pPr algn="ctr">
              <a:lnSpc>
                <a:spcPct val="100000"/>
              </a:lnSpc>
            </a:pPr>
            <a:r>
              <a:rPr b="1" lang="en-PH" sz="3600" spc="-1" strike="noStrike">
                <a:solidFill>
                  <a:srgbClr val="ffffff"/>
                </a:solidFill>
                <a:latin typeface="Montserrat Medium"/>
                <a:ea typeface="DejaVu Sans"/>
              </a:rPr>
              <a:t>Yaman ng Bansa</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 descr=""/>
          <p:cNvPicPr/>
          <p:nvPr/>
        </p:nvPicPr>
        <p:blipFill>
          <a:blip r:embed="rId1"/>
          <a:stretch/>
        </p:blipFill>
        <p:spPr>
          <a:xfrm>
            <a:off x="8097120" y="3743280"/>
            <a:ext cx="3623760" cy="2246040"/>
          </a:xfrm>
          <a:prstGeom prst="rect">
            <a:avLst/>
          </a:prstGeom>
          <a:ln w="0">
            <a:noFill/>
          </a:ln>
        </p:spPr>
      </p:pic>
      <p:pic>
        <p:nvPicPr>
          <p:cNvPr id="186" name="" descr=""/>
          <p:cNvPicPr/>
          <p:nvPr/>
        </p:nvPicPr>
        <p:blipFill>
          <a:blip r:embed="rId2"/>
          <a:srcRect l="0" t="0" r="50049" b="0"/>
          <a:stretch/>
        </p:blipFill>
        <p:spPr>
          <a:xfrm>
            <a:off x="7944480" y="1133640"/>
            <a:ext cx="1875240" cy="2661480"/>
          </a:xfrm>
          <a:prstGeom prst="rect">
            <a:avLst/>
          </a:prstGeom>
          <a:ln w="0">
            <a:noFill/>
          </a:ln>
        </p:spPr>
      </p:pic>
      <p:pic>
        <p:nvPicPr>
          <p:cNvPr id="187" name="" descr=""/>
          <p:cNvPicPr/>
          <p:nvPr/>
        </p:nvPicPr>
        <p:blipFill>
          <a:blip r:embed="rId3"/>
          <a:srcRect l="49528" t="0" r="0" b="0"/>
          <a:stretch/>
        </p:blipFill>
        <p:spPr>
          <a:xfrm>
            <a:off x="9820080" y="1140480"/>
            <a:ext cx="1863000" cy="2647800"/>
          </a:xfrm>
          <a:prstGeom prst="rect">
            <a:avLst/>
          </a:prstGeom>
          <a:ln w="0">
            <a:noFill/>
          </a:ln>
        </p:spPr>
      </p:pic>
      <p:sp>
        <p:nvSpPr>
          <p:cNvPr id="188" name="Rectangle 25"/>
          <p:cNvSpPr/>
          <p:nvPr/>
        </p:nvSpPr>
        <p:spPr>
          <a:xfrm>
            <a:off x="-113040" y="532080"/>
            <a:ext cx="423036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9" name="Rectangle 26"/>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Yamang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0" name=""/>
          <p:cNvSpPr/>
          <p:nvPr/>
        </p:nvSpPr>
        <p:spPr>
          <a:xfrm>
            <a:off x="709920" y="1509840"/>
            <a:ext cx="7234200" cy="43783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yamang tubig ay nakukuha mula sa mga anyong tubig. Ang Pilipinas ay tinatayang may 2,000 uri ng isda. Nabibilang dito ang isdang-tabang tulad ng ayungin at hito; isdang-alat tulad ng maya-maya, tanigue, at lapu-lapu; butanding na pinakamalaking isda; at ang napakaliliit na isdang </a:t>
            </a:r>
            <a:r>
              <a:rPr b="0" i="1" lang="en-PH" sz="1800" spc="-1" strike="noStrike">
                <a:solidFill>
                  <a:srgbClr val="000000"/>
                </a:solidFill>
                <a:latin typeface="Lato"/>
                <a:ea typeface="DejaVu Sans"/>
              </a:rPr>
              <a:t>Pandaka pygmaea</a:t>
            </a:r>
            <a:r>
              <a:rPr b="0" lang="en-PH" sz="1800" spc="-1" strike="noStrike">
                <a:solidFill>
                  <a:srgbClr val="000000"/>
                </a:solidFill>
                <a:latin typeface="Lato"/>
                <a:ea typeface="DejaVu Sans"/>
              </a:rPr>
              <a:t> o tabios.</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Pinagkukunan din ito ng mga lamang-dagat tulad ng hipon, pusit, ulang, tahong, alimango, at gulaman. Ang mga pambihirang kabibe na matatagpuan sa Pilipinas ay ang </a:t>
            </a:r>
            <a:r>
              <a:rPr b="0" i="1" lang="en-PH" sz="1800" spc="-1" strike="noStrike">
                <a:solidFill>
                  <a:srgbClr val="000000"/>
                </a:solidFill>
                <a:latin typeface="Lato"/>
                <a:ea typeface="DejaVu Sans"/>
              </a:rPr>
              <a:t>Conus gloriamaris, golden cowrie,</a:t>
            </a:r>
            <a:r>
              <a:rPr b="0" lang="en-PH" sz="1800" spc="-1" strike="noStrike">
                <a:solidFill>
                  <a:srgbClr val="000000"/>
                </a:solidFill>
                <a:latin typeface="Lato"/>
                <a:ea typeface="DejaVu Sans"/>
              </a:rPr>
              <a:t> ang pinakamalaking kabibe sa mundo na tinatawag na </a:t>
            </a:r>
            <a:r>
              <a:rPr b="0" i="1" lang="en-PH" sz="1800" spc="-1" strike="noStrike">
                <a:solidFill>
                  <a:srgbClr val="000000"/>
                </a:solidFill>
                <a:latin typeface="Lato"/>
                <a:ea typeface="DejaVu Sans"/>
              </a:rPr>
              <a:t>Tridacna gigas</a:t>
            </a:r>
            <a:r>
              <a:rPr b="0" lang="en-PH" sz="1800" spc="-1" strike="noStrike">
                <a:solidFill>
                  <a:srgbClr val="000000"/>
                </a:solidFill>
                <a:latin typeface="Lato"/>
                <a:ea typeface="DejaVu Sans"/>
              </a:rPr>
              <a:t>, at ang </a:t>
            </a:r>
            <a:r>
              <a:rPr b="0" i="1" lang="en-PH" sz="1800" spc="-1" strike="noStrike">
                <a:solidFill>
                  <a:srgbClr val="000000"/>
                </a:solidFill>
                <a:latin typeface="Lato"/>
                <a:ea typeface="DejaVu Sans"/>
              </a:rPr>
              <a:t>Pisidium</a:t>
            </a:r>
            <a:r>
              <a:rPr b="0" lang="en-PH" sz="1800" spc="-1" strike="noStrike">
                <a:solidFill>
                  <a:srgbClr val="000000"/>
                </a:solidFill>
                <a:latin typeface="Lato"/>
                <a:ea typeface="DejaVu Sans"/>
              </a:rPr>
              <a:t> na siya namang pinakamaliit na kabibe. Ang </a:t>
            </a:r>
            <a:r>
              <a:rPr b="0" i="1" lang="en-PH" sz="1800" spc="-1" strike="noStrike">
                <a:solidFill>
                  <a:srgbClr val="000000"/>
                </a:solidFill>
                <a:latin typeface="Lato"/>
                <a:ea typeface="DejaVu Sans"/>
              </a:rPr>
              <a:t>Pearl of Allah</a:t>
            </a:r>
            <a:r>
              <a:rPr b="0" lang="en-PH" sz="1800" spc="-1" strike="noStrike">
                <a:solidFill>
                  <a:srgbClr val="000000"/>
                </a:solidFill>
                <a:latin typeface="Lato"/>
                <a:ea typeface="DejaVu Sans"/>
              </a:rPr>
              <a:t> na itinuturing na pinakamalaking perlas ay natagpuan sa karagatan ng Palawan noong 1934. </a:t>
            </a:r>
            <a:endParaRPr b="0" lang="en-PH" sz="1800" spc="-1" strike="noStrike">
              <a:solidFill>
                <a:srgbClr val="000000"/>
              </a:solidFill>
              <a:latin typeface="Arial"/>
            </a:endParaRPr>
          </a:p>
        </p:txBody>
      </p:sp>
      <p:sp>
        <p:nvSpPr>
          <p:cNvPr id="191" name=""/>
          <p:cNvSpPr/>
          <p:nvPr/>
        </p:nvSpPr>
        <p:spPr>
          <a:xfrm>
            <a:off x="8258040" y="3642840"/>
            <a:ext cx="3205080" cy="458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300" spc="-1" strike="noStrike">
                <a:solidFill>
                  <a:srgbClr val="000000"/>
                </a:solidFill>
                <a:latin typeface="Lato"/>
                <a:ea typeface="DejaVu Sans"/>
              </a:rPr>
              <a:t>Iba’t ibang uri ng isda at yamang dagat</a:t>
            </a:r>
            <a:endParaRPr b="0" lang="en-PH" sz="1300" spc="-1" strike="noStrike">
              <a:solidFill>
                <a:srgbClr val="000000"/>
              </a:solidFill>
              <a:latin typeface="Arial"/>
            </a:endParaRPr>
          </a:p>
        </p:txBody>
      </p:sp>
      <p:sp>
        <p:nvSpPr>
          <p:cNvPr id="192" name=""/>
          <p:cNvSpPr/>
          <p:nvPr/>
        </p:nvSpPr>
        <p:spPr>
          <a:xfrm>
            <a:off x="8258400" y="5767200"/>
            <a:ext cx="3205080" cy="458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300" spc="-1" strike="noStrike">
                <a:solidFill>
                  <a:srgbClr val="000000"/>
                </a:solidFill>
                <a:latin typeface="Lato"/>
                <a:ea typeface="DejaVu Sans"/>
              </a:rPr>
              <a:t>Isa sa pangunahing kabuhayan sa bansa ay ang pangingisda</a:t>
            </a:r>
            <a:endParaRPr b="0" lang="en-PH" sz="1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Rectangle 15"/>
          <p:cNvSpPr/>
          <p:nvPr/>
        </p:nvSpPr>
        <p:spPr>
          <a:xfrm>
            <a:off x="-113040" y="552240"/>
            <a:ext cx="3889080" cy="65160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4" name="Rectangle 192"/>
          <p:cNvSpPr/>
          <p:nvPr/>
        </p:nvSpPr>
        <p:spPr>
          <a:xfrm>
            <a:off x="540000" y="231480"/>
            <a:ext cx="10131120" cy="1196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95" name="Rectangle 193"/>
          <p:cNvSpPr/>
          <p:nvPr/>
        </p:nvSpPr>
        <p:spPr>
          <a:xfrm>
            <a:off x="720000" y="1060560"/>
            <a:ext cx="9951120" cy="691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96" name="Rectangle 194"/>
          <p:cNvSpPr/>
          <p:nvPr/>
        </p:nvSpPr>
        <p:spPr>
          <a:xfrm>
            <a:off x="720000" y="1496160"/>
            <a:ext cx="10969200" cy="69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7" name=""/>
          <p:cNvSpPr/>
          <p:nvPr/>
        </p:nvSpPr>
        <p:spPr>
          <a:xfrm>
            <a:off x="808200" y="1496160"/>
            <a:ext cx="9074520" cy="12963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7"/>
              </a:spcBef>
              <a:spcAft>
                <a:spcPts val="567"/>
              </a:spcAft>
            </a:pPr>
            <a:r>
              <a:rPr b="1" lang="en-PH" sz="1800" spc="-1" strike="noStrike">
                <a:solidFill>
                  <a:srgbClr val="000000"/>
                </a:solidFill>
                <a:latin typeface="Lato"/>
                <a:ea typeface="DejaVu Sans"/>
              </a:rPr>
              <a:t>I. Panuto: </a:t>
            </a:r>
            <a:r>
              <a:rPr b="0" lang="en-PH" sz="1800" spc="-1" strike="noStrike">
                <a:solidFill>
                  <a:srgbClr val="000000"/>
                </a:solidFill>
                <a:latin typeface="Lato"/>
                <a:ea typeface="DejaVu Sans"/>
              </a:rPr>
              <a:t>Sagutin ang sumusunod na tanong.</a:t>
            </a:r>
            <a:endParaRPr b="0" lang="en-PH" sz="1800" spc="-1" strike="noStrike">
              <a:solidFill>
                <a:srgbClr val="000000"/>
              </a:solidFill>
              <a:latin typeface="Arial"/>
            </a:endParaRPr>
          </a:p>
          <a:p>
            <a:pPr>
              <a:lnSpc>
                <a:spcPct val="100000"/>
              </a:lnSpc>
              <a:spcBef>
                <a:spcPts val="567"/>
              </a:spcBef>
              <a:spcAft>
                <a:spcPts val="567"/>
              </a:spcAft>
            </a:pPr>
            <a:r>
              <a:rPr b="0" lang="en-PH" sz="1800" spc="-1" strike="noStrike">
                <a:solidFill>
                  <a:srgbClr val="000000"/>
                </a:solidFill>
                <a:latin typeface="Lato"/>
                <a:ea typeface="DejaVu Sans"/>
              </a:rPr>
              <a:t>1. Ano-ano ang likas na yaman ng Pilipinas?</a:t>
            </a:r>
            <a:endParaRPr b="0" lang="en-PH" sz="1800" spc="-1" strike="noStrike">
              <a:solidFill>
                <a:srgbClr val="000000"/>
              </a:solidFill>
              <a:latin typeface="Arial"/>
            </a:endParaRPr>
          </a:p>
          <a:p>
            <a:pPr>
              <a:lnSpc>
                <a:spcPct val="100000"/>
              </a:lnSpc>
              <a:spcBef>
                <a:spcPts val="567"/>
              </a:spcBef>
              <a:spcAft>
                <a:spcPts val="567"/>
              </a:spcAft>
            </a:pPr>
            <a:r>
              <a:rPr b="0" lang="en-PH" sz="1800" spc="-1" strike="noStrike">
                <a:solidFill>
                  <a:srgbClr val="000000"/>
                </a:solidFill>
                <a:latin typeface="Lato"/>
                <a:ea typeface="DejaVu Sans"/>
              </a:rPr>
              <a:t>2. Bakit mahalagang malaman ng isang Pilipino ang mga likas na yaman ng 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Rectangle 1"/>
          <p:cNvSpPr/>
          <p:nvPr/>
        </p:nvSpPr>
        <p:spPr>
          <a:xfrm>
            <a:off x="-113040" y="552240"/>
            <a:ext cx="5690880" cy="65160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9" name="Rectangle 2"/>
          <p:cNvSpPr/>
          <p:nvPr/>
        </p:nvSpPr>
        <p:spPr>
          <a:xfrm>
            <a:off x="426960" y="52776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00" name="Rectangle 3"/>
          <p:cNvSpPr/>
          <p:nvPr/>
        </p:nvSpPr>
        <p:spPr>
          <a:xfrm>
            <a:off x="540000" y="231480"/>
            <a:ext cx="10131120" cy="1196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Susi sa Pagwawasto</a:t>
            </a:r>
            <a:endParaRPr b="0" lang="en-PH" sz="3600" spc="-1" strike="noStrike">
              <a:solidFill>
                <a:srgbClr val="000000"/>
              </a:solidFill>
              <a:latin typeface="Arial"/>
            </a:endParaRPr>
          </a:p>
        </p:txBody>
      </p:sp>
      <p:sp>
        <p:nvSpPr>
          <p:cNvPr id="201" name="Rectangle 4"/>
          <p:cNvSpPr/>
          <p:nvPr/>
        </p:nvSpPr>
        <p:spPr>
          <a:xfrm>
            <a:off x="720000" y="1060560"/>
            <a:ext cx="9951120" cy="691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202" name=""/>
          <p:cNvSpPr/>
          <p:nvPr/>
        </p:nvSpPr>
        <p:spPr>
          <a:xfrm>
            <a:off x="813600" y="1526040"/>
            <a:ext cx="10640520" cy="1314720"/>
          </a:xfrm>
          <a:prstGeom prst="rect">
            <a:avLst/>
          </a:prstGeom>
          <a:noFill/>
          <a:ln w="0">
            <a:noFill/>
          </a:ln>
        </p:spPr>
        <p:style>
          <a:lnRef idx="0"/>
          <a:fillRef idx="0"/>
          <a:effectRef idx="0"/>
          <a:fontRef idx="minor"/>
        </p:style>
        <p:txBody>
          <a:bodyPr lIns="90000" rIns="90000" tIns="45000" bIns="45000" anchor="t">
            <a:noAutofit/>
          </a:bodyPr>
          <a:p>
            <a:pPr>
              <a:lnSpc>
                <a:spcPct val="115000"/>
              </a:lnSpc>
              <a:spcBef>
                <a:spcPts val="567"/>
              </a:spcBef>
              <a:spcAft>
                <a:spcPts val="567"/>
              </a:spcAft>
            </a:pPr>
            <a:r>
              <a:rPr b="0" lang="en-PH" sz="1800" spc="-1" strike="noStrike">
                <a:solidFill>
                  <a:srgbClr val="000000"/>
                </a:solidFill>
                <a:latin typeface="Lato"/>
                <a:ea typeface="DejaVu Sans"/>
              </a:rPr>
              <a:t>1. Yamang lupa, yamang tubig, yamang mineral, at yamang gubat</a:t>
            </a:r>
            <a:endParaRPr b="0" lang="en-PH" sz="1800" spc="-1" strike="noStrike">
              <a:solidFill>
                <a:srgbClr val="000000"/>
              </a:solidFill>
              <a:latin typeface="Arial"/>
            </a:endParaRPr>
          </a:p>
          <a:p>
            <a:pPr>
              <a:lnSpc>
                <a:spcPct val="115000"/>
              </a:lnSpc>
              <a:spcBef>
                <a:spcPts val="567"/>
              </a:spcBef>
              <a:spcAft>
                <a:spcPts val="567"/>
              </a:spcAft>
            </a:pPr>
            <a:r>
              <a:rPr b="0" lang="en-PH" sz="1800" spc="-1" strike="noStrike">
                <a:solidFill>
                  <a:srgbClr val="000000"/>
                </a:solidFill>
                <a:latin typeface="Lato"/>
                <a:ea typeface="DejaVu Sans"/>
              </a:rPr>
              <a:t>2. Kung may kaalaman ang isang Pilipino sa mga likas na yaman sa kaniyang kapaligiran, mapakikinabangan niya ito sa kaniyang kabuhayan at alam din niya kung paano ito pangangalagaan.</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808236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Likas na Yaman ng Pilipinas </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698760" y="1552680"/>
            <a:ext cx="4825080" cy="4071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likas na yaman ay pangunahing pinagmumulan ng yaman at batayan ng kaunlarang pangkabuhayan. Ito ay binubuo ng mga pangisdaan, lupang sakahan, mineral, kagubatan, at katubigan.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Maaaring pangkatin ang mga likas na yaman ayon sa anyo o gamit nito. Kung anyo ang pag-uusapan, may mga likas na yaman na napapalitan at hindi napapalitan. Mayroon ding nauubos at hindi nauubos. </a:t>
            </a:r>
            <a:endParaRPr b="0" lang="en-PH" sz="1800" spc="-1" strike="noStrike">
              <a:solidFill>
                <a:srgbClr val="000000"/>
              </a:solidFill>
              <a:latin typeface="Arial"/>
            </a:endParaRPr>
          </a:p>
        </p:txBody>
      </p:sp>
      <p:sp>
        <p:nvSpPr>
          <p:cNvPr id="137" name=""/>
          <p:cNvSpPr/>
          <p:nvPr/>
        </p:nvSpPr>
        <p:spPr>
          <a:xfrm>
            <a:off x="6386400" y="5641200"/>
            <a:ext cx="5106240" cy="458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300" spc="-1" strike="noStrike">
                <a:solidFill>
                  <a:srgbClr val="000000"/>
                </a:solidFill>
                <a:latin typeface="Lato"/>
                <a:ea typeface="DejaVu Sans"/>
              </a:rPr>
              <a:t>Mga halimbawa ng likas na yaman (gulay, isda, niyog, palay, at prutas) na nauubos at napapalitan</a:t>
            </a:r>
            <a:endParaRPr b="0" lang="en-PH" sz="1300" spc="-1" strike="noStrike">
              <a:solidFill>
                <a:srgbClr val="000000"/>
              </a:solidFill>
              <a:latin typeface="Arial"/>
            </a:endParaRPr>
          </a:p>
        </p:txBody>
      </p:sp>
      <p:pic>
        <p:nvPicPr>
          <p:cNvPr id="138" name="" descr=""/>
          <p:cNvPicPr/>
          <p:nvPr/>
        </p:nvPicPr>
        <p:blipFill>
          <a:blip r:embed="rId1"/>
          <a:stretch/>
        </p:blipFill>
        <p:spPr>
          <a:xfrm>
            <a:off x="5664240" y="1552680"/>
            <a:ext cx="6242040" cy="40881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 descr=""/>
          <p:cNvPicPr/>
          <p:nvPr/>
        </p:nvPicPr>
        <p:blipFill>
          <a:blip r:embed="rId1"/>
          <a:stretch/>
        </p:blipFill>
        <p:spPr>
          <a:xfrm>
            <a:off x="9942840" y="1330560"/>
            <a:ext cx="1841400" cy="1469520"/>
          </a:xfrm>
          <a:prstGeom prst="rect">
            <a:avLst/>
          </a:prstGeom>
          <a:ln w="0">
            <a:noFill/>
          </a:ln>
        </p:spPr>
      </p:pic>
      <p:pic>
        <p:nvPicPr>
          <p:cNvPr id="140" name="" descr=""/>
          <p:cNvPicPr/>
          <p:nvPr/>
        </p:nvPicPr>
        <p:blipFill>
          <a:blip r:embed="rId2"/>
          <a:stretch/>
        </p:blipFill>
        <p:spPr>
          <a:xfrm>
            <a:off x="8159040" y="1330560"/>
            <a:ext cx="1812240" cy="1500840"/>
          </a:xfrm>
          <a:prstGeom prst="rect">
            <a:avLst/>
          </a:prstGeom>
          <a:ln w="0">
            <a:noFill/>
          </a:ln>
        </p:spPr>
      </p:pic>
      <p:pic>
        <p:nvPicPr>
          <p:cNvPr id="141" name="" descr=""/>
          <p:cNvPicPr/>
          <p:nvPr/>
        </p:nvPicPr>
        <p:blipFill>
          <a:blip r:embed="rId3"/>
          <a:stretch/>
        </p:blipFill>
        <p:spPr>
          <a:xfrm>
            <a:off x="6323040" y="1330560"/>
            <a:ext cx="1811880" cy="1500840"/>
          </a:xfrm>
          <a:prstGeom prst="rect">
            <a:avLst/>
          </a:prstGeom>
          <a:ln w="0">
            <a:noFill/>
          </a:ln>
        </p:spPr>
      </p:pic>
      <p:sp>
        <p:nvSpPr>
          <p:cNvPr id="142" name="Rectangle 10"/>
          <p:cNvSpPr/>
          <p:nvPr/>
        </p:nvSpPr>
        <p:spPr>
          <a:xfrm>
            <a:off x="-113040" y="532080"/>
            <a:ext cx="402732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3" name="Rectangle 11"/>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Yamang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4" name=""/>
          <p:cNvSpPr/>
          <p:nvPr/>
        </p:nvSpPr>
        <p:spPr>
          <a:xfrm>
            <a:off x="709920" y="1509840"/>
            <a:ext cx="5333400" cy="4071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yamang lupa ay mga bagay na itinatanim sa paligid. Nakukuha ang mga yamang lupa sa mga anyong lupa. Maaari itong ibenta, pakinabangan, at kainin.</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Maraming bahagi ng Pilipinas ang maaaring taniman ng iba’t ibang gulay at prutas, at iba pang halamang napakikinabangan. Ang mga pangunahing pananim ng bansa ay palay, mais, tubo, niyog, abaka, tabako, mangga, kape, pinya, saging, at mga halamang-ugat. </a:t>
            </a:r>
            <a:endParaRPr b="0" lang="en-PH" sz="1800" spc="-1" strike="noStrike">
              <a:solidFill>
                <a:srgbClr val="000000"/>
              </a:solidFill>
              <a:latin typeface="Arial"/>
            </a:endParaRPr>
          </a:p>
        </p:txBody>
      </p:sp>
      <p:sp>
        <p:nvSpPr>
          <p:cNvPr id="145" name=""/>
          <p:cNvSpPr/>
          <p:nvPr/>
        </p:nvSpPr>
        <p:spPr>
          <a:xfrm>
            <a:off x="6900120" y="2723760"/>
            <a:ext cx="4566960" cy="458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300" spc="-1" strike="noStrike">
                <a:solidFill>
                  <a:srgbClr val="000000"/>
                </a:solidFill>
                <a:latin typeface="Lato"/>
                <a:ea typeface="DejaVu Sans"/>
              </a:rPr>
              <a:t>Palay                               Tubo                              Tabako</a:t>
            </a:r>
            <a:endParaRPr b="0" lang="en-PH" sz="1300" spc="-1" strike="noStrike">
              <a:solidFill>
                <a:srgbClr val="000000"/>
              </a:solidFill>
              <a:latin typeface="Arial"/>
            </a:endParaRPr>
          </a:p>
        </p:txBody>
      </p:sp>
      <p:sp>
        <p:nvSpPr>
          <p:cNvPr id="146" name=""/>
          <p:cNvSpPr/>
          <p:nvPr/>
        </p:nvSpPr>
        <p:spPr>
          <a:xfrm>
            <a:off x="6513120" y="4308120"/>
            <a:ext cx="5106240" cy="458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Punongkahoy                  Bungangkahoy           Halamang Pagkain</a:t>
            </a:r>
            <a:endParaRPr b="0" lang="en-PH" sz="1300" spc="-1" strike="noStrike">
              <a:solidFill>
                <a:srgbClr val="000000"/>
              </a:solidFill>
              <a:latin typeface="Arial"/>
            </a:endParaRPr>
          </a:p>
        </p:txBody>
      </p:sp>
      <p:sp>
        <p:nvSpPr>
          <p:cNvPr id="147" name=""/>
          <p:cNvSpPr/>
          <p:nvPr/>
        </p:nvSpPr>
        <p:spPr>
          <a:xfrm>
            <a:off x="6513120" y="5964480"/>
            <a:ext cx="5106240" cy="458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Halamang Pangdekorasyon      Halamang Herbal</a:t>
            </a:r>
            <a:endParaRPr b="0" lang="en-PH" sz="1300" spc="-1" strike="noStrike">
              <a:solidFill>
                <a:srgbClr val="000000"/>
              </a:solidFill>
              <a:latin typeface="Arial"/>
            </a:endParaRPr>
          </a:p>
        </p:txBody>
      </p:sp>
      <p:pic>
        <p:nvPicPr>
          <p:cNvPr id="148" name="" descr=""/>
          <p:cNvPicPr/>
          <p:nvPr/>
        </p:nvPicPr>
        <p:blipFill>
          <a:blip r:embed="rId4"/>
          <a:stretch/>
        </p:blipFill>
        <p:spPr>
          <a:xfrm>
            <a:off x="6323040" y="3015720"/>
            <a:ext cx="1835640" cy="1361520"/>
          </a:xfrm>
          <a:prstGeom prst="rect">
            <a:avLst/>
          </a:prstGeom>
          <a:ln w="0">
            <a:noFill/>
          </a:ln>
        </p:spPr>
      </p:pic>
      <p:pic>
        <p:nvPicPr>
          <p:cNvPr id="149" name="" descr=""/>
          <p:cNvPicPr/>
          <p:nvPr/>
        </p:nvPicPr>
        <p:blipFill>
          <a:blip r:embed="rId5"/>
          <a:stretch/>
        </p:blipFill>
        <p:spPr>
          <a:xfrm>
            <a:off x="8159040" y="3013200"/>
            <a:ext cx="1800720" cy="1364040"/>
          </a:xfrm>
          <a:prstGeom prst="rect">
            <a:avLst/>
          </a:prstGeom>
          <a:ln w="0">
            <a:noFill/>
          </a:ln>
        </p:spPr>
      </p:pic>
      <p:pic>
        <p:nvPicPr>
          <p:cNvPr id="150" name="" descr=""/>
          <p:cNvPicPr/>
          <p:nvPr/>
        </p:nvPicPr>
        <p:blipFill>
          <a:blip r:embed="rId6"/>
          <a:stretch/>
        </p:blipFill>
        <p:spPr>
          <a:xfrm>
            <a:off x="9960120" y="3013200"/>
            <a:ext cx="1800720" cy="1361520"/>
          </a:xfrm>
          <a:prstGeom prst="rect">
            <a:avLst/>
          </a:prstGeom>
          <a:ln w="0">
            <a:noFill/>
          </a:ln>
        </p:spPr>
      </p:pic>
      <p:pic>
        <p:nvPicPr>
          <p:cNvPr id="151" name="" descr=""/>
          <p:cNvPicPr/>
          <p:nvPr/>
        </p:nvPicPr>
        <p:blipFill>
          <a:blip r:embed="rId7"/>
          <a:stretch/>
        </p:blipFill>
        <p:spPr>
          <a:xfrm>
            <a:off x="7159320" y="4658760"/>
            <a:ext cx="1759680" cy="1370520"/>
          </a:xfrm>
          <a:prstGeom prst="rect">
            <a:avLst/>
          </a:prstGeom>
          <a:ln w="0">
            <a:noFill/>
          </a:ln>
        </p:spPr>
      </p:pic>
      <p:pic>
        <p:nvPicPr>
          <p:cNvPr id="152" name="" descr=""/>
          <p:cNvPicPr/>
          <p:nvPr/>
        </p:nvPicPr>
        <p:blipFill>
          <a:blip r:embed="rId8"/>
          <a:stretch/>
        </p:blipFill>
        <p:spPr>
          <a:xfrm>
            <a:off x="9125280" y="4688280"/>
            <a:ext cx="1773720" cy="1341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12"/>
          <p:cNvSpPr/>
          <p:nvPr/>
        </p:nvSpPr>
        <p:spPr>
          <a:xfrm>
            <a:off x="-113040" y="532080"/>
            <a:ext cx="402732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4" name="Rectangle 13"/>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Yamang Gubat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5" name=""/>
          <p:cNvSpPr/>
          <p:nvPr/>
        </p:nvSpPr>
        <p:spPr>
          <a:xfrm>
            <a:off x="709920" y="1509840"/>
            <a:ext cx="5333400" cy="4071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yamang gubat ay mga bagay o hayop na makikita sa kagubatan. Isa sa pinakamaunlad na hanapbuhay ay ang pagtatanim ng mga halamang namumulaklak. Kabilang sa mga ito ang </a:t>
            </a:r>
            <a:r>
              <a:rPr b="0" i="1" lang="en-PH" sz="1800" spc="-1" strike="noStrike">
                <a:solidFill>
                  <a:srgbClr val="000000"/>
                </a:solidFill>
                <a:latin typeface="Lato"/>
                <a:ea typeface="DejaVu Sans"/>
              </a:rPr>
              <a:t>anthurium, chrysanthemum,</a:t>
            </a:r>
            <a:r>
              <a:rPr b="0" lang="en-PH" sz="1800" spc="-1" strike="noStrike">
                <a:solidFill>
                  <a:srgbClr val="000000"/>
                </a:solidFill>
                <a:latin typeface="Lato"/>
                <a:ea typeface="DejaVu Sans"/>
              </a:rPr>
              <a:t> iba’t ibang uri ng </a:t>
            </a:r>
            <a:r>
              <a:rPr b="0" i="1" lang="en-PH" sz="1800" spc="-1" strike="noStrike">
                <a:solidFill>
                  <a:srgbClr val="000000"/>
                </a:solidFill>
                <a:latin typeface="Lato"/>
                <a:ea typeface="DejaVu Sans"/>
              </a:rPr>
              <a:t>lily, aster, rose,</a:t>
            </a:r>
            <a:r>
              <a:rPr b="0" lang="en-PH" sz="1800" spc="-1" strike="noStrike">
                <a:solidFill>
                  <a:srgbClr val="000000"/>
                </a:solidFill>
                <a:latin typeface="Lato"/>
                <a:ea typeface="DejaVu Sans"/>
              </a:rPr>
              <a:t> at orkidya.</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May 14,000 uri ng halaman ang tumutubo sa kagubatan ng Pilipinas. Kabilang dito ang 8,000 uri ng halamang namumulaklak na kinabibilangan ng halos 1,000 orkidya. Ilan sa mga ito ay bihira lamang makita at </a:t>
            </a:r>
            <a:r>
              <a:rPr b="0" i="1" lang="en-PH" sz="1800" spc="-1" strike="noStrike">
                <a:solidFill>
                  <a:srgbClr val="000000"/>
                </a:solidFill>
                <a:latin typeface="Lato"/>
                <a:ea typeface="DejaVu Sans"/>
              </a:rPr>
              <a:t>endemic</a:t>
            </a:r>
            <a:r>
              <a:rPr b="0" lang="en-PH" sz="1800" spc="-1" strike="noStrike">
                <a:solidFill>
                  <a:srgbClr val="000000"/>
                </a:solidFill>
                <a:latin typeface="Lato"/>
                <a:ea typeface="DejaVu Sans"/>
              </a:rPr>
              <a:t> sa Pilipinas tulad ng waling-waling.</a:t>
            </a:r>
            <a:endParaRPr b="0" lang="en-PH" sz="1800" spc="-1" strike="noStrike">
              <a:solidFill>
                <a:srgbClr val="000000"/>
              </a:solidFill>
              <a:latin typeface="Arial"/>
            </a:endParaRPr>
          </a:p>
        </p:txBody>
      </p:sp>
      <p:sp>
        <p:nvSpPr>
          <p:cNvPr id="156" name=""/>
          <p:cNvSpPr/>
          <p:nvPr/>
        </p:nvSpPr>
        <p:spPr>
          <a:xfrm>
            <a:off x="6158520" y="5749560"/>
            <a:ext cx="5587560" cy="642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300" spc="-1" strike="noStrike">
                <a:solidFill>
                  <a:srgbClr val="000000"/>
                </a:solidFill>
                <a:latin typeface="Lato"/>
                <a:ea typeface="DejaVu Sans"/>
              </a:rPr>
              <a:t>Iba’t ibang uri ng bulaklak na matatagpuan sa bansa kasama na ang iba’t ibang variety ng orkidya na dulot ng yamang gubat ng Pilipinas</a:t>
            </a:r>
            <a:endParaRPr b="0" lang="en-PH" sz="1300" spc="-1" strike="noStrike">
              <a:solidFill>
                <a:srgbClr val="000000"/>
              </a:solidFill>
              <a:latin typeface="Arial"/>
            </a:endParaRPr>
          </a:p>
        </p:txBody>
      </p:sp>
      <p:pic>
        <p:nvPicPr>
          <p:cNvPr id="157" name="" descr=""/>
          <p:cNvPicPr/>
          <p:nvPr/>
        </p:nvPicPr>
        <p:blipFill>
          <a:blip r:embed="rId1"/>
          <a:stretch/>
        </p:blipFill>
        <p:spPr>
          <a:xfrm>
            <a:off x="6043680" y="1183320"/>
            <a:ext cx="5888160" cy="45658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 descr=""/>
          <p:cNvPicPr/>
          <p:nvPr/>
        </p:nvPicPr>
        <p:blipFill>
          <a:blip r:embed="rId1"/>
          <a:stretch/>
        </p:blipFill>
        <p:spPr>
          <a:xfrm>
            <a:off x="1038960" y="2287080"/>
            <a:ext cx="10593360" cy="3224520"/>
          </a:xfrm>
          <a:prstGeom prst="rect">
            <a:avLst/>
          </a:prstGeom>
          <a:ln w="0">
            <a:noFill/>
          </a:ln>
        </p:spPr>
      </p:pic>
      <p:sp>
        <p:nvSpPr>
          <p:cNvPr id="159" name="Rectangle 8"/>
          <p:cNvSpPr/>
          <p:nvPr/>
        </p:nvSpPr>
        <p:spPr>
          <a:xfrm>
            <a:off x="-113040" y="532080"/>
            <a:ext cx="3609360" cy="72576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0" name="Rectangle 9"/>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PH" sz="3600" spc="-1" strike="noStrike">
                <a:solidFill>
                  <a:srgbClr val="ffffff"/>
                </a:solidFill>
                <a:latin typeface="Montserrat Medium"/>
                <a:ea typeface="DejaVu Sans"/>
              </a:rPr>
              <a:t>Dipterocarp</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1" name=""/>
          <p:cNvSpPr/>
          <p:nvPr/>
        </p:nvSpPr>
        <p:spPr>
          <a:xfrm>
            <a:off x="635760" y="1437120"/>
            <a:ext cx="10780560" cy="19274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Ito ang bumubuo sa . ng kagubatan sa Pilipinas. Dito nanggagaling ang pinakamalalaking produksiyon ng tabla </a:t>
            </a:r>
            <a:r>
              <a:rPr b="0" i="1" lang="en-PH" sz="1800" spc="-1" strike="noStrike">
                <a:solidFill>
                  <a:srgbClr val="000000"/>
                </a:solidFill>
                <a:latin typeface="Lato"/>
                <a:ea typeface="DejaVu Sans"/>
              </a:rPr>
              <a:t>(lumber) </a:t>
            </a:r>
            <a:r>
              <a:rPr b="0" lang="en-PH" sz="1800" spc="-1" strike="noStrike">
                <a:solidFill>
                  <a:srgbClr val="000000"/>
                </a:solidFill>
                <a:latin typeface="Lato"/>
                <a:ea typeface="DejaVu Sans"/>
              </a:rPr>
              <a:t>mula sa mga punongkahoy na apitong, lauan, mayapis, tanguile, at yakal.</a:t>
            </a:r>
            <a:endParaRPr b="0" lang="en-PH" sz="1800" spc="-1" strike="noStrike">
              <a:solidFill>
                <a:srgbClr val="000000"/>
              </a:solidFill>
              <a:latin typeface="Arial"/>
            </a:endParaRPr>
          </a:p>
        </p:txBody>
      </p:sp>
      <p:sp>
        <p:nvSpPr>
          <p:cNvPr id="162" name=""/>
          <p:cNvSpPr/>
          <p:nvPr/>
        </p:nvSpPr>
        <p:spPr>
          <a:xfrm>
            <a:off x="1267200" y="5222160"/>
            <a:ext cx="9997560" cy="458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Apitong                              Lauan                               Mayapis  </a:t>
            </a: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   Tanguile                                Yakal                   </a:t>
            </a:r>
            <a:endParaRPr b="0" lang="en-PH" sz="1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 name="" descr=""/>
          <p:cNvPicPr/>
          <p:nvPr/>
        </p:nvPicPr>
        <p:blipFill>
          <a:blip r:embed="rId1"/>
          <a:stretch/>
        </p:blipFill>
        <p:spPr>
          <a:xfrm>
            <a:off x="1008360" y="2365560"/>
            <a:ext cx="10502640" cy="3864600"/>
          </a:xfrm>
          <a:prstGeom prst="rect">
            <a:avLst/>
          </a:prstGeom>
          <a:ln w="0">
            <a:noFill/>
          </a:ln>
        </p:spPr>
      </p:pic>
      <p:sp>
        <p:nvSpPr>
          <p:cNvPr id="164" name="Rectangle 14"/>
          <p:cNvSpPr/>
          <p:nvPr/>
        </p:nvSpPr>
        <p:spPr>
          <a:xfrm>
            <a:off x="-113040" y="532080"/>
            <a:ext cx="2583000" cy="72576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5" name="Rectangle 16"/>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Molave</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6" name=""/>
          <p:cNvSpPr/>
          <p:nvPr/>
        </p:nvSpPr>
        <p:spPr>
          <a:xfrm>
            <a:off x="635760" y="1437120"/>
            <a:ext cx="10780560" cy="19274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halimbawa ng puno sa ganitong uri ng kagubatan ay ang narra, tindalo, ipil, dao, at banayo. Itinuturing na matitibay at magaganda ang mga kahoy mula sa mga punong ito. Tumutubo ang mga ito sa matataas na lugar ng kagubatan na may panahong tuyo at basa.</a:t>
            </a:r>
            <a:endParaRPr b="0" lang="en-PH" sz="1800" spc="-1" strike="noStrike">
              <a:solidFill>
                <a:srgbClr val="000000"/>
              </a:solidFill>
              <a:latin typeface="Arial"/>
            </a:endParaRPr>
          </a:p>
        </p:txBody>
      </p:sp>
      <p:sp>
        <p:nvSpPr>
          <p:cNvPr id="167" name=""/>
          <p:cNvSpPr/>
          <p:nvPr/>
        </p:nvSpPr>
        <p:spPr>
          <a:xfrm>
            <a:off x="1481040" y="5803560"/>
            <a:ext cx="9606240" cy="458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Narra                                    Tindalo                                                  Ipil </a:t>
            </a: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	</a:t>
            </a:r>
            <a:r>
              <a:rPr b="0" i="1" lang="en-PH" sz="1300" spc="-1" strike="noStrike">
                <a:solidFill>
                  <a:srgbClr val="000000"/>
                </a:solidFill>
                <a:latin typeface="Lato"/>
                <a:ea typeface="DejaVu Sans"/>
              </a:rPr>
              <a:t>                 Dao               </a:t>
            </a:r>
            <a:endParaRPr b="0" lang="en-PH" sz="1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 descr=""/>
          <p:cNvPicPr/>
          <p:nvPr/>
        </p:nvPicPr>
        <p:blipFill>
          <a:blip r:embed="rId1"/>
          <a:srcRect l="65231" t="0" r="0" b="0"/>
          <a:stretch/>
        </p:blipFill>
        <p:spPr>
          <a:xfrm>
            <a:off x="2787840" y="3902760"/>
            <a:ext cx="2937600" cy="1888200"/>
          </a:xfrm>
          <a:prstGeom prst="rect">
            <a:avLst/>
          </a:prstGeom>
          <a:ln w="0">
            <a:noFill/>
          </a:ln>
        </p:spPr>
      </p:pic>
      <p:pic>
        <p:nvPicPr>
          <p:cNvPr id="169" name="" descr=""/>
          <p:cNvPicPr/>
          <p:nvPr/>
        </p:nvPicPr>
        <p:blipFill>
          <a:blip r:embed="rId2"/>
          <a:stretch/>
        </p:blipFill>
        <p:spPr>
          <a:xfrm>
            <a:off x="7917840" y="634320"/>
            <a:ext cx="2620440" cy="2730240"/>
          </a:xfrm>
          <a:prstGeom prst="rect">
            <a:avLst/>
          </a:prstGeom>
          <a:ln w="0">
            <a:noFill/>
          </a:ln>
        </p:spPr>
      </p:pic>
      <p:sp>
        <p:nvSpPr>
          <p:cNvPr id="170" name="Rectangle 18"/>
          <p:cNvSpPr/>
          <p:nvPr/>
        </p:nvSpPr>
        <p:spPr>
          <a:xfrm>
            <a:off x="-113040" y="532080"/>
            <a:ext cx="2000160" cy="72576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1" name="Rectangle 19"/>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Pino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2" name=""/>
          <p:cNvSpPr/>
          <p:nvPr/>
        </p:nvSpPr>
        <p:spPr>
          <a:xfrm>
            <a:off x="635760" y="1437120"/>
            <a:ext cx="7473960" cy="19274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punong pino </a:t>
            </a:r>
            <a:r>
              <a:rPr b="0" i="1" lang="en-PH" sz="1800" spc="-1" strike="noStrike">
                <a:solidFill>
                  <a:srgbClr val="000000"/>
                </a:solidFill>
                <a:latin typeface="Lato"/>
                <a:ea typeface="DejaVu Sans"/>
              </a:rPr>
              <a:t>(pine)</a:t>
            </a:r>
            <a:r>
              <a:rPr b="0" lang="en-PH" sz="1800" spc="-1" strike="noStrike">
                <a:solidFill>
                  <a:srgbClr val="000000"/>
                </a:solidFill>
                <a:latin typeface="Lato"/>
                <a:ea typeface="DejaVu Sans"/>
              </a:rPr>
              <a:t> ay may taglay na </a:t>
            </a:r>
            <a:r>
              <a:rPr b="0" i="1" lang="en-PH" sz="1800" spc="-1" strike="noStrike">
                <a:solidFill>
                  <a:srgbClr val="000000"/>
                </a:solidFill>
                <a:latin typeface="Lato"/>
                <a:ea typeface="DejaVu Sans"/>
              </a:rPr>
              <a:t>resin</a:t>
            </a:r>
            <a:r>
              <a:rPr b="0" lang="en-PH" sz="1800" spc="-1" strike="noStrike">
                <a:solidFill>
                  <a:srgbClr val="000000"/>
                </a:solidFill>
                <a:latin typeface="Lato"/>
                <a:ea typeface="DejaVu Sans"/>
              </a:rPr>
              <a:t>. Ang </a:t>
            </a:r>
            <a:r>
              <a:rPr b="0" i="1" lang="en-PH" sz="1800" spc="-1" strike="noStrike">
                <a:solidFill>
                  <a:srgbClr val="000000"/>
                </a:solidFill>
                <a:latin typeface="Lato"/>
                <a:ea typeface="DejaVu Sans"/>
              </a:rPr>
              <a:t>resin</a:t>
            </a:r>
            <a:r>
              <a:rPr b="0" lang="en-PH" sz="1800" spc="-1" strike="noStrike">
                <a:solidFill>
                  <a:srgbClr val="000000"/>
                </a:solidFill>
                <a:latin typeface="Lato"/>
                <a:ea typeface="DejaVu Sans"/>
              </a:rPr>
              <a:t> ay ginagawang alkitran na ginagamit sa pagtitimpla ng pintura. Karaniwang matatagpuan sa matataas na kabundukan ng Hilagang Luzon at Mindoro ang mga punong ito.</a:t>
            </a:r>
            <a:endParaRPr b="0" lang="en-PH" sz="1800" spc="-1" strike="noStrike">
              <a:solidFill>
                <a:srgbClr val="000000"/>
              </a:solidFill>
              <a:latin typeface="Arial"/>
            </a:endParaRPr>
          </a:p>
        </p:txBody>
      </p:sp>
      <p:sp>
        <p:nvSpPr>
          <p:cNvPr id="173" name="Rectangle 20"/>
          <p:cNvSpPr/>
          <p:nvPr/>
        </p:nvSpPr>
        <p:spPr>
          <a:xfrm>
            <a:off x="-100440" y="3086280"/>
            <a:ext cx="2975760" cy="72576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4" name=""/>
          <p:cNvSpPr/>
          <p:nvPr/>
        </p:nvSpPr>
        <p:spPr>
          <a:xfrm>
            <a:off x="517680" y="3086280"/>
            <a:ext cx="2826360" cy="162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Malumot</a:t>
            </a:r>
            <a:endParaRPr b="0" lang="en-PH" sz="3600" spc="-1" strike="noStrike">
              <a:solidFill>
                <a:srgbClr val="000000"/>
              </a:solidFill>
              <a:latin typeface="Arial"/>
            </a:endParaRPr>
          </a:p>
        </p:txBody>
      </p:sp>
      <p:sp>
        <p:nvSpPr>
          <p:cNvPr id="175" name=""/>
          <p:cNvSpPr/>
          <p:nvPr/>
        </p:nvSpPr>
        <p:spPr>
          <a:xfrm>
            <a:off x="5308560" y="4078800"/>
            <a:ext cx="5994360" cy="16477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malumot na kagubatan ay nasa mataas at matarik na gilid ng bulubundukin. Halimbawa ng mga halaman sa uring ito ay pako at </a:t>
            </a:r>
            <a:r>
              <a:rPr b="0" i="1" lang="en-PH" sz="1800" spc="-1" strike="noStrike">
                <a:solidFill>
                  <a:srgbClr val="000000"/>
                </a:solidFill>
                <a:latin typeface="Lato"/>
                <a:ea typeface="DejaVu Sans"/>
              </a:rPr>
              <a:t>mosses</a:t>
            </a:r>
            <a:r>
              <a:rPr b="0" lang="en-PH" sz="1800" spc="-1" strike="noStrike">
                <a:solidFill>
                  <a:srgbClr val="000000"/>
                </a:solidFill>
                <a:latin typeface="Lato"/>
                <a:ea typeface="DejaVu Sans"/>
              </a:rPr>
              <a:t>. Ang mga halamang ito ay tumutulong na mapigilan ang pagguho ng lupa o </a:t>
            </a:r>
            <a:r>
              <a:rPr b="0" i="1" lang="en-PH" sz="1800" spc="-1" strike="noStrike">
                <a:solidFill>
                  <a:srgbClr val="000000"/>
                </a:solidFill>
                <a:latin typeface="Lato"/>
                <a:ea typeface="DejaVu Sans"/>
              </a:rPr>
              <a:t>erosion</a:t>
            </a:r>
            <a:r>
              <a:rPr b="0" lang="en-PH" sz="1800" spc="-1" strike="noStrike">
                <a:solidFill>
                  <a:srgbClr val="000000"/>
                </a:solidFill>
                <a:latin typeface="Lato"/>
                <a:ea typeface="DejaVu Sans"/>
              </a:rPr>
              <a:t>.</a:t>
            </a:r>
            <a:endParaRPr b="0" lang="en-PH" sz="1800" spc="-1" strike="noStrike">
              <a:solidFill>
                <a:srgbClr val="000000"/>
              </a:solidFill>
              <a:latin typeface="Arial"/>
            </a:endParaRPr>
          </a:p>
        </p:txBody>
      </p:sp>
      <p:pic>
        <p:nvPicPr>
          <p:cNvPr id="176" name="" descr=""/>
          <p:cNvPicPr/>
          <p:nvPr/>
        </p:nvPicPr>
        <p:blipFill>
          <a:blip r:embed="rId3"/>
          <a:srcRect l="0" t="0" r="60546" b="0"/>
          <a:stretch/>
        </p:blipFill>
        <p:spPr>
          <a:xfrm>
            <a:off x="353160" y="3902760"/>
            <a:ext cx="2434320" cy="1855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Rectangle 21"/>
          <p:cNvSpPr/>
          <p:nvPr/>
        </p:nvSpPr>
        <p:spPr>
          <a:xfrm>
            <a:off x="-113040" y="532080"/>
            <a:ext cx="2975760" cy="72576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8" name="Rectangle 22"/>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Bakawan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9" name=""/>
          <p:cNvSpPr/>
          <p:nvPr/>
        </p:nvSpPr>
        <p:spPr>
          <a:xfrm>
            <a:off x="654120" y="1631520"/>
            <a:ext cx="5806800" cy="22338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Matatagpuan ito sa mga lugar na matubig tulad ng latian, ilog, batis, at baybay-dagat. Mainam na tirahan ito ng maliliit na isda. Tinuturing ito bilang “Ina ng Dagat.” </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Bukod sa troso, may iba pang mga produktong galing sa kagubatan tulad ng goma, uling, halamang gamot, yantok, at kawayan.</a:t>
            </a:r>
            <a:endParaRPr b="0" lang="en-PH" sz="1800" spc="-1" strike="noStrike">
              <a:solidFill>
                <a:srgbClr val="000000"/>
              </a:solidFill>
              <a:latin typeface="Arial"/>
            </a:endParaRPr>
          </a:p>
        </p:txBody>
      </p:sp>
      <p:pic>
        <p:nvPicPr>
          <p:cNvPr id="180" name="" descr=""/>
          <p:cNvPicPr/>
          <p:nvPr/>
        </p:nvPicPr>
        <p:blipFill>
          <a:blip r:embed="rId1"/>
          <a:stretch/>
        </p:blipFill>
        <p:spPr>
          <a:xfrm>
            <a:off x="6461280" y="1026720"/>
            <a:ext cx="5223600" cy="40532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Rectangle 23"/>
          <p:cNvSpPr/>
          <p:nvPr/>
        </p:nvSpPr>
        <p:spPr>
          <a:xfrm>
            <a:off x="-113040" y="532080"/>
            <a:ext cx="452160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2" name="Rectangle 24"/>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Yamang Mineral</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3" name=""/>
          <p:cNvSpPr/>
          <p:nvPr/>
        </p:nvSpPr>
        <p:spPr>
          <a:xfrm>
            <a:off x="709920" y="1509840"/>
            <a:ext cx="5333400" cy="43783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yamang mineral ay ang mga bagay na namimina o nakukuha mula sa kabundukan o ilalim ng lupa. Ang mga mineral na tulad ng ginto, tanso, langis, karbon, pilak, at ibang metal at di-metal ay yamang nauubos at hindi napapalitan. May mga pagkakataon na maaaring gamiting muli ang mga mineral tulad ng ginto, pilak, at tanso.</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mga mineral tulad ng karbon at langis ay pinagkukunan ng enerhiya na nagpapaandar sa motor at elektrisidad. Ginagamit naman ang bakal, aspalto, at semento sa paggawa ng mga bahay, gusali, daan, at tulay.</a:t>
            </a:r>
            <a:endParaRPr b="0" lang="en-PH" sz="1800" spc="-1" strike="noStrike">
              <a:solidFill>
                <a:srgbClr val="000000"/>
              </a:solidFill>
              <a:latin typeface="Arial"/>
            </a:endParaRPr>
          </a:p>
        </p:txBody>
      </p:sp>
      <p:pic>
        <p:nvPicPr>
          <p:cNvPr id="184" name="" descr=""/>
          <p:cNvPicPr/>
          <p:nvPr/>
        </p:nvPicPr>
        <p:blipFill>
          <a:blip r:embed="rId1"/>
          <a:stretch/>
        </p:blipFill>
        <p:spPr>
          <a:xfrm>
            <a:off x="6171120" y="1202040"/>
            <a:ext cx="5810040" cy="48427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1904</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2023-03-14T14:56:56Z</dcterms:modified>
  <cp:revision>212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