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840" cy="6849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720" cy="2790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160" cy="3854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160" cy="375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840" cy="626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280" cy="962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360" cy="1026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160" cy="3376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80000"/>
            <a:ext cx="8092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KAYARIAN NG PANG-URI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salita itong nagsasaad ng katangian o uri ng tao, hayop, bagay, lugar, o mga pangyayari na tinutukoy ng pangngalan o panghalip sa loob ng pangungusap. May iba’t ibang gamit ang pang-uri sa pangungusap: ( a ) panuring pangngalan o panghalip, ( b ) pang-uring ginagamit bilang pangngalan, at ( c ) kaganapang pansimuno. 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Suriin ang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Maunlad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lugar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ang pamayanan ni Daven.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Siyang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masunurin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 tiyak na magugustuhan.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magalang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 hinahangaan 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maraming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Mararangal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kanilang trabaho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1. PAYAK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- ito ang pang-uring binubuo lamang ng salitang-ugat.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paham, pino, liksi, galing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2. MAYLAPI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ito ang pang-uring binubuo ng salitang-ugat at panlapi. Ilan sa mga panlaping ito ay ma-, mala-, ka-, maka-, pala-, at -in.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APAT NA KAYARIAN NG PANG-URI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1481400" y="4392000"/>
          <a:ext cx="9854280" cy="1737360"/>
        </p:xfrm>
        <a:graphic>
          <a:graphicData uri="http://schemas.openxmlformats.org/drawingml/2006/table">
            <a:tbl>
              <a:tblPr/>
              <a:tblGrid>
                <a:gridCol w="1641600"/>
                <a:gridCol w="1641600"/>
                <a:gridCol w="1584000"/>
                <a:gridCol w="1699200"/>
                <a:gridCol w="1641600"/>
                <a:gridCol w="1646280"/>
              </a:tblGrid>
              <a:tr h="5792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</a:t>
                      </a:r>
                      <a:r>
                        <a:rPr b="0" lang="en-PH" sz="1800" spc="-1" strike="noStrike">
                          <a:latin typeface="Arial"/>
                        </a:rPr>
                        <a:t>hirap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mala</a:t>
                      </a:r>
                      <a:r>
                        <a:rPr b="0" lang="en-PH" sz="1800" spc="-1" strike="noStrike">
                          <a:latin typeface="Arial"/>
                        </a:rPr>
                        <a:t>seda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ka</a:t>
                      </a:r>
                      <a:r>
                        <a:rPr b="0" lang="en-PH" sz="1800" spc="-1" strike="noStrike">
                          <a:latin typeface="Arial"/>
                        </a:rPr>
                        <a:t>kulay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maka</a:t>
                      </a:r>
                      <a:r>
                        <a:rPr b="0" lang="en-PH" sz="1800" spc="-1" strike="noStrike">
                          <a:latin typeface="Arial"/>
                        </a:rPr>
                        <a:t>-Diyos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pala</a:t>
                      </a:r>
                      <a:r>
                        <a:rPr b="0" lang="en-PH" sz="1800" spc="-1" strike="noStrike">
                          <a:latin typeface="Arial"/>
                        </a:rPr>
                        <a:t>simba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antuk</a:t>
                      </a:r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</a:t>
                      </a:r>
                      <a:r>
                        <a:rPr b="0" lang="en-PH" sz="1800" spc="-1" strike="noStrike">
                          <a:latin typeface="Arial"/>
                        </a:rPr>
                        <a:t>linis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mala</a:t>
                      </a:r>
                      <a:r>
                        <a:rPr b="0" lang="en-PH" sz="1800" spc="-1" strike="noStrike">
                          <a:latin typeface="Arial"/>
                        </a:rPr>
                        <a:t>sutla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ka</a:t>
                      </a:r>
                      <a:r>
                        <a:rPr b="0" lang="en-PH" sz="1800" spc="-1" strike="noStrike">
                          <a:latin typeface="Arial"/>
                        </a:rPr>
                        <a:t>uri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maka</a:t>
                      </a:r>
                      <a:r>
                        <a:rPr b="0" lang="en-PH" sz="1800" spc="-1" strike="noStrike">
                          <a:latin typeface="Arial"/>
                        </a:rPr>
                        <a:t>kalikasan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pala</a:t>
                      </a:r>
                      <a:r>
                        <a:rPr b="0" lang="en-PH" sz="1800" spc="-1" strike="noStrike">
                          <a:latin typeface="Arial"/>
                        </a:rPr>
                        <a:t>bigay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ubuh</a:t>
                      </a:r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</a:t>
                      </a:r>
                      <a:r>
                        <a:rPr b="0" lang="en-PH" sz="1800" spc="-1" strike="noStrike">
                          <a:latin typeface="Arial"/>
                        </a:rPr>
                        <a:t>bilis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mala</a:t>
                      </a:r>
                      <a:r>
                        <a:rPr b="0" lang="en-PH" sz="1800" spc="-1" strike="noStrike">
                          <a:latin typeface="Arial"/>
                        </a:rPr>
                        <a:t>kanin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kapareho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maka</a:t>
                      </a:r>
                      <a:r>
                        <a:rPr b="0" lang="en-PH" sz="1800" spc="-1" strike="noStrike">
                          <a:latin typeface="Arial"/>
                        </a:rPr>
                        <a:t>luma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pala</a:t>
                      </a:r>
                      <a:r>
                        <a:rPr b="0" lang="en-PH" sz="1800" spc="-1" strike="noStrike">
                          <a:latin typeface="Arial"/>
                        </a:rPr>
                        <a:t>basa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katih</a:t>
                      </a:r>
                      <a:r>
                        <a:rPr b="0" lang="en-PH" sz="1800" spc="-1" strike="noStrike" u="sng">
                          <a:uFillTx/>
                          <a:latin typeface="Arial"/>
                        </a:rPr>
                        <a:t>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c9211e"/>
                      </a:solidFill>
                    </a:lnL>
                    <a:lnR w="720">
                      <a:solidFill>
                        <a:srgbClr val="c9211e"/>
                      </a:solidFill>
                    </a:lnR>
                    <a:lnT w="720">
                      <a:solidFill>
                        <a:srgbClr val="c9211e"/>
                      </a:solidFill>
                    </a:lnT>
                    <a:lnB w="720">
                      <a:solidFill>
                        <a:srgbClr val="c9211e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3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3. INUULIT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ito ang pang-uring nabubuo sa pamamagitan ng pag-uulit. Maaari itong salitang-ugat lamang o kaya ay salitang maylapi. Maaaring maging ganap o di-ganap ang pag-uulit ng salita.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Ganap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kung ang buong salita ang inuulit</a:t>
            </a:r>
            <a:endParaRPr b="0" lang="en-PH" sz="1800" spc="-1" strike="noStrike">
              <a:latin typeface="Lato"/>
              <a:ea typeface=""/>
            </a:endParaRPr>
          </a:p>
          <a:p>
            <a:pPr lvl="1"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galak na galak, masayang-masaya, punong-puno, magaling na magaling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Di-ganap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kung inuulit lamang ang isang bahagi o pantig ng salita</a:t>
            </a:r>
            <a:endParaRPr b="0" lang="en-PH" sz="1800" spc="-1" strike="noStrike">
              <a:latin typeface="Lato"/>
              <a:ea typeface=""/>
            </a:endParaRPr>
          </a:p>
          <a:p>
            <a:pPr lvl="1"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madidilaw, malulusog, (ang) liliksi, (ang) gagaling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4. TAMBALAN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ito ang pang-uring nabubuo sa pamamagitan ng pagsasama ng dalawang salita.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kapit-bisig, taos-puso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7" name="PlaceHolder 4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APAT NA KAYARIAN NG PANG-URI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4"/>
          <p:cNvSpPr/>
          <p:nvPr/>
        </p:nvSpPr>
        <p:spPr>
          <a:xfrm>
            <a:off x="1523880" y="1799640"/>
            <a:ext cx="9135720" cy="23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360000" y="29304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6"/>
          <p:cNvSpPr/>
          <p:nvPr/>
        </p:nvSpPr>
        <p:spPr>
          <a:xfrm>
            <a:off x="540000" y="1121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agutin ang pagsasanay upang mabatid ang pang-unawa mo sa paksang ito. Tukuyin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pang-uri sa pangungusap at gumawa ng talaan katulad ng nasa ibaba at ilagay kung saang kayarian ito nabibilang. Gawin ito sa iyong kuwaderno.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Kupas ang suot niyang damit.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Nagbago na si Jose sa pagiging ningas-kugon.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Mahusay umawit si Moira ngunit mahiyaing bata.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Malinis na malinis ang kalsada ng kabilang barangay.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Ang aming kapitan ng barangay ay bukas-palad sa mga nangangailangan.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2" name=""/>
          <p:cNvSpPr/>
          <p:nvPr/>
        </p:nvSpPr>
        <p:spPr>
          <a:xfrm>
            <a:off x="576000" y="1944000"/>
            <a:ext cx="1079784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3" name=""/>
          <p:cNvGraphicFramePr/>
          <p:nvPr/>
        </p:nvGraphicFramePr>
        <p:xfrm>
          <a:off x="1377360" y="3990960"/>
          <a:ext cx="9996480" cy="1439280"/>
        </p:xfrm>
        <a:graphic>
          <a:graphicData uri="http://schemas.openxmlformats.org/drawingml/2006/table">
            <a:tbl>
              <a:tblPr/>
              <a:tblGrid>
                <a:gridCol w="2498400"/>
                <a:gridCol w="2498400"/>
                <a:gridCol w="2498400"/>
                <a:gridCol w="2308320"/>
              </a:tblGrid>
              <a:tr h="4399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PAYAK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MAYLAPI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INUULIT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TAMBALAN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360000" y="29304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5"/>
          <p:cNvSpPr/>
          <p:nvPr/>
        </p:nvSpPr>
        <p:spPr>
          <a:xfrm>
            <a:off x="540000" y="1121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agutin ang pagsasanay upang mabatid ang pang-unawa mo sa paksang ito. Tukuyin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pang-uri sa pangungusap at gumawa ng talaan katulad ng nasa ibaba at ilagay kung saang kayarian ito nabibilang. Gawin ito sa iyong kuwaderno.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Kupas ang suot niyang damit.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Nagbago na si Jose sa pagiging ningas-kugon.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Mahusay umawit si Moira ngunit mahiyaing bata.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Malinis na malinis ang kalsada ng kabilang barangay.</a:t>
            </a:r>
            <a:endParaRPr b="0" lang="en-PH" sz="1800" spc="-1" strike="noStrike">
              <a:latin typeface="Lato"/>
              <a:ea typeface="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Ang aming kapitan ng barangay ay bukas-palad sa mga nangangailangan.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7" name=""/>
          <p:cNvSpPr/>
          <p:nvPr/>
        </p:nvSpPr>
        <p:spPr>
          <a:xfrm>
            <a:off x="576000" y="1944000"/>
            <a:ext cx="1079784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8" name=""/>
          <p:cNvGraphicFramePr/>
          <p:nvPr/>
        </p:nvGraphicFramePr>
        <p:xfrm>
          <a:off x="1377360" y="3990960"/>
          <a:ext cx="9996480" cy="1439280"/>
        </p:xfrm>
        <a:graphic>
          <a:graphicData uri="http://schemas.openxmlformats.org/drawingml/2006/table">
            <a:tbl>
              <a:tblPr/>
              <a:tblGrid>
                <a:gridCol w="2498400"/>
                <a:gridCol w="2498400"/>
                <a:gridCol w="2498400"/>
                <a:gridCol w="2308320"/>
              </a:tblGrid>
              <a:tr h="4399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PAYAK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MAYLAPI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INUULIT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TAMBALAN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Kupas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Mahusay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mahiyain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Malinis na malinis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Ningas-kugon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Bukas-palad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9" name="PlaceHolder 7"/>
          <p:cNvSpPr/>
          <p:nvPr/>
        </p:nvSpPr>
        <p:spPr>
          <a:xfrm>
            <a:off x="180000" y="-754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2023-03-15T09:15:11Z</dcterms:modified>
  <cp:revision>102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