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4200" cy="685008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1080" cy="2791080"/>
          </a:xfrm>
          <a:prstGeom prst="rect">
            <a:avLst/>
          </a:prstGeom>
          <a:ln w="0">
            <a:noFill/>
          </a:ln>
        </p:spPr>
      </p:pic>
      <p:sp>
        <p:nvSpPr>
          <p:cNvPr id="2" name="Rectangle 5"/>
          <p:cNvSpPr/>
          <p:nvPr/>
        </p:nvSpPr>
        <p:spPr>
          <a:xfrm>
            <a:off x="3487320" y="1475280"/>
            <a:ext cx="8696520" cy="385452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6520" cy="37620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4200" cy="627120"/>
          </a:xfrm>
          <a:prstGeom prst="rect">
            <a:avLst/>
          </a:prstGeom>
          <a:ln w="0">
            <a:noFill/>
          </a:ln>
        </p:spPr>
      </p:pic>
      <p:sp>
        <p:nvSpPr>
          <p:cNvPr id="43" name="Rectangle 7"/>
          <p:cNvSpPr/>
          <p:nvPr/>
        </p:nvSpPr>
        <p:spPr>
          <a:xfrm>
            <a:off x="10868760" y="0"/>
            <a:ext cx="962640" cy="96264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6720" cy="1026720"/>
          </a:xfrm>
          <a:prstGeom prst="rect">
            <a:avLst/>
          </a:prstGeom>
          <a:ln w="0">
            <a:noFill/>
          </a:ln>
        </p:spPr>
      </p:pic>
      <p:sp>
        <p:nvSpPr>
          <p:cNvPr id="45" name="TextBox 9"/>
          <p:cNvSpPr/>
          <p:nvPr/>
        </p:nvSpPr>
        <p:spPr>
          <a:xfrm>
            <a:off x="185400" y="6362280"/>
            <a:ext cx="468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8520" cy="33768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24000"/>
            <a:ext cx="809244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ASPEKTO NG PANDIWA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5280" cy="632520"/>
          </a:xfrm>
          <a:prstGeom prst="rect">
            <a:avLst/>
          </a:prstGeom>
          <a:noFill/>
          <a:ln w="0">
            <a:noFill/>
          </a:ln>
        </p:spPr>
        <p:style>
          <a:lnRef idx="0"/>
          <a:fillRef idx="0"/>
          <a:effectRef idx="0"/>
          <a:fontRef idx="minor"/>
        </p:style>
      </p:sp>
      <p:sp>
        <p:nvSpPr>
          <p:cNvPr id="126" name=""/>
          <p:cNvSpPr/>
          <p:nvPr/>
        </p:nvSpPr>
        <p:spPr>
          <a:xfrm>
            <a:off x="540000" y="3240000"/>
            <a:ext cx="10796040" cy="2516040"/>
          </a:xfrm>
          <a:prstGeom prst="rect">
            <a:avLst/>
          </a:prstGeom>
          <a:noFill/>
          <a:ln w="0">
            <a:noFill/>
          </a:ln>
        </p:spPr>
        <p:style>
          <a:lnRef idx="0"/>
          <a:fillRef idx="0"/>
          <a:effectRef idx="0"/>
          <a:fontRef idx="minor"/>
        </p:style>
      </p:sp>
      <p:sp>
        <p:nvSpPr>
          <p:cNvPr id="127" name="PlaceHolder 12"/>
          <p:cNvSpPr/>
          <p:nvPr/>
        </p:nvSpPr>
        <p:spPr>
          <a:xfrm>
            <a:off x="901800" y="1978920"/>
            <a:ext cx="10438200" cy="7131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Ipinahihiwatig ng aspekto ng pandiwa kung kailan nangyari o mangyayari o kung ipinagpapatuloy ba ang pagganap sa kilos. Nagbabago ang mga anyo ng pandiwa sa iba’t ibang aspekto nito. </a:t>
            </a:r>
            <a:endParaRPr b="0" lang="en-PH" sz="1800" spc="-1" strike="noStrike">
              <a:latin typeface=""/>
              <a:ea typeface=""/>
            </a:endParaRPr>
          </a:p>
          <a:p>
            <a:pPr>
              <a:lnSpc>
                <a:spcPct val="150000"/>
              </a:lnSpc>
              <a:buNone/>
            </a:pPr>
            <a:endParaRPr b="0" lang="en-PH" sz="1800" spc="-1" strike="noStrike">
              <a:latin typeface=""/>
              <a:ea typeface=""/>
            </a:endParaRPr>
          </a:p>
          <a:p>
            <a:pPr>
              <a:lnSpc>
                <a:spcPct val="150000"/>
              </a:lnSpc>
              <a:buNone/>
            </a:pPr>
            <a:r>
              <a:rPr b="0" lang="en-PH" sz="1800" spc="-1" strike="noStrike">
                <a:solidFill>
                  <a:srgbClr val="000000"/>
                </a:solidFill>
                <a:latin typeface="Lato"/>
                <a:ea typeface=""/>
              </a:rPr>
              <a:t>Mayroong apat na aspekto ng pandiwa, ito ay ang mga sumusunod;</a:t>
            </a:r>
            <a:endParaRPr b="0" lang="en-PH" sz="1800" spc="-1" strike="noStrike">
              <a:latin typeface=""/>
              <a:ea typeface=""/>
            </a:endParaRPr>
          </a:p>
          <a:p>
            <a:pPr marL="360000">
              <a:lnSpc>
                <a:spcPct val="150000"/>
              </a:lnSpc>
              <a:buClr>
                <a:srgbClr val="000000"/>
              </a:buClr>
              <a:buSzPct val="45000"/>
              <a:buFont typeface="Wingdings" charset="2"/>
              <a:buChar char=""/>
            </a:pPr>
            <a:r>
              <a:rPr b="0" lang="en-PH" sz="1800" spc="-1" strike="noStrike">
                <a:solidFill>
                  <a:srgbClr val="000000"/>
                </a:solidFill>
                <a:latin typeface="Lato"/>
                <a:ea typeface=""/>
              </a:rPr>
              <a:t>Aspektong Perkpektibo</a:t>
            </a:r>
            <a:endParaRPr b="0" lang="en-PH" sz="1800" spc="-1" strike="noStrike">
              <a:latin typeface=""/>
              <a:ea typeface=""/>
            </a:endParaRPr>
          </a:p>
          <a:p>
            <a:pPr marL="360000">
              <a:lnSpc>
                <a:spcPct val="150000"/>
              </a:lnSpc>
              <a:buClr>
                <a:srgbClr val="000000"/>
              </a:buClr>
              <a:buSzPct val="45000"/>
              <a:buFont typeface="Wingdings" charset="2"/>
              <a:buChar char=""/>
            </a:pPr>
            <a:r>
              <a:rPr b="0" lang="en-PH" sz="1800" spc="-1" strike="noStrike">
                <a:solidFill>
                  <a:srgbClr val="000000"/>
                </a:solidFill>
                <a:latin typeface="Lato"/>
                <a:ea typeface=""/>
              </a:rPr>
              <a:t>Aspektong Imperpektibo</a:t>
            </a:r>
            <a:endParaRPr b="0" lang="en-PH" sz="1800" spc="-1" strike="noStrike">
              <a:latin typeface=""/>
              <a:ea typeface=""/>
            </a:endParaRPr>
          </a:p>
          <a:p>
            <a:pPr marL="360000">
              <a:lnSpc>
                <a:spcPct val="150000"/>
              </a:lnSpc>
              <a:buClr>
                <a:srgbClr val="000000"/>
              </a:buClr>
              <a:buSzPct val="45000"/>
              <a:buFont typeface="Wingdings" charset="2"/>
              <a:buChar char=""/>
            </a:pPr>
            <a:r>
              <a:rPr b="0" lang="en-PH" sz="1800" spc="-1" strike="noStrike">
                <a:solidFill>
                  <a:srgbClr val="000000"/>
                </a:solidFill>
                <a:latin typeface="Lato"/>
                <a:ea typeface=""/>
              </a:rPr>
              <a:t>Aspektong Kontemplatibo</a:t>
            </a:r>
            <a:r>
              <a:rPr b="0" lang="en-PH" sz="1800" spc="-1" strike="noStrike">
                <a:solidFill>
                  <a:srgbClr val="000000"/>
                </a:solidFill>
                <a:latin typeface="Lato"/>
                <a:ea typeface=""/>
              </a:rPr>
              <a:t>	</a:t>
            </a:r>
            <a:endParaRPr b="0" lang="en-PH" sz="1800" spc="-1" strike="noStrike">
              <a:latin typeface=""/>
              <a:ea typeface=""/>
            </a:endParaRPr>
          </a:p>
          <a:p>
            <a:pPr marL="360000">
              <a:lnSpc>
                <a:spcPct val="150000"/>
              </a:lnSpc>
              <a:buClr>
                <a:srgbClr val="000000"/>
              </a:buClr>
              <a:buSzPct val="45000"/>
              <a:buFont typeface="Wingdings" charset="2"/>
              <a:buChar char=""/>
            </a:pPr>
            <a:r>
              <a:rPr b="0" lang="en-PH" sz="1800" spc="-1" strike="noStrike">
                <a:solidFill>
                  <a:srgbClr val="000000"/>
                </a:solidFill>
                <a:latin typeface="Lato"/>
                <a:ea typeface=""/>
              </a:rPr>
              <a:t>Aspektong Kagaganap</a:t>
            </a:r>
            <a:endParaRPr b="0" lang="en-PH" sz="1800" spc="-1" strike="noStrike">
              <a:latin typeface=""/>
              <a:ea typeface=""/>
            </a:endParaRPr>
          </a:p>
        </p:txBody>
      </p:sp>
      <p:sp>
        <p:nvSpPr>
          <p:cNvPr id="128" name="PlaceHolder 8"/>
          <p:cNvSpPr/>
          <p:nvPr/>
        </p:nvSpPr>
        <p:spPr>
          <a:xfrm>
            <a:off x="252000" y="144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ASPEKTO NG PANDIWA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5280" cy="632520"/>
          </a:xfrm>
          <a:prstGeom prst="rect">
            <a:avLst/>
          </a:prstGeom>
          <a:noFill/>
          <a:ln w="0">
            <a:noFill/>
          </a:ln>
        </p:spPr>
        <p:style>
          <a:lnRef idx="0"/>
          <a:fillRef idx="0"/>
          <a:effectRef idx="0"/>
          <a:fontRef idx="minor"/>
        </p:style>
      </p:sp>
      <p:sp>
        <p:nvSpPr>
          <p:cNvPr id="130" name=""/>
          <p:cNvSpPr/>
          <p:nvPr/>
        </p:nvSpPr>
        <p:spPr>
          <a:xfrm>
            <a:off x="540000" y="3243960"/>
            <a:ext cx="10796040" cy="2516040"/>
          </a:xfrm>
          <a:prstGeom prst="rect">
            <a:avLst/>
          </a:prstGeom>
          <a:noFill/>
          <a:ln w="0">
            <a:noFill/>
          </a:ln>
        </p:spPr>
        <p:style>
          <a:lnRef idx="0"/>
          <a:fillRef idx="0"/>
          <a:effectRef idx="0"/>
          <a:fontRef idx="minor"/>
        </p:style>
      </p:sp>
      <p:sp>
        <p:nvSpPr>
          <p:cNvPr id="131" name="PlaceHolder 1"/>
          <p:cNvSpPr/>
          <p:nvPr/>
        </p:nvSpPr>
        <p:spPr>
          <a:xfrm>
            <a:off x="901800" y="1620000"/>
            <a:ext cx="10438200" cy="71316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
              </a:rPr>
              <a:t>	</a:t>
            </a:r>
            <a:r>
              <a:rPr b="0" lang="en-PH" sz="1800" spc="-1" strike="noStrike">
                <a:solidFill>
                  <a:srgbClr val="000000"/>
                </a:solidFill>
                <a:latin typeface="Lato"/>
                <a:ea typeface=""/>
              </a:rPr>
              <a:t>ang kilos ay natapos na o nagawa na. Karaniwang ginagamitan ng unlaping nag- o na-, gitlaping -in-, at hulaping -an.</a:t>
            </a:r>
            <a:endParaRPr b="0" lang="en-PH" sz="1800" spc="-1" strike="noStrike">
              <a:latin typeface="Lato"/>
              <a:ea typeface=""/>
            </a:endParaRPr>
          </a:p>
          <a:p>
            <a:endParaRPr b="0" lang="en-PH" sz="1800" spc="-1" strike="noStrike">
              <a:latin typeface="Lato"/>
              <a:ea typeface=""/>
            </a:endParaRPr>
          </a:p>
          <a:p>
            <a:r>
              <a:rPr b="1" lang="en-PH" sz="1800" spc="-1" strike="noStrike">
                <a:solidFill>
                  <a:srgbClr val="000000"/>
                </a:solidFill>
                <a:latin typeface="Lato"/>
                <a:ea typeface=""/>
              </a:rPr>
              <a:t>Mga halimbawa:</a:t>
            </a:r>
            <a:endParaRPr b="0" lang="en-PH" sz="1800" spc="-1" strike="noStrike">
              <a:latin typeface="Lato"/>
              <a:ea typeface=""/>
            </a:endParaRPr>
          </a:p>
          <a:p>
            <a:endParaRPr b="0" lang="en-PH" sz="1800" spc="-1" strike="noStrike">
              <a:latin typeface="Lato"/>
              <a:ea typeface=""/>
            </a:endParaRPr>
          </a:p>
          <a:p>
            <a:r>
              <a:rPr b="1" lang="en-PH" sz="1800" spc="-1" strike="noStrike">
                <a:solidFill>
                  <a:srgbClr val="000000"/>
                </a:solidFill>
                <a:latin typeface="Lato"/>
                <a:ea typeface=""/>
              </a:rPr>
              <a:t>	</a:t>
            </a:r>
            <a:r>
              <a:rPr b="1" lang="en-PH" sz="1800" spc="-1" strike="noStrike">
                <a:solidFill>
                  <a:srgbClr val="000000"/>
                </a:solidFill>
                <a:latin typeface="Lato"/>
                <a:ea typeface=""/>
              </a:rPr>
              <a:t>&gt; </a:t>
            </a:r>
            <a:r>
              <a:rPr b="1" lang="en-PH" sz="1800" spc="-1" strike="noStrike" u="sng">
                <a:solidFill>
                  <a:srgbClr val="000000"/>
                </a:solidFill>
                <a:uFillTx/>
                <a:latin typeface="Lato"/>
                <a:ea typeface=""/>
              </a:rPr>
              <a:t>Nag</a:t>
            </a:r>
            <a:r>
              <a:rPr b="1" lang="en-PH" sz="1800" spc="-1" strike="noStrike">
                <a:solidFill>
                  <a:srgbClr val="000000"/>
                </a:solidFill>
                <a:latin typeface="Lato"/>
                <a:ea typeface=""/>
              </a:rPr>
              <a:t>kuwentu</a:t>
            </a:r>
            <a:r>
              <a:rPr b="1" lang="en-PH" sz="1800" spc="-1" strike="noStrike" u="sng">
                <a:solidFill>
                  <a:srgbClr val="000000"/>
                </a:solidFill>
                <a:uFillTx/>
                <a:latin typeface="Lato"/>
                <a:ea typeface=""/>
              </a:rPr>
              <a:t>han</a:t>
            </a:r>
            <a:r>
              <a:rPr b="0" lang="en-PH" sz="1800" spc="-1" strike="noStrike">
                <a:solidFill>
                  <a:srgbClr val="000000"/>
                </a:solidFill>
                <a:latin typeface="Lato"/>
                <a:ea typeface=""/>
              </a:rPr>
              <a:t> sa harap ng hapag kainan ang mag-anak.</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salitang-ugat: kuwento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nag-, -han</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
              </a:rPr>
              <a:t>	</a:t>
            </a:r>
            <a:r>
              <a:rPr b="0" lang="en-PH" sz="1800" spc="-1" strike="noStrike">
                <a:solidFill>
                  <a:srgbClr val="000000"/>
                </a:solidFill>
                <a:latin typeface="Lato"/>
                <a:ea typeface=""/>
              </a:rPr>
              <a:t>&gt; </a:t>
            </a:r>
            <a:r>
              <a:rPr b="1" lang="en-PH" sz="1800" spc="-1" strike="noStrike" u="sng">
                <a:solidFill>
                  <a:srgbClr val="000000"/>
                </a:solidFill>
                <a:uFillTx/>
                <a:latin typeface="Lato"/>
                <a:ea typeface=""/>
              </a:rPr>
              <a:t>I</a:t>
            </a:r>
            <a:r>
              <a:rPr b="1" lang="en-PH" sz="1800" spc="-1" strike="noStrike">
                <a:solidFill>
                  <a:srgbClr val="000000"/>
                </a:solidFill>
                <a:latin typeface="Lato"/>
                <a:ea typeface=""/>
              </a:rPr>
              <a:t>b</a:t>
            </a:r>
            <a:r>
              <a:rPr b="1" lang="en-PH" sz="1800" spc="-1" strike="noStrike" u="sng">
                <a:solidFill>
                  <a:srgbClr val="000000"/>
                </a:solidFill>
                <a:uFillTx/>
                <a:latin typeface="Lato"/>
                <a:ea typeface=""/>
              </a:rPr>
              <a:t>in</a:t>
            </a:r>
            <a:r>
              <a:rPr b="1" lang="en-PH" sz="1800" spc="-1" strike="noStrike">
                <a:solidFill>
                  <a:srgbClr val="000000"/>
                </a:solidFill>
                <a:latin typeface="Lato"/>
                <a:ea typeface=""/>
              </a:rPr>
              <a:t>igay</a:t>
            </a:r>
            <a:r>
              <a:rPr b="0" lang="en-PH" sz="1800" spc="-1" strike="noStrike">
                <a:solidFill>
                  <a:srgbClr val="000000"/>
                </a:solidFill>
                <a:latin typeface="Lato"/>
                <a:ea typeface=""/>
              </a:rPr>
              <a:t> niya ang pagkain kay Mang Berto.</a:t>
            </a:r>
            <a:endParaRPr b="0" lang="en-PH" sz="1800" spc="-1" strike="noStrike">
              <a:latin typeface="Lato"/>
              <a:ea typeface=""/>
            </a:endParaRPr>
          </a:p>
          <a:p>
            <a:r>
              <a:rPr b="0" lang="en-PH" sz="1800" spc="-1" strike="noStrike">
                <a:solidFill>
                  <a:srgbClr val="000000"/>
                </a:solidFill>
                <a:latin typeface="Lato"/>
                <a:ea typeface=""/>
              </a:rPr>
              <a:t>	</a:t>
            </a:r>
            <a:endParaRPr b="0" lang="en-PH" sz="1800" spc="-1" strike="noStrike">
              <a:latin typeface="Lato"/>
              <a:ea typeface=""/>
            </a:endParaRPr>
          </a:p>
          <a:p>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salitang-ugat: bigay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i-, -in-</a:t>
            </a:r>
            <a:endParaRPr b="0" lang="en-PH" sz="1800" spc="-1" strike="noStrike">
              <a:latin typeface="Lato"/>
              <a:ea typeface=""/>
            </a:endParaRPr>
          </a:p>
        </p:txBody>
      </p:sp>
      <p:sp>
        <p:nvSpPr>
          <p:cNvPr id="132" name="PlaceHolder 2"/>
          <p:cNvSpPr/>
          <p:nvPr/>
        </p:nvSpPr>
        <p:spPr>
          <a:xfrm>
            <a:off x="252000" y="-71856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200" spc="-1" strike="noStrike">
              <a:latin typeface="Arial"/>
            </a:endParaRPr>
          </a:p>
          <a:p>
            <a:pPr>
              <a:lnSpc>
                <a:spcPct val="115000"/>
              </a:lnSpc>
              <a:buNone/>
            </a:pPr>
            <a:endParaRPr b="0" lang="en-PH" sz="3200" spc="-1" strike="noStrike">
              <a:latin typeface="Arial"/>
            </a:endParaRPr>
          </a:p>
          <a:p>
            <a:pPr>
              <a:lnSpc>
                <a:spcPct val="115000"/>
              </a:lnSpc>
              <a:buNone/>
            </a:pPr>
            <a:r>
              <a:rPr b="1" lang="en-US" sz="3200" spc="-1" strike="noStrike">
                <a:solidFill>
                  <a:srgbClr val="000000"/>
                </a:solidFill>
                <a:latin typeface="Lato"/>
                <a:ea typeface="DejaVu Sans"/>
              </a:rPr>
              <a:t>ASPEKTONG PERPEKTIBO</a:t>
            </a:r>
            <a:endParaRPr b="0" lang="en-PH" sz="3200" spc="-1" strike="noStrike">
              <a:latin typeface="Arial"/>
            </a:endParaRPr>
          </a:p>
        </p:txBody>
      </p:sp>
      <p:sp>
        <p:nvSpPr>
          <p:cNvPr id="133" name="PlaceHolder 3"/>
          <p:cNvSpPr/>
          <p:nvPr/>
        </p:nvSpPr>
        <p:spPr>
          <a:xfrm>
            <a:off x="-247680" y="10800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360000" y="2880000"/>
            <a:ext cx="12185280" cy="632520"/>
          </a:xfrm>
          <a:prstGeom prst="rect">
            <a:avLst/>
          </a:prstGeom>
          <a:noFill/>
          <a:ln w="0">
            <a:noFill/>
          </a:ln>
        </p:spPr>
        <p:style>
          <a:lnRef idx="0"/>
          <a:fillRef idx="0"/>
          <a:effectRef idx="0"/>
          <a:fontRef idx="minor"/>
        </p:style>
      </p:sp>
      <p:sp>
        <p:nvSpPr>
          <p:cNvPr id="135" name=""/>
          <p:cNvSpPr/>
          <p:nvPr/>
        </p:nvSpPr>
        <p:spPr>
          <a:xfrm>
            <a:off x="540000" y="3243960"/>
            <a:ext cx="10796040" cy="2516040"/>
          </a:xfrm>
          <a:prstGeom prst="rect">
            <a:avLst/>
          </a:prstGeom>
          <a:noFill/>
          <a:ln w="0">
            <a:noFill/>
          </a:ln>
        </p:spPr>
        <p:style>
          <a:lnRef idx="0"/>
          <a:fillRef idx="0"/>
          <a:effectRef idx="0"/>
          <a:fontRef idx="minor"/>
        </p:style>
      </p:sp>
      <p:sp>
        <p:nvSpPr>
          <p:cNvPr id="136" name="PlaceHolder 4"/>
          <p:cNvSpPr/>
          <p:nvPr/>
        </p:nvSpPr>
        <p:spPr>
          <a:xfrm>
            <a:off x="901800" y="1476000"/>
            <a:ext cx="10438200" cy="713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kilos ay kasalukuyang nagaganap. Karaniwang binubuo ito ng salitang-ugat at unlaping na-, nag-, gitlaping -um-, -in-, at hulaping -an. Inuulit ang unang pantig ng salitang-ugat.</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Mga halimbawa:</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	</a:t>
            </a:r>
            <a:r>
              <a:rPr b="1" lang="en-PH" sz="1800" spc="-1" strike="noStrike">
                <a:solidFill>
                  <a:srgbClr val="000000"/>
                </a:solidFill>
                <a:latin typeface="Lato"/>
                <a:ea typeface=""/>
              </a:rPr>
              <a:t>&gt; </a:t>
            </a:r>
            <a:r>
              <a:rPr b="1" lang="en-PH" sz="1800" spc="-1" strike="noStrike" u="sng">
                <a:solidFill>
                  <a:srgbClr val="000000"/>
                </a:solidFill>
                <a:uFillTx/>
                <a:latin typeface="Lato"/>
                <a:ea typeface=""/>
              </a:rPr>
              <a:t>Nag</a:t>
            </a:r>
            <a:r>
              <a:rPr b="1" lang="en-PH" sz="1800" spc="-1" strike="noStrike">
                <a:solidFill>
                  <a:srgbClr val="000000"/>
                </a:solidFill>
                <a:latin typeface="Lato"/>
                <a:ea typeface=""/>
              </a:rPr>
              <a:t>kukuwentu</a:t>
            </a:r>
            <a:r>
              <a:rPr b="1" lang="en-PH" sz="1800" spc="-1" strike="noStrike" u="sng">
                <a:solidFill>
                  <a:srgbClr val="000000"/>
                </a:solidFill>
                <a:uFillTx/>
                <a:latin typeface="Lato"/>
                <a:ea typeface=""/>
              </a:rPr>
              <a:t>han</a:t>
            </a:r>
            <a:r>
              <a:rPr b="0" lang="en-PH" sz="1800" spc="-1" strike="noStrike">
                <a:solidFill>
                  <a:srgbClr val="000000"/>
                </a:solidFill>
                <a:latin typeface="Lato"/>
                <a:ea typeface=""/>
              </a:rPr>
              <a:t> sa harap ng hapag kainan ang mag-anak.</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salitang-ugat: kuwento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 nag-, -han</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&gt;</a:t>
            </a:r>
            <a:r>
              <a:rPr b="0" lang="en-PH" sz="1800" spc="-1" strike="noStrike" u="sng">
                <a:solidFill>
                  <a:srgbClr val="000000"/>
                </a:solidFill>
                <a:uFillTx/>
                <a:latin typeface="Lato"/>
                <a:ea typeface=""/>
              </a:rPr>
              <a:t> </a:t>
            </a:r>
            <a:r>
              <a:rPr b="1" lang="en-PH" sz="1800" spc="-1" strike="noStrike" u="sng">
                <a:solidFill>
                  <a:srgbClr val="000000"/>
                </a:solidFill>
                <a:uFillTx/>
                <a:latin typeface="Lato"/>
                <a:ea typeface=""/>
              </a:rPr>
              <a:t>I</a:t>
            </a:r>
            <a:r>
              <a:rPr b="1" lang="en-PH" sz="1800" spc="-1" strike="noStrike">
                <a:solidFill>
                  <a:srgbClr val="000000"/>
                </a:solidFill>
                <a:latin typeface="Lato"/>
                <a:ea typeface=""/>
              </a:rPr>
              <a:t>b</a:t>
            </a:r>
            <a:r>
              <a:rPr b="1" lang="en-PH" sz="1800" spc="-1" strike="noStrike" u="sng">
                <a:solidFill>
                  <a:srgbClr val="000000"/>
                </a:solidFill>
                <a:uFillTx/>
                <a:latin typeface="Lato"/>
                <a:ea typeface=""/>
              </a:rPr>
              <a:t>in</a:t>
            </a:r>
            <a:r>
              <a:rPr b="1" lang="en-PH" sz="1800" spc="-1" strike="noStrike">
                <a:solidFill>
                  <a:srgbClr val="000000"/>
                </a:solidFill>
                <a:latin typeface="Lato"/>
                <a:ea typeface=""/>
              </a:rPr>
              <a:t>ibigay</a:t>
            </a:r>
            <a:r>
              <a:rPr b="0" lang="en-PH" sz="1800" spc="-1" strike="noStrike">
                <a:solidFill>
                  <a:srgbClr val="000000"/>
                </a:solidFill>
                <a:latin typeface="Lato"/>
                <a:ea typeface=""/>
              </a:rPr>
              <a:t> niya ang pagkain kay Mang Berto.</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salitang-ugat: bigay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 i-, -in-</a:t>
            </a:r>
            <a:endParaRPr b="0" lang="en-PH" sz="1800" spc="-1" strike="noStrike">
              <a:latin typeface="Lato"/>
              <a:ea typeface=""/>
            </a:endParaRPr>
          </a:p>
        </p:txBody>
      </p:sp>
      <p:sp>
        <p:nvSpPr>
          <p:cNvPr id="137" name="PlaceHolder 5"/>
          <p:cNvSpPr/>
          <p:nvPr/>
        </p:nvSpPr>
        <p:spPr>
          <a:xfrm>
            <a:off x="252000" y="-71856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200" spc="-1" strike="noStrike">
              <a:latin typeface="Arial"/>
            </a:endParaRPr>
          </a:p>
          <a:p>
            <a:pPr>
              <a:lnSpc>
                <a:spcPct val="115000"/>
              </a:lnSpc>
              <a:buNone/>
            </a:pPr>
            <a:endParaRPr b="0" lang="en-PH" sz="3200" spc="-1" strike="noStrike">
              <a:latin typeface="Arial"/>
            </a:endParaRPr>
          </a:p>
          <a:p>
            <a:pPr>
              <a:lnSpc>
                <a:spcPct val="115000"/>
              </a:lnSpc>
              <a:buNone/>
            </a:pPr>
            <a:r>
              <a:rPr b="1" lang="en-US" sz="3200" spc="-1" strike="noStrike">
                <a:solidFill>
                  <a:srgbClr val="000000"/>
                </a:solidFill>
                <a:latin typeface="Lato"/>
                <a:ea typeface="DejaVu Sans"/>
              </a:rPr>
              <a:t>ASPEKTONG IMPERPEKTIBO</a:t>
            </a:r>
            <a:endParaRPr b="0" lang="en-PH" sz="3200" spc="-1" strike="noStrike">
              <a:latin typeface="Arial"/>
            </a:endParaRPr>
          </a:p>
        </p:txBody>
      </p:sp>
      <p:sp>
        <p:nvSpPr>
          <p:cNvPr id="138" name="PlaceHolder 7"/>
          <p:cNvSpPr/>
          <p:nvPr/>
        </p:nvSpPr>
        <p:spPr>
          <a:xfrm>
            <a:off x="-247680" y="10800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2880000"/>
            <a:ext cx="12185280" cy="632520"/>
          </a:xfrm>
          <a:prstGeom prst="rect">
            <a:avLst/>
          </a:prstGeom>
          <a:noFill/>
          <a:ln w="0">
            <a:noFill/>
          </a:ln>
        </p:spPr>
        <p:style>
          <a:lnRef idx="0"/>
          <a:fillRef idx="0"/>
          <a:effectRef idx="0"/>
          <a:fontRef idx="minor"/>
        </p:style>
      </p:sp>
      <p:sp>
        <p:nvSpPr>
          <p:cNvPr id="140" name=""/>
          <p:cNvSpPr/>
          <p:nvPr/>
        </p:nvSpPr>
        <p:spPr>
          <a:xfrm>
            <a:off x="540000" y="3243960"/>
            <a:ext cx="10796040" cy="2516040"/>
          </a:xfrm>
          <a:prstGeom prst="rect">
            <a:avLst/>
          </a:prstGeom>
          <a:noFill/>
          <a:ln w="0">
            <a:noFill/>
          </a:ln>
        </p:spPr>
        <p:style>
          <a:lnRef idx="0"/>
          <a:fillRef idx="0"/>
          <a:effectRef idx="0"/>
          <a:fontRef idx="minor"/>
        </p:style>
      </p:sp>
      <p:sp>
        <p:nvSpPr>
          <p:cNvPr id="141" name="PlaceHolder 9"/>
          <p:cNvSpPr/>
          <p:nvPr/>
        </p:nvSpPr>
        <p:spPr>
          <a:xfrm>
            <a:off x="901800" y="1476000"/>
            <a:ext cx="10438200" cy="713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kilos ay magaganap pa lamang. Karaniwang </a:t>
            </a:r>
            <a:r>
              <a:rPr b="0" lang="en-PH" sz="1800" spc="-1" strike="noStrike">
                <a:solidFill>
                  <a:srgbClr val="000000"/>
                </a:solidFill>
                <a:latin typeface="Lato"/>
                <a:ea typeface=""/>
              </a:rPr>
              <a:t>binubuo ito ng salitang-ugat at unlaping ma-, nag-, gitlaping -um-, at inuulit ang unang pantig ng salitang-ugat.</a:t>
            </a:r>
            <a:endParaRPr b="0" lang="en-PH" sz="1800" spc="-1" strike="noStrike">
              <a:latin typeface="Lato"/>
              <a:ea typeface=""/>
            </a:endParaRPr>
          </a:p>
          <a:p>
            <a:pPr>
              <a:lnSpc>
                <a:spcPct val="115000"/>
              </a:lnSpc>
              <a:buNone/>
            </a:pPr>
            <a:endParaRPr b="0" lang="en-PH" sz="1800" spc="-1" strike="noStrike">
              <a:latin typeface="Lato"/>
              <a:ea typeface=""/>
            </a:endParaRPr>
          </a:p>
          <a:p>
            <a:pPr>
              <a:lnSpc>
                <a:spcPct val="115000"/>
              </a:lnSpc>
              <a:buNone/>
            </a:pPr>
            <a:r>
              <a:rPr b="1" lang="en-PH" sz="1800" spc="-1" strike="noStrike">
                <a:solidFill>
                  <a:srgbClr val="000000"/>
                </a:solidFill>
                <a:latin typeface="Lato"/>
                <a:ea typeface=""/>
              </a:rPr>
              <a:t>Mga halimbawa:</a:t>
            </a:r>
            <a:endParaRPr b="0" lang="en-PH" sz="1800" spc="-1" strike="noStrike">
              <a:latin typeface="Lato"/>
              <a:ea typeface=""/>
            </a:endParaRPr>
          </a:p>
          <a:p>
            <a:pPr>
              <a:lnSpc>
                <a:spcPct val="115000"/>
              </a:lnSpc>
              <a:buNone/>
            </a:pPr>
            <a:endParaRPr b="0" lang="en-PH" sz="1800" spc="-1" strike="noStrike">
              <a:latin typeface="Lato"/>
              <a:ea typeface=""/>
            </a:endParaRPr>
          </a:p>
          <a:p>
            <a:pPr marL="360000">
              <a:lnSpc>
                <a:spcPct val="115000"/>
              </a:lnSpc>
              <a:buNone/>
            </a:pPr>
            <a:r>
              <a:rPr b="0" lang="en-PH" sz="1800" spc="-1" strike="noStrike">
                <a:solidFill>
                  <a:srgbClr val="000000"/>
                </a:solidFill>
                <a:latin typeface="Lato"/>
                <a:ea typeface=""/>
              </a:rPr>
              <a:t>&gt; </a:t>
            </a:r>
            <a:r>
              <a:rPr b="1" lang="en-PH" sz="1800" spc="-1" strike="noStrike" u="sng">
                <a:solidFill>
                  <a:srgbClr val="000000"/>
                </a:solidFill>
                <a:uFillTx/>
                <a:latin typeface="Lato"/>
                <a:ea typeface=""/>
              </a:rPr>
              <a:t>Mag</a:t>
            </a:r>
            <a:r>
              <a:rPr b="1" lang="en-PH" sz="1800" spc="-1" strike="noStrike">
                <a:solidFill>
                  <a:srgbClr val="000000"/>
                </a:solidFill>
                <a:latin typeface="Lato"/>
                <a:ea typeface=""/>
              </a:rPr>
              <a:t>kukuwentu</a:t>
            </a:r>
            <a:r>
              <a:rPr b="1" lang="en-PH" sz="1800" spc="-1" strike="noStrike" u="sng">
                <a:solidFill>
                  <a:srgbClr val="000000"/>
                </a:solidFill>
                <a:uFillTx/>
                <a:latin typeface="Lato"/>
                <a:ea typeface=""/>
              </a:rPr>
              <a:t>han</a:t>
            </a:r>
            <a:r>
              <a:rPr b="0" lang="en-PH" sz="1800" spc="-1" strike="noStrike">
                <a:solidFill>
                  <a:srgbClr val="000000"/>
                </a:solidFill>
                <a:latin typeface="Lato"/>
                <a:ea typeface=""/>
              </a:rPr>
              <a:t> sa harap ng hapag kainan ang mag-anak.</a:t>
            </a:r>
            <a:endParaRPr b="0" lang="en-PH" sz="1800" spc="-1" strike="noStrike">
              <a:latin typeface="Lato"/>
              <a:ea typeface=""/>
            </a:endParaRPr>
          </a:p>
          <a:p>
            <a:pPr marL="360000">
              <a:lnSpc>
                <a:spcPct val="115000"/>
              </a:lnSpc>
              <a:buNone/>
            </a:pPr>
            <a:endParaRPr b="0" lang="en-PH" sz="1800" spc="-1" strike="noStrike">
              <a:latin typeface="Lato"/>
              <a:ea typeface=""/>
            </a:endParaRPr>
          </a:p>
          <a:p>
            <a:pPr marL="72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salitang-ugat: kuwento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nag-, -han</a:t>
            </a:r>
            <a:endParaRPr b="0" lang="en-PH" sz="1800" spc="-1" strike="noStrike">
              <a:latin typeface="Lato"/>
              <a:ea typeface=""/>
            </a:endParaRPr>
          </a:p>
          <a:p>
            <a:pPr marL="720000">
              <a:lnSpc>
                <a:spcPct val="115000"/>
              </a:lnSpc>
              <a:buNone/>
            </a:pPr>
            <a:endParaRPr b="0" lang="en-PH" sz="1800" spc="-1" strike="noStrike">
              <a:latin typeface="Lato"/>
              <a:ea typeface=""/>
            </a:endParaRPr>
          </a:p>
          <a:p>
            <a:pPr marL="360000">
              <a:lnSpc>
                <a:spcPct val="115000"/>
              </a:lnSpc>
              <a:buNone/>
            </a:pPr>
            <a:r>
              <a:rPr b="0" lang="en-PH" sz="1800" spc="-1" strike="noStrike">
                <a:solidFill>
                  <a:srgbClr val="000000"/>
                </a:solidFill>
                <a:latin typeface="Lato"/>
                <a:ea typeface=""/>
              </a:rPr>
              <a:t>&gt; </a:t>
            </a:r>
            <a:r>
              <a:rPr b="1" lang="en-PH" sz="1800" spc="-1" strike="noStrike" u="sng">
                <a:solidFill>
                  <a:srgbClr val="000000"/>
                </a:solidFill>
                <a:uFillTx/>
                <a:latin typeface="Lato"/>
                <a:ea typeface=""/>
              </a:rPr>
              <a:t>I</a:t>
            </a:r>
            <a:r>
              <a:rPr b="1" lang="en-PH" sz="1800" spc="-1" strike="noStrike">
                <a:solidFill>
                  <a:srgbClr val="000000"/>
                </a:solidFill>
                <a:latin typeface="Lato"/>
                <a:ea typeface=""/>
              </a:rPr>
              <a:t>bibigay</a:t>
            </a:r>
            <a:r>
              <a:rPr b="0" lang="en-PH" sz="1800" spc="-1" strike="noStrike">
                <a:solidFill>
                  <a:srgbClr val="000000"/>
                </a:solidFill>
                <a:latin typeface="Lato"/>
                <a:ea typeface=""/>
              </a:rPr>
              <a:t> niya ang pagkain kay Mang Berto.</a:t>
            </a:r>
            <a:endParaRPr b="0" lang="en-PH" sz="1800" spc="-1" strike="noStrike">
              <a:latin typeface="Lato"/>
              <a:ea typeface=""/>
            </a:endParaRPr>
          </a:p>
          <a:p>
            <a:pPr marL="720000">
              <a:lnSpc>
                <a:spcPct val="115000"/>
              </a:lnSpc>
              <a:buNone/>
            </a:pPr>
            <a:r>
              <a:rPr b="0" lang="en-PH" sz="1800" spc="-1" strike="noStrike">
                <a:solidFill>
                  <a:srgbClr val="000000"/>
                </a:solidFill>
                <a:latin typeface="Lato"/>
                <a:ea typeface=""/>
              </a:rPr>
              <a:t>	</a:t>
            </a:r>
            <a:endParaRPr b="0" lang="en-PH" sz="1800" spc="-1" strike="noStrike">
              <a:latin typeface="Lato"/>
              <a:ea typeface=""/>
            </a:endParaRPr>
          </a:p>
          <a:p>
            <a:pPr marL="72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salitang-ugat: bigay</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i-</a:t>
            </a:r>
            <a:endParaRPr b="0" lang="en-PH" sz="1800" spc="-1" strike="noStrike">
              <a:latin typeface="Lato"/>
              <a:ea typeface=""/>
            </a:endParaRPr>
          </a:p>
        </p:txBody>
      </p:sp>
      <p:sp>
        <p:nvSpPr>
          <p:cNvPr id="142" name="PlaceHolder 10"/>
          <p:cNvSpPr/>
          <p:nvPr/>
        </p:nvSpPr>
        <p:spPr>
          <a:xfrm>
            <a:off x="252000" y="-71856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200" spc="-1" strike="noStrike">
              <a:latin typeface="Arial"/>
            </a:endParaRPr>
          </a:p>
          <a:p>
            <a:pPr>
              <a:lnSpc>
                <a:spcPct val="115000"/>
              </a:lnSpc>
              <a:buNone/>
            </a:pPr>
            <a:endParaRPr b="0" lang="en-PH" sz="3200" spc="-1" strike="noStrike">
              <a:latin typeface="Arial"/>
            </a:endParaRPr>
          </a:p>
          <a:p>
            <a:pPr>
              <a:lnSpc>
                <a:spcPct val="115000"/>
              </a:lnSpc>
              <a:buNone/>
            </a:pPr>
            <a:r>
              <a:rPr b="1" lang="en-US" sz="3200" spc="-1" strike="noStrike">
                <a:solidFill>
                  <a:srgbClr val="000000"/>
                </a:solidFill>
                <a:latin typeface="Lato"/>
                <a:ea typeface="DejaVu Sans"/>
              </a:rPr>
              <a:t>ASPEKTONG KONTEMPLATIBO</a:t>
            </a:r>
            <a:endParaRPr b="0" lang="en-PH" sz="3200" spc="-1" strike="noStrike">
              <a:latin typeface="Arial"/>
            </a:endParaRPr>
          </a:p>
        </p:txBody>
      </p:sp>
      <p:sp>
        <p:nvSpPr>
          <p:cNvPr id="143" name="PlaceHolder 11"/>
          <p:cNvSpPr/>
          <p:nvPr/>
        </p:nvSpPr>
        <p:spPr>
          <a:xfrm>
            <a:off x="-247680" y="10800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2880000"/>
            <a:ext cx="12185280" cy="632520"/>
          </a:xfrm>
          <a:prstGeom prst="rect">
            <a:avLst/>
          </a:prstGeom>
          <a:noFill/>
          <a:ln w="0">
            <a:noFill/>
          </a:ln>
        </p:spPr>
        <p:style>
          <a:lnRef idx="0"/>
          <a:fillRef idx="0"/>
          <a:effectRef idx="0"/>
          <a:fontRef idx="minor"/>
        </p:style>
      </p:sp>
      <p:sp>
        <p:nvSpPr>
          <p:cNvPr id="145" name=""/>
          <p:cNvSpPr/>
          <p:nvPr/>
        </p:nvSpPr>
        <p:spPr>
          <a:xfrm>
            <a:off x="540000" y="3243960"/>
            <a:ext cx="10796040" cy="2516040"/>
          </a:xfrm>
          <a:prstGeom prst="rect">
            <a:avLst/>
          </a:prstGeom>
          <a:noFill/>
          <a:ln w="0">
            <a:noFill/>
          </a:ln>
        </p:spPr>
        <p:style>
          <a:lnRef idx="0"/>
          <a:fillRef idx="0"/>
          <a:effectRef idx="0"/>
          <a:fontRef idx="minor"/>
        </p:style>
      </p:sp>
      <p:sp>
        <p:nvSpPr>
          <p:cNvPr id="146" name="PlaceHolder 13"/>
          <p:cNvSpPr/>
          <p:nvPr/>
        </p:nvSpPr>
        <p:spPr>
          <a:xfrm>
            <a:off x="901800" y="1476000"/>
            <a:ext cx="10438200" cy="7131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ito ay tinatawag ding pandiwang katatapos dahil ang kilos ay katatapos pa lang gawin o mangyari. Karaniwang binubuo ito ng salitang-ugat at ng panlaping ka-.</a:t>
            </a:r>
            <a:endParaRPr b="0" lang="en-PH" sz="1800" spc="-1" strike="noStrike">
              <a:latin typeface=""/>
              <a:ea typeface=""/>
            </a:endParaRPr>
          </a:p>
          <a:p>
            <a:pPr>
              <a:lnSpc>
                <a:spcPct val="115000"/>
              </a:lnSpc>
              <a:buNone/>
            </a:pPr>
            <a:endParaRPr b="0" lang="en-PH" sz="1800" spc="-1" strike="noStrike">
              <a:latin typeface=""/>
              <a:ea typeface=""/>
            </a:endParaRPr>
          </a:p>
          <a:p>
            <a:pPr>
              <a:lnSpc>
                <a:spcPct val="115000"/>
              </a:lnSpc>
              <a:buNone/>
            </a:pPr>
            <a:r>
              <a:rPr b="0" lang="en-PH" sz="1800" spc="-1" strike="noStrike">
                <a:solidFill>
                  <a:srgbClr val="000000"/>
                </a:solidFill>
                <a:latin typeface="Lato"/>
                <a:ea typeface=""/>
              </a:rPr>
              <a:t>Mga halimbawa:</a:t>
            </a:r>
            <a:endParaRPr b="0" lang="en-PH" sz="1800" spc="-1" strike="noStrike">
              <a:latin typeface=""/>
              <a:ea typeface=""/>
            </a:endParaRPr>
          </a:p>
          <a:p>
            <a:pPr>
              <a:lnSpc>
                <a:spcPct val="115000"/>
              </a:lnSpc>
              <a:buNone/>
            </a:pPr>
            <a:endParaRPr b="0" lang="en-PH" sz="1800" spc="-1" strike="noStrike">
              <a:latin typeface=""/>
              <a:ea typeface=""/>
            </a:endParaRPr>
          </a:p>
          <a:p>
            <a:pPr marL="360000">
              <a:lnSpc>
                <a:spcPct val="115000"/>
              </a:lnSpc>
              <a:buNone/>
            </a:pPr>
            <a:r>
              <a:rPr b="1" lang="en-PH" sz="1800" spc="-1" strike="noStrike">
                <a:solidFill>
                  <a:srgbClr val="000000"/>
                </a:solidFill>
                <a:latin typeface="Lato"/>
                <a:ea typeface=""/>
              </a:rPr>
              <a:t>&gt; </a:t>
            </a:r>
            <a:r>
              <a:rPr b="1" lang="en-PH" sz="1800" spc="-1" strike="noStrike" u="sng">
                <a:solidFill>
                  <a:srgbClr val="000000"/>
                </a:solidFill>
                <a:uFillTx/>
                <a:latin typeface="Lato"/>
                <a:ea typeface=""/>
              </a:rPr>
              <a:t>Ka</a:t>
            </a:r>
            <a:r>
              <a:rPr b="1" lang="en-PH" sz="1800" spc="-1" strike="noStrike">
                <a:solidFill>
                  <a:srgbClr val="000000"/>
                </a:solidFill>
                <a:latin typeface="Lato"/>
                <a:ea typeface=""/>
              </a:rPr>
              <a:t>kukuwento</a:t>
            </a:r>
            <a:r>
              <a:rPr b="0" lang="en-PH" sz="1800" spc="-1" strike="noStrike">
                <a:solidFill>
                  <a:srgbClr val="000000"/>
                </a:solidFill>
                <a:latin typeface="Lato"/>
                <a:ea typeface=""/>
              </a:rPr>
              <a:t> lang nina Bal at Sara ng mga nangyari sa paaralan.</a:t>
            </a:r>
            <a:endParaRPr b="0" lang="en-PH" sz="1800" spc="-1" strike="noStrike">
              <a:latin typeface=""/>
              <a:ea typeface=""/>
            </a:endParaRPr>
          </a:p>
          <a:p>
            <a:pPr marL="360000">
              <a:lnSpc>
                <a:spcPct val="115000"/>
              </a:lnSpc>
              <a:buNone/>
            </a:pPr>
            <a:endParaRPr b="0" lang="en-PH" sz="1800" spc="-1" strike="noStrike">
              <a:latin typeface=""/>
              <a:ea typeface=""/>
            </a:endParaRPr>
          </a:p>
          <a:p>
            <a:pPr marL="72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salitang-ugat: kuwento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ka-</a:t>
            </a:r>
            <a:endParaRPr b="0" lang="en-PH" sz="1800" spc="-1" strike="noStrike">
              <a:latin typeface=""/>
              <a:ea typeface=""/>
            </a:endParaRPr>
          </a:p>
          <a:p>
            <a:pPr marL="720000">
              <a:lnSpc>
                <a:spcPct val="115000"/>
              </a:lnSpc>
              <a:buNone/>
            </a:pPr>
            <a:endParaRPr b="0" lang="en-PH" sz="1800" spc="-1" strike="noStrike">
              <a:latin typeface=""/>
              <a:ea typeface=""/>
            </a:endParaRPr>
          </a:p>
          <a:p>
            <a:pPr marL="360000">
              <a:lnSpc>
                <a:spcPct val="115000"/>
              </a:lnSpc>
              <a:buNone/>
            </a:pPr>
            <a:r>
              <a:rPr b="1" lang="en-PH" sz="1800" spc="-1" strike="noStrike">
                <a:solidFill>
                  <a:srgbClr val="000000"/>
                </a:solidFill>
                <a:latin typeface="Lato"/>
                <a:ea typeface=""/>
              </a:rPr>
              <a:t>&gt;</a:t>
            </a:r>
            <a:r>
              <a:rPr b="1" lang="en-PH" sz="1800" spc="-1" strike="noStrike" u="sng">
                <a:solidFill>
                  <a:srgbClr val="000000"/>
                </a:solidFill>
                <a:uFillTx/>
                <a:latin typeface="Lato"/>
                <a:ea typeface=""/>
              </a:rPr>
              <a:t> Ka</a:t>
            </a:r>
            <a:r>
              <a:rPr b="1" lang="en-PH" sz="1800" spc="-1" strike="noStrike">
                <a:solidFill>
                  <a:srgbClr val="000000"/>
                </a:solidFill>
                <a:latin typeface="Lato"/>
                <a:ea typeface=""/>
              </a:rPr>
              <a:t>bibigay</a:t>
            </a:r>
            <a:r>
              <a:rPr b="0" lang="en-PH" sz="1800" spc="-1" strike="noStrike">
                <a:solidFill>
                  <a:srgbClr val="000000"/>
                </a:solidFill>
                <a:latin typeface="Lato"/>
                <a:ea typeface=""/>
              </a:rPr>
              <a:t> niya lang ng pagkain kay Mang Berto.</a:t>
            </a:r>
            <a:endParaRPr b="0" lang="en-PH" sz="1800" spc="-1" strike="noStrike">
              <a:latin typeface=""/>
              <a:ea typeface=""/>
            </a:endParaRPr>
          </a:p>
          <a:p>
            <a:pPr marL="360000">
              <a:lnSpc>
                <a:spcPct val="115000"/>
              </a:lnSpc>
              <a:buNone/>
            </a:pPr>
            <a:endParaRPr b="0" lang="en-PH" sz="1800" spc="-1" strike="noStrike">
              <a:latin typeface=""/>
              <a:ea typeface=""/>
            </a:endParaRPr>
          </a:p>
          <a:p>
            <a:pPr marL="720000">
              <a:lnSpc>
                <a:spcPct val="115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salitang-ugat: bigay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panlapi: ka-</a:t>
            </a:r>
            <a:endParaRPr b="0" lang="en-PH" sz="1800" spc="-1" strike="noStrike">
              <a:latin typeface=""/>
              <a:ea typeface=""/>
            </a:endParaRPr>
          </a:p>
        </p:txBody>
      </p:sp>
      <p:sp>
        <p:nvSpPr>
          <p:cNvPr id="147" name="PlaceHolder 14"/>
          <p:cNvSpPr/>
          <p:nvPr/>
        </p:nvSpPr>
        <p:spPr>
          <a:xfrm>
            <a:off x="252000" y="-71856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3200" spc="-1" strike="noStrike">
              <a:latin typeface="Arial"/>
            </a:endParaRPr>
          </a:p>
          <a:p>
            <a:pPr>
              <a:lnSpc>
                <a:spcPct val="115000"/>
              </a:lnSpc>
              <a:buNone/>
            </a:pPr>
            <a:endParaRPr b="0" lang="en-PH" sz="3200" spc="-1" strike="noStrike">
              <a:latin typeface="Arial"/>
            </a:endParaRPr>
          </a:p>
          <a:p>
            <a:pPr>
              <a:lnSpc>
                <a:spcPct val="115000"/>
              </a:lnSpc>
              <a:buNone/>
            </a:pPr>
            <a:r>
              <a:rPr b="1" lang="en-US" sz="3200" spc="-1" strike="noStrike">
                <a:solidFill>
                  <a:srgbClr val="000000"/>
                </a:solidFill>
                <a:latin typeface="Lato"/>
                <a:ea typeface="DejaVu Sans"/>
              </a:rPr>
              <a:t>ASPEKTONG KAGAGANAP</a:t>
            </a:r>
            <a:endParaRPr b="0" lang="en-PH" sz="3200" spc="-1" strike="noStrike">
              <a:latin typeface="Arial"/>
            </a:endParaRPr>
          </a:p>
        </p:txBody>
      </p:sp>
      <p:sp>
        <p:nvSpPr>
          <p:cNvPr id="148" name="PlaceHolder 15"/>
          <p:cNvSpPr/>
          <p:nvPr/>
        </p:nvSpPr>
        <p:spPr>
          <a:xfrm>
            <a:off x="-247680" y="10800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le 4"/>
          <p:cNvSpPr/>
          <p:nvPr/>
        </p:nvSpPr>
        <p:spPr>
          <a:xfrm>
            <a:off x="1523880" y="1799640"/>
            <a:ext cx="9136080" cy="237960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60000" y="2930400"/>
            <a:ext cx="12185280" cy="632520"/>
          </a:xfrm>
          <a:prstGeom prst="rect">
            <a:avLst/>
          </a:prstGeom>
          <a:noFill/>
          <a:ln w="0">
            <a:noFill/>
          </a:ln>
        </p:spPr>
        <p:style>
          <a:lnRef idx="0"/>
          <a:fillRef idx="0"/>
          <a:effectRef idx="0"/>
          <a:fontRef idx="minor"/>
        </p:style>
      </p:sp>
      <p:sp>
        <p:nvSpPr>
          <p:cNvPr id="151" name=""/>
          <p:cNvSpPr/>
          <p:nvPr/>
        </p:nvSpPr>
        <p:spPr>
          <a:xfrm>
            <a:off x="540000" y="3240000"/>
            <a:ext cx="10796040" cy="2516040"/>
          </a:xfrm>
          <a:prstGeom prst="rect">
            <a:avLst/>
          </a:prstGeom>
          <a:noFill/>
          <a:ln w="0">
            <a:noFill/>
          </a:ln>
        </p:spPr>
        <p:style>
          <a:lnRef idx="0"/>
          <a:fillRef idx="0"/>
          <a:effectRef idx="0"/>
          <a:fontRef idx="minor"/>
        </p:style>
      </p:sp>
      <p:sp>
        <p:nvSpPr>
          <p:cNvPr id="152" name="PlaceHolder 6"/>
          <p:cNvSpPr/>
          <p:nvPr/>
        </p:nvSpPr>
        <p:spPr>
          <a:xfrm>
            <a:off x="540000" y="1121040"/>
            <a:ext cx="11227680" cy="713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Isulat sa iyong kuwaderno ang mga pandiwang makikita sa talata at isulat sa tabi </a:t>
            </a:r>
            <a:r>
              <a:rPr b="0" lang="en-PH" sz="1800" spc="-1" strike="noStrike">
                <a:solidFill>
                  <a:srgbClr val="000000"/>
                </a:solidFill>
                <a:latin typeface="Lato"/>
                <a:ea typeface=""/>
              </a:rPr>
              <a:t>nito kung ito ay nasa </a:t>
            </a:r>
            <a:r>
              <a:rPr b="0" lang="en-PH" sz="1800" spc="-1" strike="noStrike">
                <a:solidFill>
                  <a:srgbClr val="000000"/>
                </a:solidFill>
                <a:latin typeface="Lato"/>
                <a:ea typeface=""/>
              </a:rPr>
              <a:t>	</a:t>
            </a:r>
            <a:r>
              <a:rPr b="0" lang="en-PH" sz="1800" spc="-1" strike="noStrike">
                <a:solidFill>
                  <a:srgbClr val="000000"/>
                </a:solidFill>
                <a:latin typeface="Lato"/>
                <a:ea typeface=""/>
              </a:rPr>
              <a:t>	</a:t>
            </a:r>
            <a:r>
              <a:rPr b="0" lang="en-PH" sz="1800" spc="-1" strike="noStrike">
                <a:solidFill>
                  <a:srgbClr val="000000"/>
                </a:solidFill>
                <a:latin typeface="Lato"/>
                <a:ea typeface=""/>
              </a:rPr>
              <a:t>    aspektong </a:t>
            </a:r>
            <a:r>
              <a:rPr b="1" lang="en-PH" sz="1800" spc="-1" strike="noStrike">
                <a:solidFill>
                  <a:srgbClr val="000000"/>
                </a:solidFill>
                <a:latin typeface="Lato"/>
                <a:ea typeface=""/>
              </a:rPr>
              <a:t>perpektibo, imperpektibo, kontemplatibo, o kagaganap</a:t>
            </a:r>
            <a:r>
              <a:rPr b="0" lang="en-PH" sz="1800" spc="-1" strike="noStrike">
                <a:solidFill>
                  <a:srgbClr val="000000"/>
                </a:solidFill>
                <a:latin typeface="Lato"/>
                <a:ea typeface=""/>
              </a:rPr>
              <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endParaRPr b="0" lang="en-PH" sz="1800" spc="-1" strike="noStrike">
              <a:latin typeface="Arial"/>
            </a:endParaRPr>
          </a:p>
          <a:p>
            <a:pPr>
              <a:lnSpc>
                <a:spcPct val="200000"/>
              </a:lnSpc>
              <a:buNone/>
            </a:pPr>
            <a:endParaRPr b="0" lang="en-PH" sz="1800" spc="-1" strike="noStrike">
              <a:latin typeface="Arial"/>
            </a:endParaRPr>
          </a:p>
        </p:txBody>
      </p:sp>
      <p:sp>
        <p:nvSpPr>
          <p:cNvPr id="153" name=""/>
          <p:cNvSpPr/>
          <p:nvPr/>
        </p:nvSpPr>
        <p:spPr>
          <a:xfrm>
            <a:off x="576000" y="1944000"/>
            <a:ext cx="10798200" cy="35575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endParaRPr b="0" lang="en-PH" sz="1800" spc="-1" strike="noStrike">
              <a:latin typeface="Lato"/>
              <a:ea typeface=""/>
            </a:endParaRPr>
          </a:p>
          <a:p>
            <a:pPr algn="just">
              <a:lnSpc>
                <a:spcPct val="150000"/>
              </a:lnSpc>
              <a:buNone/>
            </a:pPr>
            <a:r>
              <a:rPr b="0" lang="en-PH" sz="1800" spc="-1" strike="noStrike">
                <a:latin typeface="Lato"/>
              </a:rPr>
              <a:t>	</a:t>
            </a:r>
            <a:r>
              <a:rPr b="0" lang="en-PH" sz="1800" spc="-1" strike="noStrike">
                <a:latin typeface="Lato"/>
              </a:rPr>
              <a:t>Magkakaroon ng paligsahan sa pagbasa nang malakas ang mga magaaral sa ikalawang baitang. Inihanda ng guro ang maikling palatuntunan. Nagsasanay sa pagbasa ang mga kalahok tuwing hapon. Naghahanda rin ang mga guro upang maging maayos ang pagtatanghal ng mga bata. Inanyayahan din ang mga magulang ng mga bata. Naglinis ng silid ang dyanitor at iniayos niya ang mga upuan dito. Ang lahat ay nananabik na sa gagawing paligsahan. Kapapaskil lamang ng paanyaya sa labas ng paaralan.</a:t>
            </a:r>
            <a:endParaRPr b="0" lang="en-PH" sz="1800" spc="-1" strike="noStrike">
              <a:latin typeface="Lato"/>
              <a:ea typeface=""/>
            </a:endParaRPr>
          </a:p>
        </p:txBody>
      </p:sp>
      <p:sp>
        <p:nvSpPr>
          <p:cNvPr id="154" name=""/>
          <p:cNvSpPr/>
          <p:nvPr/>
        </p:nvSpPr>
        <p:spPr>
          <a:xfrm>
            <a:off x="540000" y="2340000"/>
            <a:ext cx="10980000" cy="2520000"/>
          </a:xfrm>
          <a:prstGeom prst="rect">
            <a:avLst/>
          </a:prstGeom>
          <a:noFill/>
          <a:ln w="0">
            <a:solidFill>
              <a:srgbClr val="000000"/>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360000" y="2930400"/>
            <a:ext cx="12185280" cy="632520"/>
          </a:xfrm>
          <a:prstGeom prst="rect">
            <a:avLst/>
          </a:prstGeom>
          <a:noFill/>
          <a:ln w="0">
            <a:noFill/>
          </a:ln>
        </p:spPr>
        <p:style>
          <a:lnRef idx="0"/>
          <a:fillRef idx="0"/>
          <a:effectRef idx="0"/>
          <a:fontRef idx="minor"/>
        </p:style>
      </p:sp>
      <p:sp>
        <p:nvSpPr>
          <p:cNvPr id="156" name="PlaceHolder 21"/>
          <p:cNvSpPr/>
          <p:nvPr/>
        </p:nvSpPr>
        <p:spPr>
          <a:xfrm>
            <a:off x="540000" y="1121040"/>
            <a:ext cx="11227680" cy="713160"/>
          </a:xfrm>
          <a:prstGeom prst="rect">
            <a:avLst/>
          </a:prstGeom>
          <a:noFill/>
          <a:ln w="0">
            <a:noFill/>
          </a:ln>
        </p:spPr>
        <p:style>
          <a:lnRef idx="0"/>
          <a:fillRef idx="0"/>
          <a:effectRef idx="0"/>
          <a:fontRef idx="minor"/>
        </p:style>
      </p:sp>
      <p:sp>
        <p:nvSpPr>
          <p:cNvPr id="157" name=""/>
          <p:cNvSpPr/>
          <p:nvPr/>
        </p:nvSpPr>
        <p:spPr>
          <a:xfrm>
            <a:off x="576000" y="1944000"/>
            <a:ext cx="10798200" cy="3557520"/>
          </a:xfrm>
          <a:prstGeom prst="rect">
            <a:avLst/>
          </a:prstGeom>
          <a:noFill/>
          <a:ln w="0">
            <a:noFill/>
          </a:ln>
        </p:spPr>
        <p:style>
          <a:lnRef idx="0"/>
          <a:fillRef idx="0"/>
          <a:effectRef idx="0"/>
          <a:fontRef idx="minor"/>
        </p:style>
      </p:sp>
      <p:sp>
        <p:nvSpPr>
          <p:cNvPr id="158" name="PlaceHolder 22"/>
          <p:cNvSpPr/>
          <p:nvPr/>
        </p:nvSpPr>
        <p:spPr>
          <a:xfrm>
            <a:off x="180000" y="-754560"/>
            <a:ext cx="10507680" cy="233748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59" name=""/>
          <p:cNvSpPr txBox="1"/>
          <p:nvPr/>
        </p:nvSpPr>
        <p:spPr>
          <a:xfrm>
            <a:off x="2520000" y="1440000"/>
            <a:ext cx="4546080" cy="2970720"/>
          </a:xfrm>
          <a:prstGeom prst="rect">
            <a:avLst/>
          </a:prstGeom>
          <a:noFill/>
          <a:ln w="0">
            <a:noFill/>
          </a:ln>
        </p:spPr>
        <p:txBody>
          <a:bodyPr lIns="90000" rIns="90000" tIns="45000" bIns="45000" anchor="t">
            <a:noAutofit/>
          </a:bodyPr>
          <a:p>
            <a:pPr marL="216000" indent="-216000">
              <a:lnSpc>
                <a:spcPct val="150000"/>
              </a:lnSpc>
              <a:buClr>
                <a:srgbClr val="000000"/>
              </a:buClr>
              <a:buSzPct val="45000"/>
              <a:buFont typeface="Wingdings" charset="2"/>
              <a:buChar char=""/>
            </a:pPr>
            <a:r>
              <a:rPr b="0" lang="en-PH" sz="1800" spc="-1" strike="noStrike">
                <a:latin typeface="Lato"/>
              </a:rPr>
              <a:t>Magkakaroon – kontemplatibo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Inihanda – perpektibo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Nagsasanay – imperpektibo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Naghahanda – imperpektibo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Inanyayahan – perpektibo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Naglinis – perpektibo</a:t>
            </a:r>
            <a:endParaRPr b="0" lang="en-PH" sz="1800" spc="-1" strike="noStrike">
              <a:latin typeface="Lato"/>
              <a:ea typeface=""/>
            </a:endParaRPr>
          </a:p>
          <a:p>
            <a:pPr marL="216000" indent="-216000">
              <a:lnSpc>
                <a:spcPct val="150000"/>
              </a:lnSpc>
              <a:buClr>
                <a:srgbClr val="000000"/>
              </a:buClr>
              <a:buSzPct val="45000"/>
              <a:buFont typeface="Wingdings" charset="2"/>
              <a:buChar char=""/>
            </a:pPr>
            <a:r>
              <a:rPr b="0" lang="en-PH" sz="1800" spc="-1" strike="noStrike">
                <a:latin typeface="Lato"/>
              </a:rPr>
              <a:t>Kapapaskil – kagaganap o katatapos</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1632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2023-03-14T15:25:05Z</dcterms:modified>
  <cp:revision>100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