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040" cy="68479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8920" cy="2788920"/>
          </a:xfrm>
          <a:prstGeom prst="rect">
            <a:avLst/>
          </a:prstGeom>
          <a:ln w="0">
            <a:noFill/>
          </a:ln>
        </p:spPr>
      </p:pic>
      <p:sp>
        <p:nvSpPr>
          <p:cNvPr id="2" name="Rectangle 5"/>
          <p:cNvSpPr/>
          <p:nvPr/>
        </p:nvSpPr>
        <p:spPr>
          <a:xfrm>
            <a:off x="3487320" y="1475280"/>
            <a:ext cx="8694360" cy="38523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4360" cy="3740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040" cy="624960"/>
          </a:xfrm>
          <a:prstGeom prst="rect">
            <a:avLst/>
          </a:prstGeom>
          <a:ln w="0">
            <a:noFill/>
          </a:ln>
        </p:spPr>
      </p:pic>
      <p:sp>
        <p:nvSpPr>
          <p:cNvPr id="43" name="Rectangle 7"/>
          <p:cNvSpPr/>
          <p:nvPr/>
        </p:nvSpPr>
        <p:spPr>
          <a:xfrm>
            <a:off x="10868760" y="0"/>
            <a:ext cx="960480" cy="9604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4560" cy="1024560"/>
          </a:xfrm>
          <a:prstGeom prst="rect">
            <a:avLst/>
          </a:prstGeom>
          <a:ln w="0">
            <a:noFill/>
          </a:ln>
        </p:spPr>
      </p:pic>
      <p:sp>
        <p:nvSpPr>
          <p:cNvPr id="45" name="TextBox 9"/>
          <p:cNvSpPr/>
          <p:nvPr/>
        </p:nvSpPr>
        <p:spPr>
          <a:xfrm>
            <a:off x="185400" y="6362280"/>
            <a:ext cx="4681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6360" cy="33746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899440"/>
            <a:ext cx="7485120" cy="942480"/>
          </a:xfrm>
          <a:prstGeom prst="rect">
            <a:avLst/>
          </a:prstGeom>
          <a:noFill/>
          <a:ln w="0">
            <a:noFill/>
          </a:ln>
        </p:spPr>
        <p:style>
          <a:lnRef idx="0"/>
          <a:fillRef idx="0"/>
          <a:effectRef idx="0"/>
          <a:fontRef idx="minor"/>
        </p:style>
        <p:txBody>
          <a:bodyPr lIns="90000" rIns="90000" tIns="45000" bIns="45000" anchor="ctr">
            <a:spAutoFit/>
          </a:bodyPr>
          <a:p>
            <a:pPr algn="ctr">
              <a:buNone/>
            </a:pPr>
            <a:r>
              <a:rPr b="1" lang="en-US" sz="2800" spc="-1" strike="noStrike">
                <a:solidFill>
                  <a:srgbClr val="ffffff"/>
                </a:solidFill>
                <a:latin typeface="Montserrat Medium"/>
                <a:ea typeface="DejaVu Sans"/>
              </a:rPr>
              <a:t>Distinguishing Various Types of Viewing Materials</a:t>
            </a:r>
            <a:endParaRPr b="0" lang="en-PH" sz="2800" spc="-1" strike="noStrike">
              <a:solidFill>
                <a:srgbClr val="5a5a5a"/>
              </a:solidFill>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6"/>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graphicFrame>
        <p:nvGraphicFramePr>
          <p:cNvPr id="160" name=""/>
          <p:cNvGraphicFramePr/>
          <p:nvPr/>
        </p:nvGraphicFramePr>
        <p:xfrm>
          <a:off x="1019520" y="2422440"/>
          <a:ext cx="9828000" cy="3805560"/>
        </p:xfrm>
        <a:graphic>
          <a:graphicData uri="http://schemas.openxmlformats.org/drawingml/2006/table">
            <a:tbl>
              <a:tblPr/>
              <a:tblGrid>
                <a:gridCol w="4794120"/>
                <a:gridCol w="5034240"/>
              </a:tblGrid>
              <a:tr h="434160">
                <a:tc>
                  <a:txBody>
                    <a:bodyPr lIns="90000" rIns="90000" tIns="46800" bIns="46800" anchor="t">
                      <a:noAutofit/>
                    </a:bodyPr>
                    <a:p>
                      <a:pPr algn="ctr">
                        <a:buNone/>
                      </a:pPr>
                      <a:r>
                        <a:rPr b="1" lang="en-PH" sz="1800" spc="-1" strike="noStrike">
                          <a:latin typeface="Lato"/>
                          <a:ea typeface=""/>
                        </a:rPr>
                        <a:t>Situation</a:t>
                      </a:r>
                      <a:endParaRPr b="1"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1" lang="en-PH" sz="1800" spc="-1" strike="noStrike">
                          <a:latin typeface="Lato"/>
                          <a:ea typeface=""/>
                        </a:rPr>
                        <a:t>I will use…</a:t>
                      </a:r>
                      <a:endParaRPr b="1"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90200">
                <a:tc>
                  <a:txBody>
                    <a:bodyPr lIns="90000" rIns="90000" tIns="46800" bIns="46800" anchor="t">
                      <a:noAutofit/>
                    </a:bodyPr>
                    <a:p>
                      <a:r>
                        <a:rPr b="0" lang="en-PH" sz="1800" spc="-1" strike="noStrike">
                          <a:latin typeface="Lato"/>
                        </a:rPr>
                        <a:t>1. You will report in class about healthy foods without having to use a laptop or computer.</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I will use real objects. I will bring examples of healthy foods as part of my report.</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6840">
                <a:tc>
                  <a:txBody>
                    <a:bodyPr lIns="90000" rIns="90000" tIns="46800" bIns="46800" anchor="t">
                      <a:noAutofit/>
                    </a:bodyPr>
                    <a:p>
                      <a:r>
                        <a:rPr b="0" lang="en-PH" sz="1800" spc="-1" strike="noStrike">
                          <a:latin typeface="Lato"/>
                        </a:rPr>
                        <a:t>2. You plan to promote your local community to tourists.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6840">
                <a:tc>
                  <a:txBody>
                    <a:bodyPr lIns="90000" rIns="90000" tIns="46800" bIns="46800" anchor="t">
                      <a:noAutofit/>
                    </a:bodyPr>
                    <a:p>
                      <a:r>
                        <a:rPr b="0" lang="en-PH" sz="1800" spc="-1" strike="noStrike">
                          <a:latin typeface="Lato"/>
                        </a:rPr>
                        <a:t>3. You will talk about the life cycle of a mosquito.</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013040">
                <a:tc>
                  <a:txBody>
                    <a:bodyPr lIns="90000" rIns="90000" tIns="46800" bIns="46800" anchor="t">
                      <a:noAutofit/>
                    </a:bodyPr>
                    <a:p>
                      <a:r>
                        <a:rPr b="0" lang="en-PH" sz="1800" spc="-1" strike="noStrike">
                          <a:latin typeface="Lato"/>
                        </a:rPr>
                        <a:t>4. You are assigned to report about the different products of each region in the Philippines.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61" name=""/>
          <p:cNvSpPr txBox="1"/>
          <p:nvPr/>
        </p:nvSpPr>
        <p:spPr>
          <a:xfrm>
            <a:off x="540000" y="1526760"/>
            <a:ext cx="10620000" cy="703080"/>
          </a:xfrm>
          <a:prstGeom prst="rect">
            <a:avLst/>
          </a:prstGeom>
          <a:noFill/>
          <a:ln w="0">
            <a:noFill/>
          </a:ln>
        </p:spPr>
        <p:txBody>
          <a:bodyPr lIns="90000" rIns="90000" tIns="45000" bIns="45000" anchor="t">
            <a:noAutofit/>
          </a:bodyPr>
          <a:p>
            <a:r>
              <a:rPr b="0" lang="en-PH" sz="1800" spc="-1" strike="noStrike">
                <a:latin typeface="Lato"/>
              </a:rPr>
              <a:t>Complete the following table below by supplying the most appropriate viewing material to use. The first item serves as your guide.</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9"/>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63" name=""/>
          <p:cNvSpPr txBox="1"/>
          <p:nvPr/>
        </p:nvSpPr>
        <p:spPr>
          <a:xfrm>
            <a:off x="576000" y="1814760"/>
            <a:ext cx="10620000" cy="633240"/>
          </a:xfrm>
          <a:prstGeom prst="rect">
            <a:avLst/>
          </a:prstGeom>
          <a:noFill/>
          <a:ln w="0">
            <a:noFill/>
          </a:ln>
        </p:spPr>
        <p:txBody>
          <a:bodyPr lIns="90000" rIns="90000" tIns="45000" bIns="45000" anchor="t">
            <a:noAutofit/>
          </a:bodyPr>
          <a:p>
            <a:r>
              <a:rPr b="0" lang="en-PH" sz="1800" spc="-1" strike="noStrike">
                <a:latin typeface="Lato"/>
              </a:rPr>
              <a:t>Answer:</a:t>
            </a:r>
            <a:endParaRPr b="0" lang="en-PH" sz="1800" spc="-1" strike="noStrike">
              <a:latin typeface="Lato"/>
              <a:ea typeface=""/>
            </a:endParaRPr>
          </a:p>
        </p:txBody>
      </p:sp>
      <p:sp>
        <p:nvSpPr>
          <p:cNvPr id="164" name=""/>
          <p:cNvSpPr txBox="1"/>
          <p:nvPr/>
        </p:nvSpPr>
        <p:spPr>
          <a:xfrm>
            <a:off x="1080000" y="2376000"/>
            <a:ext cx="6120000" cy="2340000"/>
          </a:xfrm>
          <a:prstGeom prst="rect">
            <a:avLst/>
          </a:prstGeom>
          <a:noFill/>
          <a:ln w="0">
            <a:noFill/>
          </a:ln>
        </p:spPr>
        <p:txBody>
          <a:bodyPr lIns="90000" rIns="90000" tIns="45000" bIns="45000" anchor="t">
            <a:noAutofit/>
          </a:bodyPr>
          <a:p>
            <a:r>
              <a:rPr b="0" lang="en-PH" sz="1800" spc="-1" strike="noStrike">
                <a:latin typeface="Lato"/>
              </a:rPr>
              <a:t>1. I will use real objects. I will bring examples of healthy foods as part of my report.</a:t>
            </a:r>
            <a:endParaRPr b="0" lang="en-PH" sz="1800" spc="-1" strike="noStrike">
              <a:latin typeface="Lato"/>
              <a:ea typeface="~)âþ"/>
            </a:endParaRPr>
          </a:p>
          <a:p>
            <a:r>
              <a:rPr b="0" lang="en-PH" sz="1800" spc="-1" strike="noStrike">
                <a:latin typeface="Lato"/>
              </a:rPr>
              <a:t>2. I will use brochures.</a:t>
            </a:r>
            <a:endParaRPr b="0" lang="en-PH" sz="1800" spc="-1" strike="noStrike">
              <a:latin typeface="Lato"/>
              <a:ea typeface=""/>
            </a:endParaRPr>
          </a:p>
          <a:p>
            <a:r>
              <a:rPr b="0" lang="en-PH" sz="1800" spc="-1" strike="noStrike">
                <a:latin typeface="Lato"/>
              </a:rPr>
              <a:t>3. I will use a diagram or slide presentation.</a:t>
            </a:r>
            <a:endParaRPr b="0" lang="en-PH" sz="1800" spc="-1" strike="noStrike">
              <a:latin typeface="Lato"/>
              <a:ea typeface=""/>
            </a:endParaRPr>
          </a:p>
          <a:p>
            <a:r>
              <a:rPr b="0" lang="en-PH" sz="1800" spc="-1" strike="noStrike">
                <a:latin typeface="Lato"/>
              </a:rPr>
              <a:t>4. I will use pictures or slide presentation</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26" name=""/>
          <p:cNvSpPr/>
          <p:nvPr/>
        </p:nvSpPr>
        <p:spPr>
          <a:xfrm>
            <a:off x="900000" y="1982520"/>
            <a:ext cx="10042200" cy="341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Viewing</a:t>
            </a:r>
            <a:r>
              <a:rPr b="0" lang="en-PH" sz="1800" spc="-1" strike="noStrike">
                <a:solidFill>
                  <a:srgbClr val="000000"/>
                </a:solidFill>
                <a:latin typeface="Lato"/>
                <a:ea typeface="DejaVu Sans"/>
              </a:rPr>
              <a:t> is the ability to understand different concepts from images and presentations seen. In addition, viewing also includes interpreting these images and presentations with words that have been read.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Using </a:t>
            </a:r>
            <a:r>
              <a:rPr b="0" i="1" lang="en-PH" sz="1800" spc="-1" strike="noStrike">
                <a:solidFill>
                  <a:srgbClr val="000000"/>
                </a:solidFill>
                <a:latin typeface="Lato"/>
                <a:ea typeface="DejaVu Sans"/>
              </a:rPr>
              <a:t>viewing materials</a:t>
            </a:r>
            <a:r>
              <a:rPr b="0" lang="en-PH" sz="1800" spc="-1" strike="noStrike">
                <a:solidFill>
                  <a:srgbClr val="000000"/>
                </a:solidFill>
                <a:latin typeface="Lato"/>
                <a:ea typeface="DejaVu Sans"/>
              </a:rPr>
              <a:t> helps the audience clearly </a:t>
            </a:r>
            <a:r>
              <a:rPr b="0" lang="en-PH" sz="1800" spc="-1" strike="noStrike">
                <a:solidFill>
                  <a:srgbClr val="000000"/>
                </a:solidFill>
                <a:latin typeface="Lato"/>
                <a:ea typeface="DejaVu Sans"/>
              </a:rPr>
              <a:t>understand what</a:t>
            </a:r>
            <a:r>
              <a:rPr b="0" lang="en-PH" sz="1800" spc="-1" strike="noStrike">
                <a:solidFill>
                  <a:srgbClr val="000000"/>
                </a:solidFill>
                <a:latin typeface="Lato"/>
                <a:ea typeface="DejaVu Sans"/>
              </a:rPr>
              <a:t> a speaker or presenter say. On the other hand, as a </a:t>
            </a:r>
            <a:r>
              <a:rPr b="0" i="1" lang="en-PH" sz="1800" spc="-1" strike="noStrike">
                <a:solidFill>
                  <a:srgbClr val="000000"/>
                </a:solidFill>
                <a:latin typeface="Lato"/>
                <a:ea typeface="DejaVu Sans"/>
              </a:rPr>
              <a:t>viewer</a:t>
            </a:r>
            <a:r>
              <a:rPr b="0" lang="en-PH" sz="1800" spc="-1" strike="noStrike">
                <a:solidFill>
                  <a:srgbClr val="000000"/>
                </a:solidFill>
                <a:latin typeface="Lato"/>
                <a:ea typeface="DejaVu Sans"/>
              </a:rPr>
              <a:t>, these also help find new ways of learning and appreciate what is being presented.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3"/>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28" name=""/>
          <p:cNvSpPr/>
          <p:nvPr/>
        </p:nvSpPr>
        <p:spPr>
          <a:xfrm>
            <a:off x="900000" y="1946520"/>
            <a:ext cx="10440000" cy="341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Viewing materials</a:t>
            </a:r>
            <a:r>
              <a:rPr b="0" lang="en-PH" sz="1800" spc="-1" strike="noStrike">
                <a:solidFill>
                  <a:srgbClr val="000000"/>
                </a:solidFill>
                <a:latin typeface="Lato"/>
                <a:ea typeface="DejaVu Sans"/>
              </a:rPr>
              <a:t> can be visual aids like </a:t>
            </a:r>
            <a:r>
              <a:rPr b="0" i="1" lang="en-PH" sz="1800" spc="-1" strike="noStrike">
                <a:solidFill>
                  <a:srgbClr val="000000"/>
                </a:solidFill>
                <a:latin typeface="Lato"/>
                <a:ea typeface="DejaVu Sans"/>
              </a:rPr>
              <a:t>real objects</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models</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photographs</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paintings</a:t>
            </a:r>
            <a:r>
              <a:rPr b="0" lang="en-PH" sz="1800" spc="-1" strike="noStrike">
                <a:solidFill>
                  <a:srgbClr val="000000"/>
                </a:solidFill>
                <a:latin typeface="Lato"/>
                <a:ea typeface="DejaVu Sans"/>
              </a:rPr>
              <a:t> and </a:t>
            </a:r>
            <a:r>
              <a:rPr b="0" i="1" lang="en-PH" sz="1800" spc="-1" strike="noStrike">
                <a:solidFill>
                  <a:srgbClr val="000000"/>
                </a:solidFill>
                <a:latin typeface="Lato"/>
                <a:ea typeface="DejaVu Sans"/>
              </a:rPr>
              <a:t>sculptures</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charts</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posters</a:t>
            </a:r>
            <a:r>
              <a:rPr b="0" lang="en-PH" sz="1800" spc="-1" strike="noStrike">
                <a:solidFill>
                  <a:srgbClr val="000000"/>
                </a:solidFill>
                <a:latin typeface="Lato"/>
                <a:ea typeface="DejaVu Sans"/>
              </a:rPr>
              <a:t>, as well as the use of </a:t>
            </a:r>
            <a:r>
              <a:rPr b="0" i="1" lang="en-PH" sz="1800" spc="-1" strike="noStrike">
                <a:solidFill>
                  <a:srgbClr val="000000"/>
                </a:solidFill>
                <a:latin typeface="Lato"/>
                <a:ea typeface="DejaVu Sans"/>
              </a:rPr>
              <a:t>blackboards</a:t>
            </a:r>
            <a:r>
              <a:rPr b="0" lang="en-PH" sz="1800" spc="-1" strike="noStrike">
                <a:solidFill>
                  <a:srgbClr val="000000"/>
                </a:solidFill>
                <a:latin typeface="Lato"/>
                <a:ea typeface="DejaVu Sans"/>
              </a:rPr>
              <a:t> and </a:t>
            </a:r>
            <a:r>
              <a:rPr b="0" i="1" lang="en-PH" sz="1800" spc="-1" strike="noStrike">
                <a:solidFill>
                  <a:srgbClr val="000000"/>
                </a:solidFill>
                <a:latin typeface="Lato"/>
                <a:ea typeface="DejaVu Sans"/>
              </a:rPr>
              <a:t>whiteboards</a:t>
            </a:r>
            <a:r>
              <a:rPr b="0" lang="en-PH" sz="1800" spc="-1" strike="noStrike">
                <a:solidFill>
                  <a:srgbClr val="000000"/>
                </a:solidFill>
                <a:latin typeface="Lato"/>
                <a:ea typeface="DejaVu Sans"/>
              </a:rPr>
              <a:t>. These materials help the audience see the topics being discussed. For example, using blackboards and whiteboards in presenting solutions in Math and Science classes.</a:t>
            </a:r>
            <a:endParaRPr b="0" lang="en-PH" sz="1800" spc="-1" strike="noStrike">
              <a:latin typeface="Arial"/>
            </a:endParaRPr>
          </a:p>
          <a:p>
            <a:pPr>
              <a:lnSpc>
                <a:spcPct val="100000"/>
              </a:lnSpc>
              <a:buNone/>
            </a:pPr>
            <a:endParaRPr b="0" lang="en-PH" sz="1800" spc="-1" strike="noStrike">
              <a:latin typeface="Arial"/>
            </a:endParaRPr>
          </a:p>
        </p:txBody>
      </p:sp>
      <p:pic>
        <p:nvPicPr>
          <p:cNvPr id="129" name="" descr=""/>
          <p:cNvPicPr/>
          <p:nvPr/>
        </p:nvPicPr>
        <p:blipFill>
          <a:blip r:embed="rId1"/>
          <a:stretch/>
        </p:blipFill>
        <p:spPr>
          <a:xfrm>
            <a:off x="2714040" y="3139200"/>
            <a:ext cx="6213960" cy="2980440"/>
          </a:xfrm>
          <a:prstGeom prst="rect">
            <a:avLst/>
          </a:prstGeom>
          <a:ln w="0">
            <a:noFill/>
          </a:ln>
        </p:spPr>
      </p:pic>
      <p:sp>
        <p:nvSpPr>
          <p:cNvPr id="130" name=""/>
          <p:cNvSpPr txBox="1"/>
          <p:nvPr/>
        </p:nvSpPr>
        <p:spPr>
          <a:xfrm>
            <a:off x="4756320" y="1383840"/>
            <a:ext cx="244404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Viewing Materials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2"/>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32" name=""/>
          <p:cNvSpPr/>
          <p:nvPr/>
        </p:nvSpPr>
        <p:spPr>
          <a:xfrm>
            <a:off x="792000" y="1944000"/>
            <a:ext cx="10620000" cy="341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Viewing materials can also be printed materials like </a:t>
            </a:r>
            <a:r>
              <a:rPr b="0" i="1" lang="en-PH" sz="1800" spc="-1" strike="noStrike">
                <a:solidFill>
                  <a:srgbClr val="000000"/>
                </a:solidFill>
                <a:latin typeface="Lato"/>
                <a:ea typeface="DejaVu Sans"/>
              </a:rPr>
              <a:t>brochures</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newspapers</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paper</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handouts</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books, magazines, dictionaries</a:t>
            </a:r>
            <a:r>
              <a:rPr b="0" lang="en-PH" sz="1800" spc="-1" strike="noStrike">
                <a:solidFill>
                  <a:srgbClr val="000000"/>
                </a:solidFill>
                <a:latin typeface="Lato"/>
                <a:ea typeface="DejaVu Sans"/>
              </a:rPr>
              <a:t>, and </a:t>
            </a:r>
            <a:r>
              <a:rPr b="0" i="1" lang="en-PH" sz="1800" spc="-1" strike="noStrike">
                <a:solidFill>
                  <a:srgbClr val="000000"/>
                </a:solidFill>
                <a:latin typeface="Lato"/>
                <a:ea typeface="DejaVu Sans"/>
              </a:rPr>
              <a:t>encyclopedias</a:t>
            </a:r>
            <a:r>
              <a:rPr b="0" lang="en-PH" sz="1800" spc="-1" strike="noStrike">
                <a:solidFill>
                  <a:srgbClr val="000000"/>
                </a:solidFill>
                <a:latin typeface="Lato"/>
                <a:ea typeface="DejaVu Sans"/>
              </a:rPr>
              <a:t>. These materials serve as references to get a specific information.</a:t>
            </a:r>
            <a:endParaRPr b="0" lang="en-PH" sz="1800" spc="-1" strike="noStrike">
              <a:latin typeface="Arial"/>
            </a:endParaRPr>
          </a:p>
        </p:txBody>
      </p:sp>
      <p:sp>
        <p:nvSpPr>
          <p:cNvPr id="133" name=""/>
          <p:cNvSpPr txBox="1"/>
          <p:nvPr/>
        </p:nvSpPr>
        <p:spPr>
          <a:xfrm>
            <a:off x="4755960" y="1383840"/>
            <a:ext cx="244404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Viewing Materials</a:t>
            </a:r>
            <a:endParaRPr b="0" lang="en-PH" sz="1800" spc="-1" strike="noStrike">
              <a:latin typeface="Arial"/>
            </a:endParaRPr>
          </a:p>
        </p:txBody>
      </p:sp>
      <p:pic>
        <p:nvPicPr>
          <p:cNvPr id="134" name="" descr=""/>
          <p:cNvPicPr/>
          <p:nvPr/>
        </p:nvPicPr>
        <p:blipFill>
          <a:blip r:embed="rId1"/>
          <a:stretch/>
        </p:blipFill>
        <p:spPr>
          <a:xfrm>
            <a:off x="2340000" y="3060000"/>
            <a:ext cx="6689880" cy="31024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4"/>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36" name=""/>
          <p:cNvSpPr/>
          <p:nvPr/>
        </p:nvSpPr>
        <p:spPr>
          <a:xfrm>
            <a:off x="900000" y="1944000"/>
            <a:ext cx="10620000" cy="341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Moreover, viewing materials called audio-visual materials can be used in both viewing and listening activities. These include movies, documentaries, videos, slide presentations, as well as the use of television. Sometimes, these audio-visual materials become digital and interactive materials if viewed using gadgets with an internet connection. These materials allow an audience to interact with information using the senses of hearing and sight.</a:t>
            </a:r>
            <a:endParaRPr b="0" lang="en-PH" sz="1800" spc="-1" strike="noStrike">
              <a:latin typeface="Arial"/>
            </a:endParaRPr>
          </a:p>
        </p:txBody>
      </p:sp>
      <p:sp>
        <p:nvSpPr>
          <p:cNvPr id="137" name=""/>
          <p:cNvSpPr txBox="1"/>
          <p:nvPr/>
        </p:nvSpPr>
        <p:spPr>
          <a:xfrm>
            <a:off x="4755960" y="1383840"/>
            <a:ext cx="244404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Viewing Materials</a:t>
            </a:r>
            <a:endParaRPr b="0" lang="en-PH" sz="1800" spc="-1" strike="noStrike">
              <a:latin typeface="Arial"/>
            </a:endParaRPr>
          </a:p>
        </p:txBody>
      </p:sp>
      <p:pic>
        <p:nvPicPr>
          <p:cNvPr id="138" name="" descr=""/>
          <p:cNvPicPr/>
          <p:nvPr/>
        </p:nvPicPr>
        <p:blipFill>
          <a:blip r:embed="rId1"/>
          <a:srcRect l="3270" t="5785" r="32617" b="5570"/>
          <a:stretch/>
        </p:blipFill>
        <p:spPr>
          <a:xfrm>
            <a:off x="2946960" y="3420360"/>
            <a:ext cx="4073040" cy="2764080"/>
          </a:xfrm>
          <a:prstGeom prst="rect">
            <a:avLst/>
          </a:prstGeom>
          <a:ln w="0">
            <a:noFill/>
          </a:ln>
        </p:spPr>
      </p:pic>
      <p:pic>
        <p:nvPicPr>
          <p:cNvPr id="139" name="" descr=""/>
          <p:cNvPicPr/>
          <p:nvPr/>
        </p:nvPicPr>
        <p:blipFill>
          <a:blip r:embed="rId2"/>
          <a:srcRect l="69663" t="19770" r="5147" b="34568"/>
          <a:stretch/>
        </p:blipFill>
        <p:spPr>
          <a:xfrm>
            <a:off x="6840000" y="3710880"/>
            <a:ext cx="1979640" cy="17611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3"/>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41" name=""/>
          <p:cNvSpPr/>
          <p:nvPr/>
        </p:nvSpPr>
        <p:spPr>
          <a:xfrm>
            <a:off x="900000" y="1944000"/>
            <a:ext cx="10042200" cy="341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Another viewing material is an infographic. An infographic is a viewing material that combines charts, images, and a minimal number of words to give an easy-tounderstand overview of a topic.</a:t>
            </a:r>
            <a:endParaRPr b="0" lang="en-PH" sz="1800" spc="-1" strike="noStrike">
              <a:latin typeface="Arial"/>
            </a:endParaRPr>
          </a:p>
        </p:txBody>
      </p:sp>
      <p:sp>
        <p:nvSpPr>
          <p:cNvPr id="142" name=""/>
          <p:cNvSpPr txBox="1"/>
          <p:nvPr/>
        </p:nvSpPr>
        <p:spPr>
          <a:xfrm>
            <a:off x="4755960" y="1383840"/>
            <a:ext cx="244404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Viewing Materials</a:t>
            </a:r>
            <a:endParaRPr b="0" lang="en-PH" sz="1800" spc="-1" strike="noStrike">
              <a:latin typeface="Arial"/>
            </a:endParaRPr>
          </a:p>
        </p:txBody>
      </p:sp>
      <p:pic>
        <p:nvPicPr>
          <p:cNvPr id="143" name="" descr=""/>
          <p:cNvPicPr/>
          <p:nvPr/>
        </p:nvPicPr>
        <p:blipFill>
          <a:blip r:embed="rId1"/>
          <a:stretch/>
        </p:blipFill>
        <p:spPr>
          <a:xfrm>
            <a:off x="4500000" y="2520000"/>
            <a:ext cx="3741480" cy="3741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5"/>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45" name=""/>
          <p:cNvSpPr/>
          <p:nvPr/>
        </p:nvSpPr>
        <p:spPr>
          <a:xfrm>
            <a:off x="1117800" y="2162520"/>
            <a:ext cx="10402200" cy="341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After learning the different types of viewing materials, try to make the most of this skill by learning how to get information from these materials.</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Whenever we view a material, we can ask ourselves the following questions to better understand a material’s content and make our viewing more meaningful.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What is the material about?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What further details does the material give me?</a:t>
            </a:r>
            <a:endParaRPr b="0" lang="en-PH" sz="1800" spc="-1" strike="noStrike">
              <a:latin typeface="Arial"/>
            </a:endParaRPr>
          </a:p>
        </p:txBody>
      </p:sp>
      <p:sp>
        <p:nvSpPr>
          <p:cNvPr id="146" name=""/>
          <p:cNvSpPr txBox="1"/>
          <p:nvPr/>
        </p:nvSpPr>
        <p:spPr>
          <a:xfrm>
            <a:off x="3240000" y="1464120"/>
            <a:ext cx="5864040" cy="105588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Getting Information from Viewing Materials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7"/>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48" name=""/>
          <p:cNvSpPr txBox="1"/>
          <p:nvPr/>
        </p:nvSpPr>
        <p:spPr>
          <a:xfrm>
            <a:off x="3384000" y="1356120"/>
            <a:ext cx="5864040" cy="105588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Getting Information from Viewing Materials</a:t>
            </a:r>
            <a:endParaRPr b="0" lang="en-PH" sz="1800" spc="-1" strike="noStrike">
              <a:latin typeface="Arial"/>
            </a:endParaRPr>
          </a:p>
        </p:txBody>
      </p:sp>
      <p:pic>
        <p:nvPicPr>
          <p:cNvPr id="149" name="" descr=""/>
          <p:cNvPicPr/>
          <p:nvPr/>
        </p:nvPicPr>
        <p:blipFill>
          <a:blip r:embed="rId1"/>
          <a:stretch/>
        </p:blipFill>
        <p:spPr>
          <a:xfrm>
            <a:off x="360000" y="2252880"/>
            <a:ext cx="5711400" cy="3363120"/>
          </a:xfrm>
          <a:prstGeom prst="rect">
            <a:avLst/>
          </a:prstGeom>
          <a:ln w="0">
            <a:noFill/>
          </a:ln>
        </p:spPr>
      </p:pic>
      <p:sp>
        <p:nvSpPr>
          <p:cNvPr id="150" name=""/>
          <p:cNvSpPr txBox="1"/>
          <p:nvPr/>
        </p:nvSpPr>
        <p:spPr>
          <a:xfrm>
            <a:off x="540000" y="5578560"/>
            <a:ext cx="5580000" cy="1009440"/>
          </a:xfrm>
          <a:prstGeom prst="rect">
            <a:avLst/>
          </a:prstGeom>
          <a:noFill/>
          <a:ln w="0">
            <a:noFill/>
          </a:ln>
        </p:spPr>
        <p:txBody>
          <a:bodyPr lIns="90000" rIns="90000" tIns="45000" bIns="45000" anchor="t">
            <a:noAutofit/>
          </a:bodyPr>
          <a:p>
            <a:r>
              <a:rPr b="0" lang="en-PH" sz="1800" spc="-1" strike="noStrike">
                <a:latin typeface="Lato"/>
              </a:rPr>
              <a:t>1. What is the material about?</a:t>
            </a:r>
            <a:endParaRPr b="0" lang="en-PH" sz="1800" spc="-1" strike="noStrike">
              <a:latin typeface="Lato"/>
              <a:ea typeface=""/>
            </a:endParaRPr>
          </a:p>
          <a:p>
            <a:r>
              <a:rPr b="0" lang="en-PH" sz="1800" spc="-1" strike="noStrike">
                <a:latin typeface="Lato"/>
              </a:rPr>
              <a:t>2. What further details does the material give me?</a:t>
            </a:r>
            <a:endParaRPr b="0" lang="en-PH" sz="1800" spc="-1" strike="noStrike">
              <a:latin typeface="Lato"/>
              <a:ea typeface=""/>
            </a:endParaRPr>
          </a:p>
        </p:txBody>
      </p:sp>
      <p:sp>
        <p:nvSpPr>
          <p:cNvPr id="151" name=""/>
          <p:cNvSpPr txBox="1"/>
          <p:nvPr/>
        </p:nvSpPr>
        <p:spPr>
          <a:xfrm>
            <a:off x="6372000" y="2268000"/>
            <a:ext cx="5220000" cy="3312000"/>
          </a:xfrm>
          <a:prstGeom prst="rect">
            <a:avLst/>
          </a:prstGeom>
          <a:noFill/>
          <a:ln w="10080">
            <a:solidFill>
              <a:srgbClr val="000000"/>
            </a:solidFill>
            <a:round/>
          </a:ln>
        </p:spPr>
        <p:txBody>
          <a:bodyPr lIns="95040" rIns="95040" tIns="50040" bIns="50040" anchor="ctr">
            <a:noAutofit/>
          </a:bodyPr>
          <a:p>
            <a:r>
              <a:rPr b="0" lang="en-PH" sz="1800" spc="-1" strike="noStrike">
                <a:latin typeface="Lato"/>
              </a:rPr>
              <a:t>	</a:t>
            </a:r>
            <a:r>
              <a:rPr b="0" lang="en-PH" sz="1800" spc="-1" strike="noStrike">
                <a:latin typeface="Lato"/>
              </a:rPr>
              <a:t>To answer the first question, we can say that the poster talks about basic punctuations, such as period, question mark, exclamation mark, and comma.</a:t>
            </a:r>
            <a:endParaRPr b="0" lang="en-PH" sz="1800" spc="-1" strike="noStrike">
              <a:latin typeface="Lato"/>
              <a:ea typeface="~)âþ"/>
            </a:endParaRPr>
          </a:p>
          <a:p>
            <a:endParaRPr b="0" lang="en-PH" sz="1800" spc="-1" strike="noStrike">
              <a:latin typeface="Lato"/>
              <a:ea typeface="~)âþ"/>
            </a:endParaRPr>
          </a:p>
          <a:p>
            <a:r>
              <a:rPr b="0" lang="en-PH" sz="1800" spc="-1" strike="noStrike">
                <a:latin typeface="Lato"/>
              </a:rPr>
              <a:t>	</a:t>
            </a:r>
            <a:r>
              <a:rPr b="0" lang="en-PH" sz="1800" spc="-1" strike="noStrike">
                <a:latin typeface="Lato"/>
              </a:rPr>
              <a:t>Answering the next question will tell us that the poster also includes the functions of</a:t>
            </a:r>
            <a:endParaRPr b="0" lang="en-PH" sz="1800" spc="-1" strike="noStrike">
              <a:latin typeface="Lato"/>
              <a:ea typeface="~)âþ"/>
            </a:endParaRPr>
          </a:p>
          <a:p>
            <a:r>
              <a:rPr b="0" lang="en-PH" sz="1800" spc="-1" strike="noStrike">
                <a:latin typeface="Lato"/>
              </a:rPr>
              <a:t>these punctuation marks. It also includes the actual symbols of punctuation marks</a:t>
            </a:r>
            <a:endParaRPr b="0" lang="en-PH" sz="1800" spc="-1" strike="noStrike">
              <a:latin typeface="Lato"/>
              <a:ea typeface=""/>
            </a:endParaRPr>
          </a:p>
          <a:p>
            <a:r>
              <a:rPr b="0" lang="en-PH" sz="1800" spc="-1" strike="noStrike">
                <a:latin typeface="Lato"/>
              </a:rPr>
              <a:t>when they are used.</a:t>
            </a:r>
            <a:endParaRPr b="0" lang="en-PH" sz="1800" spc="-1" strike="noStrike">
              <a:latin typeface="Lato"/>
              <a:ea typeface=""/>
            </a:endParaRPr>
          </a:p>
        </p:txBody>
      </p:sp>
      <p:sp>
        <p:nvSpPr>
          <p:cNvPr id="152" name=""/>
          <p:cNvSpPr txBox="1"/>
          <p:nvPr/>
        </p:nvSpPr>
        <p:spPr>
          <a:xfrm>
            <a:off x="360000" y="1816920"/>
            <a:ext cx="5580000" cy="703080"/>
          </a:xfrm>
          <a:prstGeom prst="rect">
            <a:avLst/>
          </a:prstGeom>
          <a:noFill/>
          <a:ln w="0">
            <a:noFill/>
          </a:ln>
        </p:spPr>
        <p:txBody>
          <a:bodyPr lIns="90000" rIns="90000" tIns="45000" bIns="45000" anchor="t">
            <a:noAutofit/>
          </a:bodyPr>
          <a:p>
            <a:r>
              <a:rPr b="0" lang="en-PH" sz="1800" spc="-1" strike="noStrike">
                <a:latin typeface="Lato"/>
                <a:ea typeface="~)âþ"/>
              </a:rPr>
              <a:t>View and analyze the details given in the poster.</a:t>
            </a:r>
            <a:endParaRPr b="0" lang="en-PH" sz="1800" spc="-1" strike="noStrike">
              <a:latin typeface="Lato"/>
              <a:ea typeface="~)âþ"/>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8"/>
          <p:cNvSpPr/>
          <p:nvPr/>
        </p:nvSpPr>
        <p:spPr>
          <a:xfrm>
            <a:off x="398160" y="11160"/>
            <a:ext cx="10433520" cy="17852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Distinguishing Various Types of Viewing Materials</a:t>
            </a:r>
            <a:endParaRPr b="0" lang="en-PH" sz="3600" spc="-1" strike="noStrike">
              <a:solidFill>
                <a:srgbClr val="5a5a5a"/>
              </a:solidFill>
              <a:latin typeface=""/>
              <a:ea typeface=""/>
            </a:endParaRPr>
          </a:p>
        </p:txBody>
      </p:sp>
      <p:sp>
        <p:nvSpPr>
          <p:cNvPr id="154" name=""/>
          <p:cNvSpPr txBox="1"/>
          <p:nvPr/>
        </p:nvSpPr>
        <p:spPr>
          <a:xfrm>
            <a:off x="3384000" y="1356120"/>
            <a:ext cx="5864040" cy="105588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Getting Information from Viewing Materials</a:t>
            </a:r>
            <a:endParaRPr b="0" lang="en-PH" sz="1800" spc="-1" strike="noStrike">
              <a:latin typeface="Arial"/>
            </a:endParaRPr>
          </a:p>
        </p:txBody>
      </p:sp>
      <p:sp>
        <p:nvSpPr>
          <p:cNvPr id="155" name=""/>
          <p:cNvSpPr txBox="1"/>
          <p:nvPr/>
        </p:nvSpPr>
        <p:spPr>
          <a:xfrm>
            <a:off x="6612120" y="2050560"/>
            <a:ext cx="5580000" cy="1009440"/>
          </a:xfrm>
          <a:prstGeom prst="rect">
            <a:avLst/>
          </a:prstGeom>
          <a:noFill/>
          <a:ln w="0">
            <a:noFill/>
          </a:ln>
        </p:spPr>
        <p:txBody>
          <a:bodyPr lIns="90000" rIns="90000" tIns="45000" bIns="45000" anchor="t">
            <a:noAutofit/>
          </a:bodyPr>
          <a:p>
            <a:r>
              <a:rPr b="0" lang="en-PH" sz="1800" spc="-1" strike="noStrike">
                <a:latin typeface="Lato"/>
              </a:rPr>
              <a:t>1. What is the material about?</a:t>
            </a:r>
            <a:endParaRPr b="0" lang="en-PH" sz="1800" spc="-1" strike="noStrike">
              <a:latin typeface="Lato"/>
              <a:ea typeface=""/>
            </a:endParaRPr>
          </a:p>
          <a:p>
            <a:r>
              <a:rPr b="0" lang="en-PH" sz="1800" spc="-1" strike="noStrike">
                <a:latin typeface="Lato"/>
              </a:rPr>
              <a:t>2. What further details does the material give me?</a:t>
            </a:r>
            <a:endParaRPr b="0" lang="en-PH" sz="1800" spc="-1" strike="noStrike">
              <a:latin typeface="Lato"/>
              <a:ea typeface=""/>
            </a:endParaRPr>
          </a:p>
        </p:txBody>
      </p:sp>
      <p:sp>
        <p:nvSpPr>
          <p:cNvPr id="156" name=""/>
          <p:cNvSpPr txBox="1"/>
          <p:nvPr/>
        </p:nvSpPr>
        <p:spPr>
          <a:xfrm>
            <a:off x="6552000" y="2880000"/>
            <a:ext cx="5220000" cy="3312000"/>
          </a:xfrm>
          <a:prstGeom prst="rect">
            <a:avLst/>
          </a:prstGeom>
          <a:noFill/>
          <a:ln w="10080">
            <a:solidFill>
              <a:srgbClr val="000000"/>
            </a:solidFill>
            <a:round/>
          </a:ln>
        </p:spPr>
        <p:txBody>
          <a:bodyPr lIns="95040" rIns="95040" tIns="50040" bIns="50040" anchor="ctr">
            <a:noAutofit/>
          </a:bodyPr>
          <a:p>
            <a:r>
              <a:rPr b="0" lang="en-PH" sz="1800" spc="-1" strike="noStrike">
                <a:latin typeface="Lato"/>
              </a:rPr>
              <a:t>	</a:t>
            </a:r>
            <a:r>
              <a:rPr b="0" lang="en-PH" sz="1800" spc="-1" strike="noStrike">
                <a:latin typeface="Lato"/>
              </a:rPr>
              <a:t>	</a:t>
            </a:r>
            <a:r>
              <a:rPr b="0" lang="en-PH" sz="1800" spc="-1" strike="noStrike">
                <a:latin typeface="Lato"/>
              </a:rPr>
              <a:t>To answer question 1, we can tell that the infographic is about “Heart for Kids,” a charitable organization that supports children’s education.</a:t>
            </a:r>
            <a:endParaRPr b="0" lang="en-PH" sz="1800" spc="-1" strike="noStrike">
              <a:latin typeface="Lato"/>
              <a:ea typeface="~)âþ"/>
            </a:endParaRPr>
          </a:p>
          <a:p>
            <a:endParaRPr b="0" lang="en-PH" sz="1800" spc="-1" strike="noStrike">
              <a:latin typeface="Lato"/>
              <a:ea typeface="~)âþ"/>
            </a:endParaRPr>
          </a:p>
          <a:p>
            <a:r>
              <a:rPr b="0" lang="en-PH" sz="1800" spc="-1" strike="noStrike">
                <a:latin typeface="Lato"/>
              </a:rPr>
              <a:t>	</a:t>
            </a:r>
            <a:r>
              <a:rPr b="0" lang="en-PH" sz="1800" spc="-1" strike="noStrike">
                <a:latin typeface="Lato"/>
              </a:rPr>
              <a:t>	</a:t>
            </a:r>
            <a:r>
              <a:rPr b="0" lang="en-PH" sz="1800" spc="-1" strike="noStrike">
                <a:latin typeface="Lato"/>
              </a:rPr>
              <a:t>Next, to answer question 2, we can say that the infographic presents the organization’s achievements. The infographic combines numbers, minimal words, and images to further</a:t>
            </a:r>
            <a:endParaRPr b="0" lang="en-PH" sz="1800" spc="-1" strike="noStrike">
              <a:latin typeface="Lato"/>
              <a:ea typeface="~)âþ"/>
            </a:endParaRPr>
          </a:p>
          <a:p>
            <a:r>
              <a:rPr b="0" lang="en-PH" sz="1800" spc="-1" strike="noStrike">
                <a:latin typeface="Lato"/>
              </a:rPr>
              <a:t>present the information about the organization.</a:t>
            </a:r>
            <a:endParaRPr b="0" lang="en-PH" sz="1800" spc="-1" strike="noStrike">
              <a:latin typeface="Lato"/>
              <a:ea typeface="~)âþ"/>
            </a:endParaRPr>
          </a:p>
        </p:txBody>
      </p:sp>
      <p:sp>
        <p:nvSpPr>
          <p:cNvPr id="157" name=""/>
          <p:cNvSpPr txBox="1"/>
          <p:nvPr/>
        </p:nvSpPr>
        <p:spPr>
          <a:xfrm>
            <a:off x="216000" y="1816920"/>
            <a:ext cx="6300000" cy="703080"/>
          </a:xfrm>
          <a:prstGeom prst="rect">
            <a:avLst/>
          </a:prstGeom>
          <a:noFill/>
          <a:ln w="0">
            <a:noFill/>
          </a:ln>
        </p:spPr>
        <p:txBody>
          <a:bodyPr lIns="90000" rIns="90000" tIns="45000" bIns="45000" anchor="t">
            <a:noAutofit/>
          </a:bodyPr>
          <a:p>
            <a:r>
              <a:rPr b="0" lang="en-PH" sz="1800" spc="-1" strike="noStrike">
                <a:latin typeface="Lato"/>
                <a:ea typeface="~)âþ"/>
              </a:rPr>
              <a:t>View and analyze another viewing material – an infographic</a:t>
            </a:r>
            <a:endParaRPr b="0" lang="en-PH" sz="1800" spc="-1" strike="noStrike">
              <a:latin typeface="Lato"/>
              <a:ea typeface="~)âþ"/>
            </a:endParaRPr>
          </a:p>
        </p:txBody>
      </p:sp>
      <p:pic>
        <p:nvPicPr>
          <p:cNvPr id="158" name="" descr=""/>
          <p:cNvPicPr/>
          <p:nvPr/>
        </p:nvPicPr>
        <p:blipFill>
          <a:blip r:embed="rId1"/>
          <a:stretch/>
        </p:blipFill>
        <p:spPr>
          <a:xfrm>
            <a:off x="1800000" y="2196000"/>
            <a:ext cx="2700000" cy="40514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912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2023-03-13T09:28:30Z</dcterms:modified>
  <cp:revision>99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