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920" cy="68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800" cy="2791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240" cy="3855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240" cy="376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920" cy="627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360" cy="963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440" cy="1027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240" cy="33775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8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Understanding the Meaning of Ratio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649080" y="3420000"/>
            <a:ext cx="4030200" cy="2699280"/>
          </a:xfrm>
          <a:prstGeom prst="rect">
            <a:avLst/>
          </a:prstGeom>
          <a:solidFill>
            <a:srgbClr val="ffa6a6"/>
          </a:solidFill>
          <a:ln w="72000">
            <a:solidFill>
              <a:srgbClr val="3465a4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649080" y="69516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Understanding the Meaning of Ratio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</a:t>
            </a:r>
            <a:r>
              <a:rPr b="0" lang="en-PH" sz="1800" spc="-1" strike="noStrike">
                <a:latin typeface="Lato"/>
              </a:rPr>
              <a:t>A ratio is a comparison of numbers or quantities. It deals with the relationships between quantities relative to each other. It can be written in three ways: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Observe the two pictures.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What is the ratio of the butterflies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</a:t>
            </a:r>
            <a:r>
              <a:rPr b="0" lang="en-PH" sz="1800" spc="-1" strike="noStrike">
                <a:latin typeface="Lato"/>
              </a:rPr>
              <a:t>to the dragonflies?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What is the ratio of the girls to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</a:t>
            </a:r>
            <a:r>
              <a:rPr b="0" lang="en-PH" sz="1800" spc="-1" strike="noStrike">
                <a:latin typeface="Lato"/>
              </a:rPr>
              <a:t>the boys?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3. What is the ratio of the boys to the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</a:t>
            </a:r>
            <a:r>
              <a:rPr b="0" lang="en-PH" sz="1800" spc="-1" strike="noStrike">
                <a:latin typeface="Lato"/>
              </a:rPr>
              <a:t>butterflies?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3600000" y="1980000"/>
            <a:ext cx="3277440" cy="61236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 rot="21580800">
            <a:off x="8465040" y="2706840"/>
            <a:ext cx="2867040" cy="2157120"/>
          </a:xfrm>
          <a:prstGeom prst="rect">
            <a:avLst/>
          </a:prstGeom>
          <a:ln w="0"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5166360" y="2700000"/>
            <a:ext cx="3112920" cy="21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649080" y="695160"/>
            <a:ext cx="105102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Understanding the Meaning of Ratio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1.</a:t>
            </a:r>
            <a:r>
              <a:rPr b="0" lang="en-PH" sz="1800" spc="-1" strike="noStrike">
                <a:latin typeface="Lato"/>
              </a:rPr>
              <a:t> Since there are 4 butterflies and 5 dragonflies, the ratio of butterflies to dragonflies is </a:t>
            </a:r>
            <a:r>
              <a:rPr b="1" lang="en-PH" sz="1800" spc="-1" strike="noStrike">
                <a:latin typeface="Lato"/>
              </a:rPr>
              <a:t>4 : 5.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</a:t>
            </a:r>
            <a:r>
              <a:rPr b="0" lang="en-PH" sz="1800" spc="-1" strike="noStrike">
                <a:latin typeface="Lato"/>
              </a:rPr>
              <a:t>As you noticed, 4 and 5 have no common factor other than 1, so this ratio is in the simplified form.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</a:t>
            </a:r>
            <a:r>
              <a:rPr b="0" lang="en-PH" sz="1800" spc="-1" strike="noStrike">
                <a:latin typeface="Lato"/>
              </a:rPr>
              <a:t>Also, the quantities should not be interchanged. You cannot write the ratio of butterflies to   dragonflies as 5 : 4. The ratio 4 : 5 is not the same as the ratio 5 : 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2.</a:t>
            </a:r>
            <a:r>
              <a:rPr b="0" lang="en-PH" sz="1800" spc="-1" strike="noStrike">
                <a:latin typeface="Lato"/>
              </a:rPr>
              <a:t> Since there are 3 girls and 2 boys, the ratio of girls to boys is </a:t>
            </a:r>
            <a:r>
              <a:rPr b="1" lang="en-PH" sz="1800" spc="-1" strike="noStrike">
                <a:latin typeface="Lato"/>
              </a:rPr>
              <a:t>3 : 2.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r>
              <a:rPr b="0" lang="en-PH" sz="1800" spc="-1" strike="noStrike">
                <a:latin typeface="Lato"/>
              </a:rPr>
              <a:t>3 and 2 have no common factor other than 1, so this ratio is also in the simplified form.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3. </a:t>
            </a:r>
            <a:r>
              <a:rPr b="0" lang="en-PH" sz="1800" spc="-1" strike="noStrike">
                <a:latin typeface="Lato"/>
              </a:rPr>
              <a:t>Since there are 2 boys and 4 butterflies, the ratio of boys to butterflies is </a:t>
            </a:r>
            <a:r>
              <a:rPr b="1" lang="en-PH" sz="1800" spc="-1" strike="noStrike">
                <a:latin typeface="Lato"/>
              </a:rPr>
              <a:t>2 : 4</a:t>
            </a:r>
            <a:r>
              <a:rPr b="0" lang="en-PH" sz="1800" spc="-1" strike="noStrike">
                <a:latin typeface="Lato"/>
              </a:rPr>
              <a:t>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</a:t>
            </a:r>
            <a:r>
              <a:rPr b="0" lang="en-PH" sz="1800" spc="-1" strike="noStrike">
                <a:latin typeface="Lato"/>
              </a:rPr>
              <a:t>2 and 4 have a common factor which is 2, so this ratio is not yet in its simplified form.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649080" y="695160"/>
            <a:ext cx="105102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Understanding the Meaning of Ratio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To write a ratio in a simplified form, you may follow the following steps.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    </a:t>
            </a:r>
            <a:r>
              <a:rPr b="0" lang="en-PH" sz="1800" spc="-1" strike="noStrike">
                <a:latin typeface="Lato"/>
              </a:rPr>
              <a:t>Find the greatest common factor (GCF) of the two numbers.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    </a:t>
            </a:r>
            <a:r>
              <a:rPr b="0" lang="en-PH" sz="1800" spc="-1" strike="noStrike">
                <a:latin typeface="Lato"/>
              </a:rPr>
              <a:t>Divide the two numbers by the </a:t>
            </a:r>
            <a:r>
              <a:rPr b="1" lang="en-PH" sz="1800" spc="-1" strike="noStrike">
                <a:latin typeface="Lato"/>
              </a:rPr>
              <a:t>GCF.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Let us simplify the ratio 2 : 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   </a:t>
            </a:r>
            <a:r>
              <a:rPr b="0" lang="en-PH" sz="1800" spc="-1" strike="noStrike">
                <a:latin typeface="Lato"/>
              </a:rPr>
              <a:t>The GCF of 2 and 4 is 2.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   </a:t>
            </a:r>
            <a:r>
              <a:rPr b="0" lang="en-PH" sz="1800" spc="-1" strike="noStrike">
                <a:latin typeface="Lato"/>
              </a:rPr>
              <a:t>2 ÷ 2 = 1 and 4 ÷ 2 = 2.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resulting ratio is 1 : 2 as these numbers have no factor other than 1.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the simplified form of 2 : 4 is </a:t>
            </a:r>
            <a:r>
              <a:rPr b="1" lang="en-PH" sz="1800" spc="-1" strike="noStrike">
                <a:latin typeface="Lato"/>
              </a:rPr>
              <a:t>1 : 2.   </a:t>
            </a:r>
            <a:r>
              <a:rPr b="0" lang="en-PH" sz="1800" spc="-1" strike="noStrike">
                <a:latin typeface="Lato"/>
              </a:rPr>
              <a:t>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649080" y="695160"/>
            <a:ext cx="105102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Understanding the Meaning of Ratio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</a:t>
            </a: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</a:t>
            </a:r>
            <a:r>
              <a:rPr b="0" lang="en-PH" sz="1800" spc="-1" strike="noStrike">
                <a:latin typeface="Lato"/>
              </a:rPr>
              <a:t>Simplify the ratio </a:t>
            </a:r>
            <a:r>
              <a:rPr b="1" lang="en-PH" sz="1800" spc="-1" strike="noStrike">
                <a:latin typeface="Lato"/>
              </a:rPr>
              <a:t>12 : 14.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   </a:t>
            </a:r>
            <a:r>
              <a:rPr b="0" lang="en-PH" sz="1800" spc="-1" strike="noStrike">
                <a:latin typeface="Lato"/>
              </a:rPr>
              <a:t>The GCF of 12 and 14 is 2.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   </a:t>
            </a:r>
            <a:r>
              <a:rPr b="0" lang="en-PH" sz="1800" spc="-1" strike="noStrike">
                <a:latin typeface="Lato"/>
              </a:rPr>
              <a:t>12 ÷ 2 = 6 and 14 ÷ 2 = 7.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resulting ratio is 6 : 7 as these numbers have no factor other than 1.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the simplified form of 12 : 14 is </a:t>
            </a:r>
            <a:r>
              <a:rPr b="1" lang="en-PH" sz="1800" spc="-1" strike="noStrike">
                <a:latin typeface="Lato"/>
              </a:rPr>
              <a:t>6 : 7. </a:t>
            </a:r>
            <a:r>
              <a:rPr b="0" lang="en-PH" sz="1800" spc="-1" strike="noStrike">
                <a:latin typeface="Lato"/>
              </a:rPr>
              <a:t>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649080" y="695160"/>
            <a:ext cx="105102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Understanding the Meaning of Ratio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Represent each of the following with a ratio.                                           Answers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Simplify if necessary.             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The ratio of 2 driver to 15 passengers                                  1. </a:t>
            </a:r>
            <a:r>
              <a:rPr b="1" lang="en-PH" sz="1800" spc="-1" strike="noStrike">
                <a:latin typeface="Lato"/>
              </a:rPr>
              <a:t>2:15</a:t>
            </a:r>
            <a:r>
              <a:rPr b="0" lang="en-PH" sz="1800" spc="-1" strike="noStrike">
                <a:latin typeface="Lato"/>
              </a:rPr>
              <a:t> or </a:t>
            </a:r>
            <a:r>
              <a:rPr b="1" lang="en-PH" sz="1800" spc="-1" strike="noStrike">
                <a:latin typeface="Lato"/>
              </a:rPr>
              <a:t>2/15</a:t>
            </a:r>
            <a:r>
              <a:rPr b="0" lang="en-PH" sz="1800" spc="-1" strike="noStrike">
                <a:latin typeface="Lato"/>
              </a:rPr>
              <a:t> or </a:t>
            </a:r>
            <a:r>
              <a:rPr b="1" lang="en-PH" sz="1800" spc="-1" strike="noStrike">
                <a:latin typeface="Lato"/>
              </a:rPr>
              <a:t>2 is to 15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The ratio of 5 men to 7 women                                             2. </a:t>
            </a:r>
            <a:r>
              <a:rPr b="1" lang="en-PH" sz="1800" spc="-1" strike="noStrike">
                <a:latin typeface="Lato"/>
              </a:rPr>
              <a:t>5:7</a:t>
            </a:r>
            <a:r>
              <a:rPr b="0" lang="en-PH" sz="1800" spc="-1" strike="noStrike">
                <a:latin typeface="Lato"/>
              </a:rPr>
              <a:t> or </a:t>
            </a:r>
            <a:r>
              <a:rPr b="1" lang="en-PH" sz="1800" spc="-1" strike="noStrike">
                <a:latin typeface="Lato"/>
              </a:rPr>
              <a:t>5/7</a:t>
            </a:r>
            <a:r>
              <a:rPr b="0" lang="en-PH" sz="1800" spc="-1" strike="noStrike">
                <a:latin typeface="Lato"/>
              </a:rPr>
              <a:t> or </a:t>
            </a:r>
            <a:r>
              <a:rPr b="1" lang="en-PH" sz="1800" spc="-1" strike="noStrike">
                <a:latin typeface="Lato"/>
              </a:rPr>
              <a:t>5 is to 7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3. The ratio of 2 teachers to 60 students                                  3. 2:60 = </a:t>
            </a:r>
            <a:r>
              <a:rPr b="1" lang="en-PH" sz="1800" spc="-1" strike="noStrike">
                <a:latin typeface="Lato"/>
              </a:rPr>
              <a:t>1:30</a:t>
            </a:r>
            <a:r>
              <a:rPr b="0" lang="en-PH" sz="1800" spc="-1" strike="noStrike">
                <a:latin typeface="Lato"/>
              </a:rPr>
              <a:t> or </a:t>
            </a:r>
            <a:r>
              <a:rPr b="1" lang="en-PH" sz="1800" spc="-1" strike="noStrike">
                <a:latin typeface="Lato"/>
              </a:rPr>
              <a:t>1/30</a:t>
            </a:r>
            <a:r>
              <a:rPr b="0" lang="en-PH" sz="1800" spc="-1" strike="noStrike">
                <a:latin typeface="Lato"/>
              </a:rPr>
              <a:t> or </a:t>
            </a:r>
            <a:r>
              <a:rPr b="1" lang="en-PH" sz="1800" spc="-1" strike="noStrike">
                <a:latin typeface="Lato"/>
              </a:rPr>
              <a:t>1 is to 30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4. The ratio of 2 books to 6 pencils                                           4. 2:6 = </a:t>
            </a:r>
            <a:r>
              <a:rPr b="1" lang="en-PH" sz="1800" spc="-1" strike="noStrike">
                <a:latin typeface="Lato"/>
              </a:rPr>
              <a:t>1:3</a:t>
            </a:r>
            <a:r>
              <a:rPr b="0" lang="en-PH" sz="1800" spc="-1" strike="noStrike">
                <a:latin typeface="Lato"/>
              </a:rPr>
              <a:t> or </a:t>
            </a:r>
            <a:r>
              <a:rPr b="1" lang="en-PH" sz="1800" spc="-1" strike="noStrike">
                <a:latin typeface="Lato"/>
              </a:rPr>
              <a:t>1/3</a:t>
            </a:r>
            <a:r>
              <a:rPr b="0" lang="en-PH" sz="1800" spc="-1" strike="noStrike">
                <a:latin typeface="Lato"/>
              </a:rPr>
              <a:t> or </a:t>
            </a:r>
            <a:r>
              <a:rPr b="1" lang="en-PH" sz="1800" spc="-1" strike="noStrike">
                <a:latin typeface="Lato"/>
              </a:rPr>
              <a:t>1 is to 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5. The ratio of 16 nurses to 240 patients                                  5. 16:240 = </a:t>
            </a:r>
            <a:r>
              <a:rPr b="1" lang="en-PH" sz="1800" spc="-1" strike="noStrike">
                <a:latin typeface="Lato"/>
              </a:rPr>
              <a:t>1:15</a:t>
            </a:r>
            <a:r>
              <a:rPr b="0" lang="en-PH" sz="1800" spc="-1" strike="noStrike">
                <a:latin typeface="Lato"/>
              </a:rPr>
              <a:t> or </a:t>
            </a:r>
            <a:r>
              <a:rPr b="1" lang="en-PH" sz="1800" spc="-1" strike="noStrike">
                <a:latin typeface="Lato"/>
              </a:rPr>
              <a:t>1/15</a:t>
            </a:r>
            <a:r>
              <a:rPr b="0" lang="en-PH" sz="1800" spc="-1" strike="noStrike">
                <a:latin typeface="Lato"/>
              </a:rPr>
              <a:t> or </a:t>
            </a:r>
            <a:r>
              <a:rPr b="1" lang="en-PH" sz="1800" spc="-1" strike="noStrike">
                <a:latin typeface="Lato"/>
              </a:rPr>
              <a:t>1 is to 15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2023-04-11T10:39:29Z</dcterms:modified>
  <cp:revision>53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