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4"/>
  </p:notesMasterIdLst>
  <p:sldIdLst>
    <p:sldId id="256" r:id="rId4"/>
    <p:sldId id="271" r:id="rId5"/>
    <p:sldId id="272" r:id="rId6"/>
    <p:sldId id="273" r:id="rId7"/>
    <p:sldId id="274" r:id="rId8"/>
    <p:sldId id="275" r:id="rId9"/>
    <p:sldId id="276" r:id="rId10"/>
    <p:sldId id="277" r:id="rId11"/>
    <p:sldId id="278"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67"/>
    <p:restoredTop sz="96663"/>
  </p:normalViewPr>
  <p:slideViewPr>
    <p:cSldViewPr snapToGrid="0" snapToObjects="1">
      <p:cViewPr varScale="1">
        <p:scale>
          <a:sx n="75" d="100"/>
          <a:sy n="75" d="100"/>
        </p:scale>
        <p:origin x="192" y="1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6939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372597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43521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418416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320497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2759595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215095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3940611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7/11/23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7/11/23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7/11/23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7/11/23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7/11/23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7/11/23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7/11/23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7/11/23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7/11/23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7/11/23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7/11/23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7/11/23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7/11/23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7/11/23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7/11/23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7/11/23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7/11/23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7/11/23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7/11/23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7/11/23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7/11/23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7/11/23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7/11/23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7/11/23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7/11/23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7/11/23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7/11/23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7/11/23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7/11/23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7/11/23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7/11/23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7/11/23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7/11/23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7/11/23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274596" y="3105834"/>
            <a:ext cx="7495309" cy="646331"/>
          </a:xfrm>
          <a:prstGeom prst="rect">
            <a:avLst/>
          </a:prstGeom>
          <a:noFill/>
        </p:spPr>
        <p:txBody>
          <a:bodyPr wrap="square" rtlCol="0">
            <a:spAutoFit/>
          </a:bodyPr>
          <a:lstStyle/>
          <a:p>
            <a:pPr algn="ctr"/>
            <a:r>
              <a:rPr lang="en-US" sz="3600" b="1" dirty="0">
                <a:solidFill>
                  <a:schemeClr val="bg1"/>
                </a:solidFill>
                <a:latin typeface="Montserrat Medium" pitchFamily="2" charset="77"/>
              </a:rPr>
              <a:t>Comparing Decimals</a:t>
            </a: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Comparing Decimals</a:t>
            </a:r>
          </a:p>
        </p:txBody>
      </p:sp>
      <p:sp>
        <p:nvSpPr>
          <p:cNvPr id="4" name="Content Placeholder 3">
            <a:extLst>
              <a:ext uri="{FF2B5EF4-FFF2-40B4-BE49-F238E27FC236}">
                <a16:creationId xmlns:a16="http://schemas.microsoft.com/office/drawing/2014/main" id="{85D6181E-8D34-804D-87B7-8B5A0C417F1D}"/>
              </a:ext>
            </a:extLst>
          </p:cNvPr>
          <p:cNvSpPr>
            <a:spLocks noGrp="1"/>
          </p:cNvSpPr>
          <p:nvPr>
            <p:ph idx="1"/>
          </p:nvPr>
        </p:nvSpPr>
        <p:spPr>
          <a:xfrm>
            <a:off x="838200" y="2238692"/>
            <a:ext cx="10515600" cy="2380615"/>
          </a:xfrm>
        </p:spPr>
        <p:txBody>
          <a:bodyPr/>
          <a:lstStyle/>
          <a:p>
            <a:pPr marL="0" indent="0" algn="just">
              <a:buNone/>
            </a:pPr>
            <a:r>
              <a:rPr lang="en-US" dirty="0"/>
              <a:t>	</a:t>
            </a:r>
            <a:r>
              <a:rPr lang="en-PH" dirty="0"/>
              <a:t> To compare decimals, compare the digits in each place value position from left to right, starting with the digit in the highest place value position. Once a difference in the digits is found, rank the digits. Use the result to arrange the decimals in either increasing or decreasing order.</a:t>
            </a:r>
          </a:p>
          <a:p>
            <a:pPr marL="0" indent="0" algn="just">
              <a:buNone/>
            </a:pPr>
            <a:endParaRPr lang="en-US" dirty="0"/>
          </a:p>
        </p:txBody>
      </p:sp>
    </p:spTree>
    <p:extLst>
      <p:ext uri="{BB962C8B-B14F-4D97-AF65-F5344CB8AC3E}">
        <p14:creationId xmlns:p14="http://schemas.microsoft.com/office/powerpoint/2010/main" val="203984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Comparing Decimals</a:t>
            </a:r>
          </a:p>
        </p:txBody>
      </p:sp>
      <p:sp>
        <p:nvSpPr>
          <p:cNvPr id="5" name="Content Placeholder 4">
            <a:extLst>
              <a:ext uri="{FF2B5EF4-FFF2-40B4-BE49-F238E27FC236}">
                <a16:creationId xmlns:a16="http://schemas.microsoft.com/office/drawing/2014/main" id="{2993F656-DCC9-6748-9D5C-E88DCCEF1D84}"/>
              </a:ext>
            </a:extLst>
          </p:cNvPr>
          <p:cNvSpPr>
            <a:spLocks noGrp="1"/>
          </p:cNvSpPr>
          <p:nvPr>
            <p:ph idx="1"/>
          </p:nvPr>
        </p:nvSpPr>
        <p:spPr>
          <a:xfrm>
            <a:off x="838200" y="2138108"/>
            <a:ext cx="10515600" cy="2581783"/>
          </a:xfrm>
        </p:spPr>
        <p:txBody>
          <a:bodyPr>
            <a:normAutofit/>
          </a:bodyPr>
          <a:lstStyle/>
          <a:p>
            <a:pPr marL="0" indent="0" algn="just">
              <a:buNone/>
            </a:pPr>
            <a:r>
              <a:rPr lang="en-US" dirty="0"/>
              <a:t>	</a:t>
            </a:r>
            <a:r>
              <a:rPr lang="en-US" b="1" dirty="0"/>
              <a:t>What symbols should you use in comparing decimals?</a:t>
            </a:r>
          </a:p>
          <a:p>
            <a:pPr marL="0" indent="0" algn="just">
              <a:buNone/>
            </a:pPr>
            <a:r>
              <a:rPr lang="en-PH" dirty="0"/>
              <a:t>	Shane and Crystal are both good at mathematics. They are competing for the Math Wizard award along with the other contenders, but they are the last two to compete for the title. Help the judges determine who between them deserves the title.</a:t>
            </a:r>
          </a:p>
        </p:txBody>
      </p:sp>
    </p:spTree>
    <p:extLst>
      <p:ext uri="{BB962C8B-B14F-4D97-AF65-F5344CB8AC3E}">
        <p14:creationId xmlns:p14="http://schemas.microsoft.com/office/powerpoint/2010/main" val="343133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Comparing Decimals</a:t>
            </a:r>
          </a:p>
        </p:txBody>
      </p:sp>
      <p:sp>
        <p:nvSpPr>
          <p:cNvPr id="4" name="Content Placeholder 3">
            <a:extLst>
              <a:ext uri="{FF2B5EF4-FFF2-40B4-BE49-F238E27FC236}">
                <a16:creationId xmlns:a16="http://schemas.microsoft.com/office/drawing/2014/main" id="{4F074F1E-9136-1C40-A570-D8C6B4AF04B0}"/>
              </a:ext>
            </a:extLst>
          </p:cNvPr>
          <p:cNvSpPr>
            <a:spLocks noGrp="1"/>
          </p:cNvSpPr>
          <p:nvPr>
            <p:ph idx="1"/>
          </p:nvPr>
        </p:nvSpPr>
        <p:spPr>
          <a:xfrm>
            <a:off x="838200" y="1690688"/>
            <a:ext cx="10515600" cy="4351338"/>
          </a:xfrm>
        </p:spPr>
        <p:txBody>
          <a:bodyPr/>
          <a:lstStyle/>
          <a:p>
            <a:pPr marL="0" indent="0">
              <a:buNone/>
            </a:pPr>
            <a:r>
              <a:rPr lang="en-PH" dirty="0"/>
              <a:t>Below is their scoreboard. Use the appropriate symbols to compare their scores. Who should be the Math Wizard?</a:t>
            </a:r>
          </a:p>
          <a:p>
            <a:pPr marL="0" indent="0">
              <a:buNone/>
            </a:pPr>
            <a:r>
              <a:rPr lang="en-PH" dirty="0"/>
              <a:t>       &gt; is greater than	     &lt; is less than 		= is equal to</a:t>
            </a:r>
          </a:p>
          <a:p>
            <a:pPr marL="0" indent="0">
              <a:buNone/>
            </a:pPr>
            <a:endParaRPr lang="en-US" dirty="0"/>
          </a:p>
        </p:txBody>
      </p:sp>
      <p:graphicFrame>
        <p:nvGraphicFramePr>
          <p:cNvPr id="6" name="Table 5">
            <a:extLst>
              <a:ext uri="{FF2B5EF4-FFF2-40B4-BE49-F238E27FC236}">
                <a16:creationId xmlns:a16="http://schemas.microsoft.com/office/drawing/2014/main" id="{361BEB56-A584-054D-B087-09FC47223BC2}"/>
              </a:ext>
            </a:extLst>
          </p:cNvPr>
          <p:cNvGraphicFramePr>
            <a:graphicFrameLocks noGrp="1"/>
          </p:cNvGraphicFramePr>
          <p:nvPr>
            <p:extLst>
              <p:ext uri="{D42A27DB-BD31-4B8C-83A1-F6EECF244321}">
                <p14:modId xmlns:p14="http://schemas.microsoft.com/office/powerpoint/2010/main" val="3220731545"/>
              </p:ext>
            </p:extLst>
          </p:nvPr>
        </p:nvGraphicFramePr>
        <p:xfrm>
          <a:off x="1841500" y="3243410"/>
          <a:ext cx="8128000" cy="2743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47334550"/>
                    </a:ext>
                  </a:extLst>
                </a:gridCol>
                <a:gridCol w="2032000">
                  <a:extLst>
                    <a:ext uri="{9D8B030D-6E8A-4147-A177-3AD203B41FA5}">
                      <a16:colId xmlns:a16="http://schemas.microsoft.com/office/drawing/2014/main" val="1157918085"/>
                    </a:ext>
                  </a:extLst>
                </a:gridCol>
                <a:gridCol w="2032000">
                  <a:extLst>
                    <a:ext uri="{9D8B030D-6E8A-4147-A177-3AD203B41FA5}">
                      <a16:colId xmlns:a16="http://schemas.microsoft.com/office/drawing/2014/main" val="1752569516"/>
                    </a:ext>
                  </a:extLst>
                </a:gridCol>
                <a:gridCol w="2032000">
                  <a:extLst>
                    <a:ext uri="{9D8B030D-6E8A-4147-A177-3AD203B41FA5}">
                      <a16:colId xmlns:a16="http://schemas.microsoft.com/office/drawing/2014/main" val="3439682470"/>
                    </a:ext>
                  </a:extLst>
                </a:gridCol>
              </a:tblGrid>
              <a:tr h="370840">
                <a:tc>
                  <a:txBody>
                    <a:bodyPr/>
                    <a:lstStyle/>
                    <a:p>
                      <a:pPr algn="ctr"/>
                      <a:r>
                        <a:rPr lang="en-US" sz="2400" dirty="0">
                          <a:solidFill>
                            <a:schemeClr val="tx1"/>
                          </a:solidFill>
                        </a:rPr>
                        <a:t>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Shane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Crystal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6464"/>
                  </a:ext>
                </a:extLst>
              </a:tr>
              <a:tr h="370840">
                <a:tc>
                  <a:txBody>
                    <a:bodyPr/>
                    <a:lstStyle/>
                    <a:p>
                      <a:pPr algn="ctr"/>
                      <a:r>
                        <a:rPr lang="en-US" sz="2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8.525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8.534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3602691"/>
                  </a:ext>
                </a:extLst>
              </a:tr>
              <a:tr h="370840">
                <a:tc>
                  <a:txBody>
                    <a:bodyPr/>
                    <a:lstStyle/>
                    <a:p>
                      <a:pPr algn="ctr"/>
                      <a:r>
                        <a:rPr lang="en-US"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7.25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7.159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358449"/>
                  </a:ext>
                </a:extLst>
              </a:tr>
              <a:tr h="370840">
                <a:tc>
                  <a:txBody>
                    <a:bodyPr/>
                    <a:lstStyle/>
                    <a:p>
                      <a:pPr algn="ctr"/>
                      <a:r>
                        <a:rPr lang="en-US"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6.813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7.342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322309"/>
                  </a:ext>
                </a:extLst>
              </a:tr>
              <a:tr h="370840">
                <a:tc>
                  <a:txBody>
                    <a:bodyPr/>
                    <a:lstStyle/>
                    <a:p>
                      <a:pPr algn="ctr"/>
                      <a:r>
                        <a:rPr lang="en-US" sz="2400" dirty="0">
                          <a:solidFill>
                            <a:schemeClr val="tx1"/>
                          </a:solidFill>
                        </a:rPr>
                        <a:t>Final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8.927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8.458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337231"/>
                  </a:ext>
                </a:extLst>
              </a:tr>
              <a:tr h="370840">
                <a:tc>
                  <a:txBody>
                    <a:bodyPr/>
                    <a:lstStyle/>
                    <a:p>
                      <a:pPr algn="ctr"/>
                      <a:r>
                        <a:rPr lang="en-US" sz="240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31.615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31.493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556171"/>
                  </a:ext>
                </a:extLst>
              </a:tr>
            </a:tbl>
          </a:graphicData>
        </a:graphic>
      </p:graphicFrame>
    </p:spTree>
    <p:extLst>
      <p:ext uri="{BB962C8B-B14F-4D97-AF65-F5344CB8AC3E}">
        <p14:creationId xmlns:p14="http://schemas.microsoft.com/office/powerpoint/2010/main" val="198621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Comparing Decimals</a:t>
            </a:r>
          </a:p>
        </p:txBody>
      </p:sp>
      <p:sp>
        <p:nvSpPr>
          <p:cNvPr id="4" name="Content Placeholder 3">
            <a:extLst>
              <a:ext uri="{FF2B5EF4-FFF2-40B4-BE49-F238E27FC236}">
                <a16:creationId xmlns:a16="http://schemas.microsoft.com/office/drawing/2014/main" id="{4F074F1E-9136-1C40-A570-D8C6B4AF04B0}"/>
              </a:ext>
            </a:extLst>
          </p:cNvPr>
          <p:cNvSpPr>
            <a:spLocks noGrp="1"/>
          </p:cNvSpPr>
          <p:nvPr>
            <p:ph idx="1"/>
          </p:nvPr>
        </p:nvSpPr>
        <p:spPr>
          <a:xfrm>
            <a:off x="838200" y="1481328"/>
            <a:ext cx="10515600" cy="4754880"/>
          </a:xfrm>
        </p:spPr>
        <p:txBody>
          <a:bodyPr>
            <a:normAutofit lnSpcReduction="10000"/>
          </a:bodyPr>
          <a:lstStyle/>
          <a:p>
            <a:pPr marL="0" indent="0" algn="just">
              <a:buNone/>
            </a:pPr>
            <a:r>
              <a:rPr lang="en-PH" dirty="0"/>
              <a:t>	Write the scores of Shane and Crystal in the place value chart. Compare the digits from left to right, starting from the ones and tenths position.</a:t>
            </a:r>
          </a:p>
          <a:p>
            <a:pPr marL="0" indent="0" algn="just">
              <a:buNone/>
            </a:pPr>
            <a:endParaRPr lang="en-PH" dirty="0"/>
          </a:p>
          <a:p>
            <a:pPr marL="0" indent="0" algn="just">
              <a:buNone/>
            </a:pPr>
            <a:endParaRPr lang="en-PH" dirty="0"/>
          </a:p>
          <a:p>
            <a:pPr marL="0" indent="0" algn="just">
              <a:buNone/>
            </a:pPr>
            <a:endParaRPr lang="en-PH" dirty="0"/>
          </a:p>
          <a:p>
            <a:pPr marL="0" indent="0" algn="just">
              <a:buNone/>
            </a:pPr>
            <a:endParaRPr lang="en-PH" dirty="0"/>
          </a:p>
          <a:p>
            <a:pPr marL="0" indent="0" algn="just">
              <a:buNone/>
            </a:pPr>
            <a:r>
              <a:rPr lang="en-PH" dirty="0"/>
              <a:t>	Units place: 8 = 8</a:t>
            </a:r>
          </a:p>
          <a:p>
            <a:pPr marL="0" indent="0" algn="just">
              <a:buNone/>
            </a:pPr>
            <a:r>
              <a:rPr lang="en-PH" dirty="0"/>
              <a:t>	Tenths place: 5 = 5</a:t>
            </a:r>
          </a:p>
          <a:p>
            <a:pPr marL="0" indent="0" algn="just">
              <a:buNone/>
            </a:pPr>
            <a:r>
              <a:rPr lang="en-PH" dirty="0"/>
              <a:t>	Hundredths place: 2 &lt; 3</a:t>
            </a:r>
          </a:p>
          <a:p>
            <a:pPr marL="0" indent="0" algn="just">
              <a:buNone/>
            </a:pPr>
            <a:endParaRPr lang="en-US" dirty="0"/>
          </a:p>
        </p:txBody>
      </p:sp>
      <p:graphicFrame>
        <p:nvGraphicFramePr>
          <p:cNvPr id="6" name="Table 5">
            <a:extLst>
              <a:ext uri="{FF2B5EF4-FFF2-40B4-BE49-F238E27FC236}">
                <a16:creationId xmlns:a16="http://schemas.microsoft.com/office/drawing/2014/main" id="{361BEB56-A584-054D-B087-09FC47223BC2}"/>
              </a:ext>
            </a:extLst>
          </p:cNvPr>
          <p:cNvGraphicFramePr>
            <a:graphicFrameLocks noGrp="1"/>
          </p:cNvGraphicFramePr>
          <p:nvPr>
            <p:extLst>
              <p:ext uri="{D42A27DB-BD31-4B8C-83A1-F6EECF244321}">
                <p14:modId xmlns:p14="http://schemas.microsoft.com/office/powerpoint/2010/main" val="2733444897"/>
              </p:ext>
            </p:extLst>
          </p:nvPr>
        </p:nvGraphicFramePr>
        <p:xfrm>
          <a:off x="1389888" y="2633472"/>
          <a:ext cx="9963912" cy="173736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4247334550"/>
                    </a:ext>
                  </a:extLst>
                </a:gridCol>
                <a:gridCol w="1536192">
                  <a:extLst>
                    <a:ext uri="{9D8B030D-6E8A-4147-A177-3AD203B41FA5}">
                      <a16:colId xmlns:a16="http://schemas.microsoft.com/office/drawing/2014/main" val="1157918085"/>
                    </a:ext>
                  </a:extLst>
                </a:gridCol>
                <a:gridCol w="1280160">
                  <a:extLst>
                    <a:ext uri="{9D8B030D-6E8A-4147-A177-3AD203B41FA5}">
                      <a16:colId xmlns:a16="http://schemas.microsoft.com/office/drawing/2014/main" val="1752569516"/>
                    </a:ext>
                  </a:extLst>
                </a:gridCol>
                <a:gridCol w="1956816">
                  <a:extLst>
                    <a:ext uri="{9D8B030D-6E8A-4147-A177-3AD203B41FA5}">
                      <a16:colId xmlns:a16="http://schemas.microsoft.com/office/drawing/2014/main" val="3439682470"/>
                    </a:ext>
                  </a:extLst>
                </a:gridCol>
                <a:gridCol w="2048256">
                  <a:extLst>
                    <a:ext uri="{9D8B030D-6E8A-4147-A177-3AD203B41FA5}">
                      <a16:colId xmlns:a16="http://schemas.microsoft.com/office/drawing/2014/main" val="1066998253"/>
                    </a:ext>
                  </a:extLst>
                </a:gridCol>
                <a:gridCol w="1862328">
                  <a:extLst>
                    <a:ext uri="{9D8B030D-6E8A-4147-A177-3AD203B41FA5}">
                      <a16:colId xmlns:a16="http://schemas.microsoft.com/office/drawing/2014/main" val="871943107"/>
                    </a:ext>
                  </a:extLst>
                </a:gridCol>
              </a:tblGrid>
              <a:tr h="370840">
                <a:tc>
                  <a:txBody>
                    <a:bodyPr/>
                    <a:lstStyle/>
                    <a:p>
                      <a:pPr algn="ctr"/>
                      <a:r>
                        <a:rPr lang="en-US" sz="2400" dirty="0">
                          <a:solidFill>
                            <a:schemeClr val="tx1"/>
                          </a:solidFill>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Decimal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Tenths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Hundredths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Ten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6464"/>
                  </a:ext>
                </a:extLst>
              </a:tr>
              <a:tr h="370840">
                <a:tc>
                  <a:txBody>
                    <a:bodyPr/>
                    <a:lstStyle/>
                    <a:p>
                      <a:pPr algn="ctr"/>
                      <a:r>
                        <a:rPr lang="en-US" sz="240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3602691"/>
                  </a:ext>
                </a:extLst>
              </a:tr>
              <a:tr h="370840">
                <a:tc>
                  <a:txBody>
                    <a:bodyPr/>
                    <a:lstStyle/>
                    <a:p>
                      <a:pPr algn="ctr"/>
                      <a:r>
                        <a:rPr lang="en-US" sz="240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358449"/>
                  </a:ext>
                </a:extLst>
              </a:tr>
            </a:tbl>
          </a:graphicData>
        </a:graphic>
      </p:graphicFrame>
    </p:spTree>
    <p:extLst>
      <p:ext uri="{BB962C8B-B14F-4D97-AF65-F5344CB8AC3E}">
        <p14:creationId xmlns:p14="http://schemas.microsoft.com/office/powerpoint/2010/main" val="122133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Comparing Decimals</a:t>
            </a:r>
          </a:p>
        </p:txBody>
      </p:sp>
      <p:sp>
        <p:nvSpPr>
          <p:cNvPr id="7" name="Content Placeholder 6">
            <a:extLst>
              <a:ext uri="{FF2B5EF4-FFF2-40B4-BE49-F238E27FC236}">
                <a16:creationId xmlns:a16="http://schemas.microsoft.com/office/drawing/2014/main" id="{405FA912-7FF1-4C49-908A-5740309DFB12}"/>
              </a:ext>
            </a:extLst>
          </p:cNvPr>
          <p:cNvSpPr>
            <a:spLocks noGrp="1"/>
          </p:cNvSpPr>
          <p:nvPr>
            <p:ph idx="1"/>
          </p:nvPr>
        </p:nvSpPr>
        <p:spPr>
          <a:xfrm>
            <a:off x="838200" y="1570864"/>
            <a:ext cx="10515600" cy="4351338"/>
          </a:xfrm>
        </p:spPr>
        <p:txBody>
          <a:bodyPr/>
          <a:lstStyle/>
          <a:p>
            <a:pPr marL="0" indent="0" algn="just">
              <a:buNone/>
            </a:pPr>
            <a:r>
              <a:rPr lang="en-PH" dirty="0"/>
              <a:t>	Since the digits in the ones and tenths places have the same values, we compare the digits in the hundredths place. Here, 3 is bigger than 2; thus, 8.534 is bigger than 8.525. You can also write in this way: </a:t>
            </a:r>
            <a:r>
              <a:rPr lang="en-PH" b="1" dirty="0">
                <a:solidFill>
                  <a:schemeClr val="accent6"/>
                </a:solidFill>
              </a:rPr>
              <a:t>8.525 &lt; 8.534.</a:t>
            </a:r>
          </a:p>
          <a:p>
            <a:pPr marL="0" indent="0" algn="just">
              <a:buNone/>
            </a:pPr>
            <a:endParaRPr lang="en-US" dirty="0"/>
          </a:p>
        </p:txBody>
      </p:sp>
      <p:graphicFrame>
        <p:nvGraphicFramePr>
          <p:cNvPr id="8" name="Table 7">
            <a:extLst>
              <a:ext uri="{FF2B5EF4-FFF2-40B4-BE49-F238E27FC236}">
                <a16:creationId xmlns:a16="http://schemas.microsoft.com/office/drawing/2014/main" id="{E802D3AD-7E08-B348-A1D5-16CB2F35F257}"/>
              </a:ext>
            </a:extLst>
          </p:cNvPr>
          <p:cNvGraphicFramePr>
            <a:graphicFrameLocks noGrp="1"/>
          </p:cNvGraphicFramePr>
          <p:nvPr>
            <p:extLst>
              <p:ext uri="{D42A27DB-BD31-4B8C-83A1-F6EECF244321}">
                <p14:modId xmlns:p14="http://schemas.microsoft.com/office/powerpoint/2010/main" val="2454652283"/>
              </p:ext>
            </p:extLst>
          </p:nvPr>
        </p:nvGraphicFramePr>
        <p:xfrm>
          <a:off x="1841500" y="3243410"/>
          <a:ext cx="8128000" cy="2743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47334550"/>
                    </a:ext>
                  </a:extLst>
                </a:gridCol>
                <a:gridCol w="2032000">
                  <a:extLst>
                    <a:ext uri="{9D8B030D-6E8A-4147-A177-3AD203B41FA5}">
                      <a16:colId xmlns:a16="http://schemas.microsoft.com/office/drawing/2014/main" val="1157918085"/>
                    </a:ext>
                  </a:extLst>
                </a:gridCol>
                <a:gridCol w="2032000">
                  <a:extLst>
                    <a:ext uri="{9D8B030D-6E8A-4147-A177-3AD203B41FA5}">
                      <a16:colId xmlns:a16="http://schemas.microsoft.com/office/drawing/2014/main" val="1752569516"/>
                    </a:ext>
                  </a:extLst>
                </a:gridCol>
                <a:gridCol w="2032000">
                  <a:extLst>
                    <a:ext uri="{9D8B030D-6E8A-4147-A177-3AD203B41FA5}">
                      <a16:colId xmlns:a16="http://schemas.microsoft.com/office/drawing/2014/main" val="3439682470"/>
                    </a:ext>
                  </a:extLst>
                </a:gridCol>
              </a:tblGrid>
              <a:tr h="370840">
                <a:tc>
                  <a:txBody>
                    <a:bodyPr/>
                    <a:lstStyle/>
                    <a:p>
                      <a:pPr algn="ctr"/>
                      <a:r>
                        <a:rPr lang="en-US" sz="2400" dirty="0">
                          <a:solidFill>
                            <a:schemeClr val="tx1"/>
                          </a:solidFill>
                        </a:rPr>
                        <a:t>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Shane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Crystal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6464"/>
                  </a:ext>
                </a:extLst>
              </a:tr>
              <a:tr h="370840">
                <a:tc>
                  <a:txBody>
                    <a:bodyPr/>
                    <a:lstStyle/>
                    <a:p>
                      <a:pPr algn="ctr"/>
                      <a:r>
                        <a:rPr lang="en-US" sz="2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8.525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6"/>
                          </a:solidFill>
                        </a:rPr>
                        <a:t>&lt;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8.534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3602691"/>
                  </a:ext>
                </a:extLst>
              </a:tr>
              <a:tr h="370840">
                <a:tc>
                  <a:txBody>
                    <a:bodyPr/>
                    <a:lstStyle/>
                    <a:p>
                      <a:pPr algn="ctr"/>
                      <a:r>
                        <a:rPr lang="en-US"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7.25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7.159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358449"/>
                  </a:ext>
                </a:extLst>
              </a:tr>
              <a:tr h="370840">
                <a:tc>
                  <a:txBody>
                    <a:bodyPr/>
                    <a:lstStyle/>
                    <a:p>
                      <a:pPr algn="ctr"/>
                      <a:r>
                        <a:rPr lang="en-US"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6.813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7.342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322309"/>
                  </a:ext>
                </a:extLst>
              </a:tr>
              <a:tr h="370840">
                <a:tc>
                  <a:txBody>
                    <a:bodyPr/>
                    <a:lstStyle/>
                    <a:p>
                      <a:pPr algn="ctr"/>
                      <a:r>
                        <a:rPr lang="en-US" sz="2400" dirty="0">
                          <a:solidFill>
                            <a:schemeClr val="tx1"/>
                          </a:solidFill>
                        </a:rPr>
                        <a:t>Final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8.927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8.458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337231"/>
                  </a:ext>
                </a:extLst>
              </a:tr>
              <a:tr h="370840">
                <a:tc>
                  <a:txBody>
                    <a:bodyPr/>
                    <a:lstStyle/>
                    <a:p>
                      <a:pPr algn="ctr"/>
                      <a:r>
                        <a:rPr lang="en-US" sz="240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31.615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31.493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556171"/>
                  </a:ext>
                </a:extLst>
              </a:tr>
            </a:tbl>
          </a:graphicData>
        </a:graphic>
      </p:graphicFrame>
    </p:spTree>
    <p:extLst>
      <p:ext uri="{BB962C8B-B14F-4D97-AF65-F5344CB8AC3E}">
        <p14:creationId xmlns:p14="http://schemas.microsoft.com/office/powerpoint/2010/main" val="323411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Comparing Decimals</a:t>
            </a:r>
          </a:p>
        </p:txBody>
      </p:sp>
      <p:sp>
        <p:nvSpPr>
          <p:cNvPr id="4" name="Content Placeholder 3">
            <a:extLst>
              <a:ext uri="{FF2B5EF4-FFF2-40B4-BE49-F238E27FC236}">
                <a16:creationId xmlns:a16="http://schemas.microsoft.com/office/drawing/2014/main" id="{4F074F1E-9136-1C40-A570-D8C6B4AF04B0}"/>
              </a:ext>
            </a:extLst>
          </p:cNvPr>
          <p:cNvSpPr>
            <a:spLocks noGrp="1"/>
          </p:cNvSpPr>
          <p:nvPr>
            <p:ph idx="1"/>
          </p:nvPr>
        </p:nvSpPr>
        <p:spPr>
          <a:xfrm>
            <a:off x="838200" y="1481328"/>
            <a:ext cx="10515600" cy="4754880"/>
          </a:xfrm>
        </p:spPr>
        <p:txBody>
          <a:bodyPr>
            <a:normAutofit/>
          </a:bodyPr>
          <a:lstStyle/>
          <a:p>
            <a:pPr marL="0" indent="0" algn="just">
              <a:buNone/>
            </a:pPr>
            <a:r>
              <a:rPr lang="en-PH" dirty="0"/>
              <a:t>	Now, let us compare their scores in round 2.</a:t>
            </a:r>
          </a:p>
          <a:p>
            <a:pPr marL="0" indent="0" algn="just">
              <a:buNone/>
            </a:pPr>
            <a:endParaRPr lang="en-PH" dirty="0"/>
          </a:p>
          <a:p>
            <a:pPr marL="0" indent="0" algn="just">
              <a:buNone/>
            </a:pPr>
            <a:endParaRPr lang="en-PH" dirty="0"/>
          </a:p>
          <a:p>
            <a:pPr marL="0" indent="0" algn="just">
              <a:buNone/>
            </a:pPr>
            <a:endParaRPr lang="en-PH" dirty="0"/>
          </a:p>
          <a:p>
            <a:pPr marL="0" indent="0" algn="just">
              <a:buNone/>
            </a:pPr>
            <a:endParaRPr lang="en-PH" dirty="0"/>
          </a:p>
          <a:p>
            <a:pPr marL="0" indent="0" algn="just">
              <a:buNone/>
            </a:pPr>
            <a:r>
              <a:rPr lang="en-PH" dirty="0"/>
              <a:t>	 As you can see in the table, the ones digits have the same value. We will compare	the digits in the tenths place. Notice that 2 is bigger than 1, so </a:t>
            </a:r>
            <a:r>
              <a:rPr lang="en-PH" b="1" dirty="0">
                <a:solidFill>
                  <a:schemeClr val="accent6"/>
                </a:solidFill>
              </a:rPr>
              <a:t>7.25 is bigger than 7.159</a:t>
            </a:r>
            <a:r>
              <a:rPr lang="en-PH" dirty="0"/>
              <a:t>.</a:t>
            </a:r>
          </a:p>
          <a:p>
            <a:pPr marL="0" indent="0" algn="just">
              <a:buNone/>
            </a:pPr>
            <a:r>
              <a:rPr lang="en-PH" dirty="0"/>
              <a:t>	Adding 0 to the right of the decimal does not change the value of the decimals. You can also express 7.25 as 7.250, that is 7.25 = 7.250.</a:t>
            </a:r>
          </a:p>
          <a:p>
            <a:pPr marL="0" indent="0" algn="just">
              <a:buNone/>
            </a:pPr>
            <a:endParaRPr lang="en-US" dirty="0"/>
          </a:p>
        </p:txBody>
      </p:sp>
      <p:graphicFrame>
        <p:nvGraphicFramePr>
          <p:cNvPr id="6" name="Table 5">
            <a:extLst>
              <a:ext uri="{FF2B5EF4-FFF2-40B4-BE49-F238E27FC236}">
                <a16:creationId xmlns:a16="http://schemas.microsoft.com/office/drawing/2014/main" id="{361BEB56-A584-054D-B087-09FC47223BC2}"/>
              </a:ext>
            </a:extLst>
          </p:cNvPr>
          <p:cNvGraphicFramePr>
            <a:graphicFrameLocks noGrp="1"/>
          </p:cNvGraphicFramePr>
          <p:nvPr>
            <p:extLst>
              <p:ext uri="{D42A27DB-BD31-4B8C-83A1-F6EECF244321}">
                <p14:modId xmlns:p14="http://schemas.microsoft.com/office/powerpoint/2010/main" val="3549327557"/>
              </p:ext>
            </p:extLst>
          </p:nvPr>
        </p:nvGraphicFramePr>
        <p:xfrm>
          <a:off x="1389888" y="2121408"/>
          <a:ext cx="9963912" cy="173736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4247334550"/>
                    </a:ext>
                  </a:extLst>
                </a:gridCol>
                <a:gridCol w="1536192">
                  <a:extLst>
                    <a:ext uri="{9D8B030D-6E8A-4147-A177-3AD203B41FA5}">
                      <a16:colId xmlns:a16="http://schemas.microsoft.com/office/drawing/2014/main" val="1157918085"/>
                    </a:ext>
                  </a:extLst>
                </a:gridCol>
                <a:gridCol w="1280160">
                  <a:extLst>
                    <a:ext uri="{9D8B030D-6E8A-4147-A177-3AD203B41FA5}">
                      <a16:colId xmlns:a16="http://schemas.microsoft.com/office/drawing/2014/main" val="1752569516"/>
                    </a:ext>
                  </a:extLst>
                </a:gridCol>
                <a:gridCol w="1956816">
                  <a:extLst>
                    <a:ext uri="{9D8B030D-6E8A-4147-A177-3AD203B41FA5}">
                      <a16:colId xmlns:a16="http://schemas.microsoft.com/office/drawing/2014/main" val="3439682470"/>
                    </a:ext>
                  </a:extLst>
                </a:gridCol>
                <a:gridCol w="2048256">
                  <a:extLst>
                    <a:ext uri="{9D8B030D-6E8A-4147-A177-3AD203B41FA5}">
                      <a16:colId xmlns:a16="http://schemas.microsoft.com/office/drawing/2014/main" val="1066998253"/>
                    </a:ext>
                  </a:extLst>
                </a:gridCol>
                <a:gridCol w="1862328">
                  <a:extLst>
                    <a:ext uri="{9D8B030D-6E8A-4147-A177-3AD203B41FA5}">
                      <a16:colId xmlns:a16="http://schemas.microsoft.com/office/drawing/2014/main" val="871943107"/>
                    </a:ext>
                  </a:extLst>
                </a:gridCol>
              </a:tblGrid>
              <a:tr h="370840">
                <a:tc>
                  <a:txBody>
                    <a:bodyPr/>
                    <a:lstStyle/>
                    <a:p>
                      <a:pPr algn="ctr"/>
                      <a:r>
                        <a:rPr lang="en-US" sz="2400" dirty="0">
                          <a:solidFill>
                            <a:schemeClr val="tx1"/>
                          </a:solidFill>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Decimal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Tenths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Hundredths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Ten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6464"/>
                  </a:ext>
                </a:extLst>
              </a:tr>
              <a:tr h="370840">
                <a:tc>
                  <a:txBody>
                    <a:bodyPr/>
                    <a:lstStyle/>
                    <a:p>
                      <a:pPr algn="ctr"/>
                      <a:r>
                        <a:rPr lang="en-US" sz="24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3602691"/>
                  </a:ext>
                </a:extLst>
              </a:tr>
              <a:tr h="370840">
                <a:tc>
                  <a:txBody>
                    <a:bodyPr/>
                    <a:lstStyle/>
                    <a:p>
                      <a:pPr algn="ctr"/>
                      <a:r>
                        <a:rPr lang="en-US" sz="24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358449"/>
                  </a:ext>
                </a:extLst>
              </a:tr>
            </a:tbl>
          </a:graphicData>
        </a:graphic>
      </p:graphicFrame>
    </p:spTree>
    <p:extLst>
      <p:ext uri="{BB962C8B-B14F-4D97-AF65-F5344CB8AC3E}">
        <p14:creationId xmlns:p14="http://schemas.microsoft.com/office/powerpoint/2010/main" val="258052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Comparing Decimals</a:t>
            </a:r>
          </a:p>
        </p:txBody>
      </p:sp>
      <p:sp>
        <p:nvSpPr>
          <p:cNvPr id="7" name="Content Placeholder 6">
            <a:extLst>
              <a:ext uri="{FF2B5EF4-FFF2-40B4-BE49-F238E27FC236}">
                <a16:creationId xmlns:a16="http://schemas.microsoft.com/office/drawing/2014/main" id="{405FA912-7FF1-4C49-908A-5740309DFB12}"/>
              </a:ext>
            </a:extLst>
          </p:cNvPr>
          <p:cNvSpPr>
            <a:spLocks noGrp="1"/>
          </p:cNvSpPr>
          <p:nvPr>
            <p:ph idx="1"/>
          </p:nvPr>
        </p:nvSpPr>
        <p:spPr>
          <a:xfrm>
            <a:off x="838200" y="1570864"/>
            <a:ext cx="10515600" cy="4351338"/>
          </a:xfrm>
        </p:spPr>
        <p:txBody>
          <a:bodyPr/>
          <a:lstStyle/>
          <a:p>
            <a:pPr marL="0" indent="0" algn="just">
              <a:buNone/>
            </a:pPr>
            <a:r>
              <a:rPr lang="en-PH" dirty="0"/>
              <a:t>	Thus..</a:t>
            </a:r>
            <a:endParaRPr lang="en-PH" b="1" dirty="0">
              <a:solidFill>
                <a:schemeClr val="accent6"/>
              </a:solidFill>
            </a:endParaRPr>
          </a:p>
        </p:txBody>
      </p:sp>
      <p:graphicFrame>
        <p:nvGraphicFramePr>
          <p:cNvPr id="8" name="Table 7">
            <a:extLst>
              <a:ext uri="{FF2B5EF4-FFF2-40B4-BE49-F238E27FC236}">
                <a16:creationId xmlns:a16="http://schemas.microsoft.com/office/drawing/2014/main" id="{E802D3AD-7E08-B348-A1D5-16CB2F35F257}"/>
              </a:ext>
            </a:extLst>
          </p:cNvPr>
          <p:cNvGraphicFramePr>
            <a:graphicFrameLocks noGrp="1"/>
          </p:cNvGraphicFramePr>
          <p:nvPr>
            <p:extLst>
              <p:ext uri="{D42A27DB-BD31-4B8C-83A1-F6EECF244321}">
                <p14:modId xmlns:p14="http://schemas.microsoft.com/office/powerpoint/2010/main" val="815075002"/>
              </p:ext>
            </p:extLst>
          </p:nvPr>
        </p:nvGraphicFramePr>
        <p:xfrm>
          <a:off x="1622044" y="2374933"/>
          <a:ext cx="8128000" cy="2743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47334550"/>
                    </a:ext>
                  </a:extLst>
                </a:gridCol>
                <a:gridCol w="2032000">
                  <a:extLst>
                    <a:ext uri="{9D8B030D-6E8A-4147-A177-3AD203B41FA5}">
                      <a16:colId xmlns:a16="http://schemas.microsoft.com/office/drawing/2014/main" val="1157918085"/>
                    </a:ext>
                  </a:extLst>
                </a:gridCol>
                <a:gridCol w="2032000">
                  <a:extLst>
                    <a:ext uri="{9D8B030D-6E8A-4147-A177-3AD203B41FA5}">
                      <a16:colId xmlns:a16="http://schemas.microsoft.com/office/drawing/2014/main" val="1752569516"/>
                    </a:ext>
                  </a:extLst>
                </a:gridCol>
                <a:gridCol w="2032000">
                  <a:extLst>
                    <a:ext uri="{9D8B030D-6E8A-4147-A177-3AD203B41FA5}">
                      <a16:colId xmlns:a16="http://schemas.microsoft.com/office/drawing/2014/main" val="3439682470"/>
                    </a:ext>
                  </a:extLst>
                </a:gridCol>
              </a:tblGrid>
              <a:tr h="370840">
                <a:tc>
                  <a:txBody>
                    <a:bodyPr/>
                    <a:lstStyle/>
                    <a:p>
                      <a:pPr algn="ctr"/>
                      <a:r>
                        <a:rPr lang="en-US" sz="2400" dirty="0">
                          <a:solidFill>
                            <a:schemeClr val="tx1"/>
                          </a:solidFill>
                        </a:rPr>
                        <a:t>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Shane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Crystal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6464"/>
                  </a:ext>
                </a:extLst>
              </a:tr>
              <a:tr h="370840">
                <a:tc>
                  <a:txBody>
                    <a:bodyPr/>
                    <a:lstStyle/>
                    <a:p>
                      <a:pPr algn="ctr"/>
                      <a:r>
                        <a:rPr lang="en-US" sz="2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8.525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6"/>
                          </a:solidFill>
                        </a:rPr>
                        <a:t>&lt;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8.534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3602691"/>
                  </a:ext>
                </a:extLst>
              </a:tr>
              <a:tr h="370840">
                <a:tc>
                  <a:txBody>
                    <a:bodyPr/>
                    <a:lstStyle/>
                    <a:p>
                      <a:pPr algn="ctr"/>
                      <a:r>
                        <a:rPr lang="en-US"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7.25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6"/>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7.159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358449"/>
                  </a:ext>
                </a:extLst>
              </a:tr>
              <a:tr h="370840">
                <a:tc>
                  <a:txBody>
                    <a:bodyPr/>
                    <a:lstStyle/>
                    <a:p>
                      <a:pPr algn="ctr"/>
                      <a:r>
                        <a:rPr lang="en-US"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6.813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6"/>
                          </a:solidFill>
                        </a:rPr>
                        <a:t>&lt;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7.342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322309"/>
                  </a:ext>
                </a:extLst>
              </a:tr>
              <a:tr h="370840">
                <a:tc>
                  <a:txBody>
                    <a:bodyPr/>
                    <a:lstStyle/>
                    <a:p>
                      <a:pPr algn="ctr"/>
                      <a:r>
                        <a:rPr lang="en-US" sz="2400" dirty="0">
                          <a:solidFill>
                            <a:schemeClr val="tx1"/>
                          </a:solidFill>
                        </a:rPr>
                        <a:t>Final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8.927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6"/>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8.458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337231"/>
                  </a:ext>
                </a:extLst>
              </a:tr>
              <a:tr h="370840">
                <a:tc>
                  <a:txBody>
                    <a:bodyPr/>
                    <a:lstStyle/>
                    <a:p>
                      <a:pPr algn="ctr"/>
                      <a:r>
                        <a:rPr lang="en-US" sz="240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31.615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6"/>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rPr>
                        <a:t>31.493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556171"/>
                  </a:ext>
                </a:extLst>
              </a:tr>
            </a:tbl>
          </a:graphicData>
        </a:graphic>
      </p:graphicFrame>
    </p:spTree>
    <p:extLst>
      <p:ext uri="{BB962C8B-B14F-4D97-AF65-F5344CB8AC3E}">
        <p14:creationId xmlns:p14="http://schemas.microsoft.com/office/powerpoint/2010/main" val="184319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Comparing Decimals</a:t>
            </a:r>
          </a:p>
        </p:txBody>
      </p:sp>
      <p:sp>
        <p:nvSpPr>
          <p:cNvPr id="7" name="Content Placeholder 6">
            <a:extLst>
              <a:ext uri="{FF2B5EF4-FFF2-40B4-BE49-F238E27FC236}">
                <a16:creationId xmlns:a16="http://schemas.microsoft.com/office/drawing/2014/main" id="{405FA912-7FF1-4C49-908A-5740309DFB12}"/>
              </a:ext>
            </a:extLst>
          </p:cNvPr>
          <p:cNvSpPr>
            <a:spLocks noGrp="1"/>
          </p:cNvSpPr>
          <p:nvPr>
            <p:ph idx="1"/>
          </p:nvPr>
        </p:nvSpPr>
        <p:spPr>
          <a:xfrm>
            <a:off x="838200" y="1570864"/>
            <a:ext cx="10515600" cy="4351338"/>
          </a:xfrm>
        </p:spPr>
        <p:txBody>
          <a:bodyPr/>
          <a:lstStyle/>
          <a:p>
            <a:pPr marL="0" indent="0" algn="just">
              <a:buNone/>
            </a:pPr>
            <a:r>
              <a:rPr lang="en-PH" dirty="0"/>
              <a:t>This time let us try to compare decimals in words and numeral form.</a:t>
            </a:r>
          </a:p>
        </p:txBody>
      </p:sp>
      <p:sp>
        <p:nvSpPr>
          <p:cNvPr id="3" name="TextBox 2">
            <a:extLst>
              <a:ext uri="{FF2B5EF4-FFF2-40B4-BE49-F238E27FC236}">
                <a16:creationId xmlns:a16="http://schemas.microsoft.com/office/drawing/2014/main" id="{BA1837E3-28F5-7941-8AD9-CD9A273E3232}"/>
              </a:ext>
            </a:extLst>
          </p:cNvPr>
          <p:cNvSpPr txBox="1"/>
          <p:nvPr/>
        </p:nvSpPr>
        <p:spPr>
          <a:xfrm>
            <a:off x="973667" y="2532641"/>
            <a:ext cx="9858596" cy="727571"/>
          </a:xfrm>
          <a:prstGeom prst="rect">
            <a:avLst/>
          </a:prstGeom>
        </p:spPr>
        <p:style>
          <a:lnRef idx="2">
            <a:schemeClr val="dk1"/>
          </a:lnRef>
          <a:fillRef idx="1">
            <a:schemeClr val="lt1"/>
          </a:fillRef>
          <a:effectRef idx="0">
            <a:schemeClr val="dk1"/>
          </a:effectRef>
          <a:fontRef idx="minor">
            <a:schemeClr val="dk1"/>
          </a:fontRef>
        </p:style>
        <p:txBody>
          <a:bodyPr wrap="none" rtlCol="0" anchor="b">
            <a:spAutoFit/>
          </a:bodyPr>
          <a:lstStyle/>
          <a:p>
            <a:pPr>
              <a:lnSpc>
                <a:spcPct val="200000"/>
              </a:lnSpc>
            </a:pPr>
            <a:r>
              <a:rPr lang="en-US" sz="2400" dirty="0"/>
              <a:t>0.1478 is </a:t>
            </a:r>
            <a:r>
              <a:rPr lang="en-US" sz="2400" b="1" dirty="0"/>
              <a:t>equal to </a:t>
            </a:r>
            <a:r>
              <a:rPr lang="en-US" sz="2400" dirty="0"/>
              <a:t>one thousand four hundred seventy-eight ten thousandths.</a:t>
            </a:r>
          </a:p>
        </p:txBody>
      </p:sp>
      <p:sp>
        <p:nvSpPr>
          <p:cNvPr id="6" name="TextBox 5">
            <a:extLst>
              <a:ext uri="{FF2B5EF4-FFF2-40B4-BE49-F238E27FC236}">
                <a16:creationId xmlns:a16="http://schemas.microsoft.com/office/drawing/2014/main" id="{0F825CA7-8319-2645-83DF-50392DE875F7}"/>
              </a:ext>
            </a:extLst>
          </p:cNvPr>
          <p:cNvSpPr txBox="1"/>
          <p:nvPr/>
        </p:nvSpPr>
        <p:spPr>
          <a:xfrm>
            <a:off x="973667" y="3602981"/>
            <a:ext cx="8323176" cy="727571"/>
          </a:xfrm>
          <a:prstGeom prst="rect">
            <a:avLst/>
          </a:prstGeom>
        </p:spPr>
        <p:style>
          <a:lnRef idx="2">
            <a:schemeClr val="dk1"/>
          </a:lnRef>
          <a:fillRef idx="1">
            <a:schemeClr val="lt1"/>
          </a:fillRef>
          <a:effectRef idx="0">
            <a:schemeClr val="dk1"/>
          </a:effectRef>
          <a:fontRef idx="minor">
            <a:schemeClr val="dk1"/>
          </a:fontRef>
        </p:style>
        <p:txBody>
          <a:bodyPr wrap="none" rtlCol="0" anchor="b">
            <a:spAutoFit/>
          </a:bodyPr>
          <a:lstStyle/>
          <a:p>
            <a:pPr>
              <a:lnSpc>
                <a:spcPct val="200000"/>
              </a:lnSpc>
            </a:pPr>
            <a:r>
              <a:rPr lang="en-US" sz="2400" dirty="0"/>
              <a:t>Three hundred six and seventy thousandths is </a:t>
            </a:r>
            <a:r>
              <a:rPr lang="en-US" sz="2400" b="1" dirty="0"/>
              <a:t>greater than </a:t>
            </a:r>
            <a:r>
              <a:rPr lang="en-US" sz="2400" dirty="0"/>
              <a:t>0.367.</a:t>
            </a:r>
          </a:p>
        </p:txBody>
      </p:sp>
      <p:sp>
        <p:nvSpPr>
          <p:cNvPr id="9" name="TextBox 8">
            <a:extLst>
              <a:ext uri="{FF2B5EF4-FFF2-40B4-BE49-F238E27FC236}">
                <a16:creationId xmlns:a16="http://schemas.microsoft.com/office/drawing/2014/main" id="{D282CF70-F9FD-0D45-94E3-D3A63E4C92F4}"/>
              </a:ext>
            </a:extLst>
          </p:cNvPr>
          <p:cNvSpPr txBox="1"/>
          <p:nvPr/>
        </p:nvSpPr>
        <p:spPr>
          <a:xfrm>
            <a:off x="973667" y="4601139"/>
            <a:ext cx="6513386" cy="727571"/>
          </a:xfrm>
          <a:prstGeom prst="rect">
            <a:avLst/>
          </a:prstGeom>
        </p:spPr>
        <p:style>
          <a:lnRef idx="2">
            <a:schemeClr val="dk1"/>
          </a:lnRef>
          <a:fillRef idx="1">
            <a:schemeClr val="lt1"/>
          </a:fillRef>
          <a:effectRef idx="0">
            <a:schemeClr val="dk1"/>
          </a:effectRef>
          <a:fontRef idx="minor">
            <a:schemeClr val="dk1"/>
          </a:fontRef>
        </p:style>
        <p:txBody>
          <a:bodyPr wrap="none" rtlCol="0" anchor="b">
            <a:spAutoFit/>
          </a:bodyPr>
          <a:lstStyle/>
          <a:p>
            <a:pPr>
              <a:lnSpc>
                <a:spcPct val="200000"/>
              </a:lnSpc>
            </a:pPr>
            <a:r>
              <a:rPr lang="en-US" sz="2400" dirty="0"/>
              <a:t>Five hundred twelve thousandths is </a:t>
            </a:r>
            <a:r>
              <a:rPr lang="en-US" sz="2400" b="1" dirty="0"/>
              <a:t>less than</a:t>
            </a:r>
            <a:r>
              <a:rPr lang="en-US" sz="2400" dirty="0"/>
              <a:t> 5.12.</a:t>
            </a:r>
          </a:p>
        </p:txBody>
      </p:sp>
    </p:spTree>
    <p:extLst>
      <p:ext uri="{BB962C8B-B14F-4D97-AF65-F5344CB8AC3E}">
        <p14:creationId xmlns:p14="http://schemas.microsoft.com/office/powerpoint/2010/main" val="2148114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5050</TotalTime>
  <Words>196</Words>
  <Application>Microsoft Macintosh PowerPoint</Application>
  <PresentationFormat>Widescreen</PresentationFormat>
  <Paragraphs>137</Paragraphs>
  <Slides>10</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Lato</vt:lpstr>
      <vt:lpstr>Montserrat Medium</vt:lpstr>
      <vt:lpstr>Office Theme</vt:lpstr>
      <vt:lpstr>Custom Design</vt:lpstr>
      <vt:lpstr>1_Custom Design</vt:lpstr>
      <vt:lpstr>PowerPoint Presentation</vt:lpstr>
      <vt:lpstr>Comparing Decimals</vt:lpstr>
      <vt:lpstr>Comparing Decimals</vt:lpstr>
      <vt:lpstr>Comparing Decimals</vt:lpstr>
      <vt:lpstr>Comparing Decimals</vt:lpstr>
      <vt:lpstr>Comparing Decimals</vt:lpstr>
      <vt:lpstr>Comparing Decimals</vt:lpstr>
      <vt:lpstr>Comparing Decimals</vt:lpstr>
      <vt:lpstr>Comparing Decimals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413</cp:revision>
  <cp:lastPrinted>2023-03-16T06:30:06Z</cp:lastPrinted>
  <dcterms:created xsi:type="dcterms:W3CDTF">2019-04-16T02:10:14Z</dcterms:created>
  <dcterms:modified xsi:type="dcterms:W3CDTF">2023-07-11T06:39:52Z</dcterms:modified>
</cp:coreProperties>
</file>