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9.png" ContentType="image/png"/>
  <Override PartName="/ppt/media/image10.png" ContentType="image/png"/>
  <Override PartName="/ppt/media/image7.png" ContentType="image/png"/>
  <Override PartName="/ppt/media/image12.png" ContentType="image/png"/>
  <Override PartName="/ppt/media/image8.png" ContentType="image/png"/>
  <Override PartName="/ppt/media/image13.png" ContentType="image/png"/>
  <Override PartName="/ppt/media/image14.png" ContentType="image/png"/>
  <Override PartName="/ppt/media/image15.png" ContentType="image/png"/>
  <Override PartName="/ppt/media/image1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51160" y="2520000"/>
            <a:ext cx="77382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Applications of the Law of Conservation of Mechanical Energy </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
          <p:cNvSpPr/>
          <p:nvPr/>
        </p:nvSpPr>
        <p:spPr>
          <a:xfrm>
            <a:off x="10260000" y="5746320"/>
            <a:ext cx="176040" cy="341640"/>
          </a:xfrm>
          <a:prstGeom prst="rect">
            <a:avLst/>
          </a:prstGeom>
          <a:noFill/>
          <a:ln w="0">
            <a:noFill/>
          </a:ln>
        </p:spPr>
        <p:style>
          <a:lnRef idx="0"/>
          <a:fillRef idx="0"/>
          <a:effectRef idx="0"/>
          <a:fontRef idx="minor"/>
        </p:style>
      </p:sp>
      <p:sp>
        <p:nvSpPr>
          <p:cNvPr id="175"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76" name=""/>
          <p:cNvSpPr/>
          <p:nvPr/>
        </p:nvSpPr>
        <p:spPr>
          <a:xfrm>
            <a:off x="605880" y="2304000"/>
            <a:ext cx="10979640" cy="1804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A 14,300 kg airplane is flying at an altitude of 497 m at a speed of 214 km/h. What is the airplane’s total mechanical energy?</a:t>
            </a:r>
            <a:b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A. 8.20 × 10</a:t>
            </a:r>
            <a:r>
              <a:rPr b="0" lang="en-PH" sz="1800" spc="-1" strike="noStrike" baseline="33000">
                <a:latin typeface="Lato"/>
                <a:ea typeface="AppleSystemUIFont"/>
              </a:rPr>
              <a:t>7</a:t>
            </a:r>
            <a:r>
              <a:rPr b="0" lang="en-PH" sz="1800" spc="-1" strike="noStrike">
                <a:latin typeface="Lato"/>
                <a:ea typeface="AppleSystemUIFont"/>
              </a:rPr>
              <a:t>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 C. 2.67 × 10</a:t>
            </a:r>
            <a:r>
              <a:rPr b="0" lang="en-PH" sz="1800" spc="-1" strike="noStrike" baseline="33000">
                <a:latin typeface="Lato"/>
                <a:ea typeface="AppleSystemUIFont"/>
              </a:rPr>
              <a:t>8</a:t>
            </a:r>
            <a:r>
              <a:rPr b="0" lang="en-PH" sz="1800" spc="-1" strike="noStrike">
                <a:latin typeface="Lato"/>
                <a:ea typeface="AppleSystemUIFont"/>
              </a:rPr>
              <a:t> J </a:t>
            </a:r>
            <a:br/>
            <a:r>
              <a:rPr b="0" lang="en-PH" sz="1800" spc="-1" strike="noStrike">
                <a:latin typeface="Lato"/>
                <a:ea typeface="AppleSystemUIFont"/>
              </a:rPr>
              <a:t>	</a:t>
            </a:r>
            <a:r>
              <a:rPr b="0" lang="en-PH" sz="1800" spc="-1" strike="noStrike">
                <a:highlight>
                  <a:srgbClr val="bf819e"/>
                </a:highlight>
                <a:latin typeface="Lato"/>
                <a:ea typeface="AppleSystemUIFont"/>
              </a:rPr>
              <a:t>B. 9.49 × 10</a:t>
            </a:r>
            <a:r>
              <a:rPr b="0" lang="en-PH" sz="1800" spc="-1" strike="noStrike" baseline="33000">
                <a:highlight>
                  <a:srgbClr val="bf819e"/>
                </a:highlight>
                <a:latin typeface="Lato"/>
                <a:ea typeface="AppleSystemUIFont"/>
              </a:rPr>
              <a:t>7</a:t>
            </a:r>
            <a:r>
              <a:rPr b="0" lang="en-PH" sz="1800" spc="-1" strike="noStrike">
                <a:highlight>
                  <a:srgbClr val="bf819e"/>
                </a:highlight>
                <a:latin typeface="Lato"/>
                <a:ea typeface="AppleSystemUIFont"/>
              </a:rPr>
              <a:t> J</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1.45 × 10</a:t>
            </a:r>
            <a:r>
              <a:rPr b="0" lang="en-PH" sz="1800" spc="-1" strike="noStrike" baseline="33000">
                <a:latin typeface="Lato"/>
                <a:ea typeface="AppleSystemUIFont"/>
              </a:rPr>
              <a:t>8</a:t>
            </a:r>
            <a:r>
              <a:rPr b="0" lang="en-PH" sz="1800" spc="-1" strike="noStrike">
                <a:latin typeface="Lato"/>
                <a:ea typeface="AppleSystemUIFont"/>
              </a:rPr>
              <a:t> J </a:t>
            </a:r>
            <a:endParaRPr b="0" lang="en-PH" sz="1800" spc="-1" strike="noStrike">
              <a:latin typeface="Arial"/>
            </a:endParaRPr>
          </a:p>
        </p:txBody>
      </p:sp>
      <p:sp>
        <p:nvSpPr>
          <p:cNvPr id="177" name=""/>
          <p:cNvSpPr/>
          <p:nvPr/>
        </p:nvSpPr>
        <p:spPr>
          <a:xfrm>
            <a:off x="5088240" y="1711800"/>
            <a:ext cx="2015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 </a:t>
            </a:r>
            <a:endParaRPr b="0" lang="en-PH" sz="2000" spc="-1" strike="noStrike">
              <a:solidFill>
                <a:srgbClr val="c9211e"/>
              </a:solidFill>
              <a:latin typeface="Arial"/>
            </a:endParaRPr>
          </a:p>
        </p:txBody>
      </p:sp>
      <p:sp>
        <p:nvSpPr>
          <p:cNvPr id="178" name=""/>
          <p:cNvSpPr/>
          <p:nvPr/>
        </p:nvSpPr>
        <p:spPr>
          <a:xfrm>
            <a:off x="594000" y="4181040"/>
            <a:ext cx="11003760" cy="162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2. What is the total mechanical energy for a ball of mass 0.15 kg which has a kinetic energy of 20 J and is 2 m above the ground?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22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25 J </a:t>
            </a:r>
            <a:br/>
            <a:r>
              <a:rPr b="0" lang="en-PH" sz="1800" spc="-1" strike="noStrike">
                <a:latin typeface="Lato"/>
                <a:ea typeface="AppleSystemUIFont"/>
              </a:rPr>
              <a:t>	</a:t>
            </a:r>
            <a:r>
              <a:rPr b="0" lang="en-PH" sz="1800" spc="-1" strike="noStrike">
                <a:highlight>
                  <a:srgbClr val="bf819e"/>
                </a:highlight>
                <a:latin typeface="Lato"/>
                <a:ea typeface="AppleSystemUIFont"/>
              </a:rPr>
              <a:t>B. 23 J</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26 J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10260000" y="5746320"/>
            <a:ext cx="176040" cy="341640"/>
          </a:xfrm>
          <a:prstGeom prst="rect">
            <a:avLst/>
          </a:prstGeom>
          <a:noFill/>
          <a:ln w="0">
            <a:noFill/>
          </a:ln>
        </p:spPr>
        <p:style>
          <a:lnRef idx="0"/>
          <a:fillRef idx="0"/>
          <a:effectRef idx="0"/>
          <a:fontRef idx="minor"/>
        </p:style>
      </p:sp>
      <p:sp>
        <p:nvSpPr>
          <p:cNvPr id="180"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81" name=""/>
          <p:cNvSpPr/>
          <p:nvPr/>
        </p:nvSpPr>
        <p:spPr>
          <a:xfrm>
            <a:off x="540720" y="2124000"/>
            <a:ext cx="1110996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3. Ignoring friction, what is the maximum velocity reached by a 56 kg skier as he/she skis from the top to the bottom of a 6.50 m slope?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9.6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12.7 m/s </a:t>
            </a:r>
            <a:br/>
            <a:r>
              <a:rPr b="0" lang="en-PH" sz="1800" spc="-1" strike="noStrike">
                <a:latin typeface="Lato"/>
                <a:ea typeface="AppleSystemUIFont"/>
              </a:rPr>
              <a:t>	</a:t>
            </a:r>
            <a:r>
              <a:rPr b="0" lang="en-PH" sz="1800" spc="-1" strike="noStrike">
                <a:highlight>
                  <a:srgbClr val="bf819e"/>
                </a:highlight>
                <a:latin typeface="Lato"/>
                <a:ea typeface="AppleSystemUIFont"/>
              </a:rPr>
              <a:t>B. 11.3 m/s</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13.1 m/s </a:t>
            </a:r>
            <a:endParaRPr b="0" lang="en-PH" sz="1800" spc="-1" strike="noStrike">
              <a:latin typeface="Arial"/>
            </a:endParaRPr>
          </a:p>
        </p:txBody>
      </p:sp>
      <p:sp>
        <p:nvSpPr>
          <p:cNvPr id="182" name=""/>
          <p:cNvSpPr/>
          <p:nvPr/>
        </p:nvSpPr>
        <p:spPr>
          <a:xfrm>
            <a:off x="459000" y="3813480"/>
            <a:ext cx="1127376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4. Leo sits on a slide at the top of a 23.7 m tall hill. If Leo and the slide have a total mass of 37.3 kg, how fast will they be going when they reach the bottom of the hill, assuming there is no friction between the slide and the ground?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12.70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 C. 19.3 m/s </a:t>
            </a:r>
            <a:br/>
            <a:r>
              <a:rPr b="0" lang="en-PH" sz="1800" spc="-1" strike="noStrike">
                <a:latin typeface="Lato"/>
                <a:ea typeface="AppleSystemUIFont"/>
              </a:rPr>
              <a:t>	</a:t>
            </a:r>
            <a:r>
              <a:rPr b="0" lang="en-PH" sz="1800" spc="-1" strike="noStrike">
                <a:latin typeface="Lato"/>
                <a:ea typeface="AppleSystemUIFont"/>
              </a:rPr>
              <a:t>B. 18.50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highlight>
                  <a:srgbClr val="bf819e"/>
                </a:highlight>
                <a:latin typeface="Lato"/>
                <a:ea typeface="AppleSystemUIFont"/>
              </a:rPr>
              <a:t>D. 21.6 m/s</a:t>
            </a:r>
            <a:r>
              <a:rPr b="0" lang="en-PH" sz="1800" spc="-1" strike="noStrike">
                <a:latin typeface="Lato"/>
                <a:ea typeface="AppleSystemUIFont"/>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26" name=""/>
          <p:cNvSpPr/>
          <p:nvPr/>
        </p:nvSpPr>
        <p:spPr>
          <a:xfrm>
            <a:off x="246240" y="1944000"/>
            <a:ext cx="11698920" cy="14392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The </a:t>
            </a:r>
            <a:r>
              <a:rPr b="0" i="1" lang="en-PH" sz="1800" spc="-1" strike="noStrike">
                <a:solidFill>
                  <a:srgbClr val="000000"/>
                </a:solidFill>
                <a:latin typeface="Lato"/>
                <a:ea typeface="AppleSystemUIFontItalic"/>
              </a:rPr>
              <a:t>law of conservation of energy </a:t>
            </a:r>
            <a:r>
              <a:rPr b="0" lang="en-PH" sz="1800" spc="-1" strike="noStrike">
                <a:solidFill>
                  <a:srgbClr val="000000"/>
                </a:solidFill>
                <a:latin typeface="Lato"/>
                <a:ea typeface="AppleSystemUIFont"/>
              </a:rPr>
              <a:t>states that energy is transformed from one form to another; energy is neither created nor destroyed, and thus, energy exists in one form or another. Meanwhile, the </a:t>
            </a:r>
            <a:r>
              <a:rPr b="1" lang="en-PH" sz="1800" spc="-1" strike="noStrike">
                <a:solidFill>
                  <a:srgbClr val="000000"/>
                </a:solidFill>
                <a:latin typeface="Lato"/>
                <a:ea typeface="AppleSystemUIFontBold"/>
              </a:rPr>
              <a:t>law of conservation of mechanical energy </a:t>
            </a:r>
            <a:r>
              <a:rPr b="0" lang="en-PH" sz="1800" spc="-1" strike="noStrike">
                <a:solidFill>
                  <a:srgbClr val="000000"/>
                </a:solidFill>
                <a:latin typeface="Lato"/>
                <a:ea typeface="AppleSystemUIFont"/>
              </a:rPr>
              <a:t>states that the total mechanical energy of an object is constant for a conservative system, which means that it does not contain any frictional forces. </a:t>
            </a:r>
            <a:endParaRPr b="0" lang="en-PH" sz="1800" spc="-1" strike="noStrike">
              <a:latin typeface="Arial"/>
            </a:endParaRPr>
          </a:p>
        </p:txBody>
      </p:sp>
      <p:sp>
        <p:nvSpPr>
          <p:cNvPr id="127" name=""/>
          <p:cNvSpPr/>
          <p:nvPr/>
        </p:nvSpPr>
        <p:spPr>
          <a:xfrm>
            <a:off x="2405880" y="3528000"/>
            <a:ext cx="7379280" cy="396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AppleSystemUIFont"/>
              </a:rPr>
              <a:t>Mathematically, this is expressed using the following equations: </a:t>
            </a:r>
            <a:endParaRPr b="0" lang="en-PH" sz="1800" spc="-1" strike="noStrike">
              <a:latin typeface="Arial"/>
            </a:endParaRPr>
          </a:p>
        </p:txBody>
      </p:sp>
      <p:graphicFrame>
        <p:nvGraphicFramePr>
          <p:cNvPr id="128" name=""/>
          <p:cNvGraphicFramePr/>
          <p:nvPr/>
        </p:nvGraphicFramePr>
        <p:xfrm>
          <a:off x="920880" y="4068360"/>
          <a:ext cx="10338480" cy="839160"/>
        </p:xfrm>
        <a:graphic>
          <a:graphicData uri="http://schemas.openxmlformats.org/drawingml/2006/table">
            <a:tbl>
              <a:tblPr/>
              <a:tblGrid>
                <a:gridCol w="3205080"/>
                <a:gridCol w="7133760"/>
              </a:tblGrid>
              <a:tr h="839520">
                <a:tc>
                  <a:txBody>
                    <a:bodyPr lIns="90000" rIns="90000" anchor="ctr">
                      <a:noAutofit/>
                    </a:bodyPr>
                    <a:p>
                      <a:pPr algn="ctr">
                        <a:lnSpc>
                          <a:spcPct val="100000"/>
                        </a:lnSpc>
                        <a:buNone/>
                      </a:pPr>
                      <a:r>
                        <a:rPr b="0" lang="en-PH" sz="1800" spc="-1" strike="noStrike">
                          <a:latin typeface="Lato"/>
                          <a:ea typeface="AppleSystemUIFont"/>
                        </a:rPr>
                        <a:t>EM</a:t>
                      </a:r>
                      <a:r>
                        <a:rPr b="0" lang="en-PH" sz="1800" spc="-1" strike="noStrike" baseline="-8000">
                          <a:latin typeface="Lato"/>
                          <a:ea typeface="AppleSystemUIFont"/>
                        </a:rPr>
                        <a:t>i </a:t>
                      </a:r>
                      <a:r>
                        <a:rPr b="0" lang="en-PH" sz="1800" spc="-1" strike="noStrike">
                          <a:latin typeface="Lato"/>
                          <a:ea typeface="AppleSystemUIFont"/>
                        </a:rPr>
                        <a:t>= EM</a:t>
                      </a:r>
                      <a:r>
                        <a:rPr b="0" lang="en-PH" sz="1800" spc="-1" strike="noStrike" baseline="-8000">
                          <a:latin typeface="Lato"/>
                          <a:ea typeface="AppleSystemUIFont"/>
                        </a:rPr>
                        <a:t>f</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15000"/>
                        </a:lnSpc>
                        <a:buNone/>
                      </a:pPr>
                      <a:r>
                        <a:rPr b="0" lang="en-PH" sz="1800" spc="-1" strike="noStrike">
                          <a:latin typeface="Lato"/>
                          <a:ea typeface="AppleSystemUIFont"/>
                        </a:rPr>
                        <a:t>where </a:t>
                      </a:r>
                      <a:r>
                        <a:rPr b="1" i="1" lang="en-PH" sz="1800" spc="-1" strike="noStrike" baseline="-8000">
                          <a:latin typeface="Lato"/>
                          <a:ea typeface="AppleSystemUIFontBoldItalic"/>
                        </a:rPr>
                        <a:t>              </a:t>
                      </a:r>
                      <a:r>
                        <a:rPr b="0" lang="en-PH" sz="1800" spc="-1" strike="noStrike">
                          <a:latin typeface="Lato"/>
                          <a:ea typeface="AppleSystemUIFont"/>
                        </a:rPr>
                        <a:t>is the initial mechanical energy and          is the final mechanical energy in the system; also note that  </a:t>
                      </a:r>
                      <a:r>
                        <a:rPr b="0" i="1" lang="en-PH" sz="1800" spc="-1" strike="noStrike">
                          <a:latin typeface="Lato"/>
                          <a:ea typeface="AppleSystemUIFontItalic"/>
                        </a:rPr>
                        <a:t>E</a:t>
                      </a:r>
                      <a:r>
                        <a:rPr b="0" i="1" lang="en-PH" sz="1800" spc="-1" strike="noStrike" baseline="-8000">
                          <a:latin typeface="Lato"/>
                          <a:ea typeface="AppleSystemUIFontItalic"/>
                        </a:rPr>
                        <a:t>M</a:t>
                      </a:r>
                      <a:r>
                        <a:rPr b="0" i="1" lang="en-PH" sz="1800" spc="-1" strike="noStrike">
                          <a:latin typeface="Lato"/>
                          <a:ea typeface="AppleSystemUIFontItalic"/>
                        </a:rPr>
                        <a:t> = KE + PE</a:t>
                      </a:r>
                      <a:r>
                        <a:rPr b="0" lang="en-PH" sz="1800" spc="-1" strike="noStrike">
                          <a:latin typeface="Lato"/>
                          <a:ea typeface="AppleSystemUIFont"/>
                        </a:rPr>
                        <a:t>.</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pic>
        <p:nvPicPr>
          <p:cNvPr id="129" name="" descr=""/>
          <p:cNvPicPr/>
          <p:nvPr/>
        </p:nvPicPr>
        <p:blipFill>
          <a:blip r:embed="rId1"/>
          <a:stretch/>
        </p:blipFill>
        <p:spPr>
          <a:xfrm>
            <a:off x="1740240" y="4284000"/>
            <a:ext cx="1247040" cy="478440"/>
          </a:xfrm>
          <a:prstGeom prst="rect">
            <a:avLst/>
          </a:prstGeom>
          <a:ln w="0">
            <a:noFill/>
          </a:ln>
        </p:spPr>
      </p:pic>
      <p:pic>
        <p:nvPicPr>
          <p:cNvPr id="130" name="" descr=""/>
          <p:cNvPicPr/>
          <p:nvPr/>
        </p:nvPicPr>
        <p:blipFill>
          <a:blip r:embed="rId2"/>
          <a:stretch/>
        </p:blipFill>
        <p:spPr>
          <a:xfrm>
            <a:off x="5148000" y="4176000"/>
            <a:ext cx="456120" cy="389160"/>
          </a:xfrm>
          <a:prstGeom prst="rect">
            <a:avLst/>
          </a:prstGeom>
          <a:ln w="0">
            <a:noFill/>
          </a:ln>
        </p:spPr>
      </p:pic>
      <p:pic>
        <p:nvPicPr>
          <p:cNvPr id="131" name="" descr=""/>
          <p:cNvPicPr/>
          <p:nvPr/>
        </p:nvPicPr>
        <p:blipFill>
          <a:blip r:embed="rId3"/>
          <a:stretch/>
        </p:blipFill>
        <p:spPr>
          <a:xfrm>
            <a:off x="9295560" y="4140000"/>
            <a:ext cx="567720" cy="422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260000" y="5746320"/>
            <a:ext cx="176040" cy="341640"/>
          </a:xfrm>
          <a:prstGeom prst="rect">
            <a:avLst/>
          </a:prstGeom>
          <a:noFill/>
          <a:ln w="0">
            <a:noFill/>
          </a:ln>
        </p:spPr>
        <p:style>
          <a:lnRef idx="0"/>
          <a:fillRef idx="0"/>
          <a:effectRef idx="0"/>
          <a:fontRef idx="minor"/>
        </p:style>
      </p:sp>
      <p:sp>
        <p:nvSpPr>
          <p:cNvPr id="133"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graphicFrame>
        <p:nvGraphicFramePr>
          <p:cNvPr id="134" name=""/>
          <p:cNvGraphicFramePr/>
          <p:nvPr/>
        </p:nvGraphicFramePr>
        <p:xfrm>
          <a:off x="360000" y="1656000"/>
          <a:ext cx="11519640" cy="4284000"/>
        </p:xfrm>
        <a:graphic>
          <a:graphicData uri="http://schemas.openxmlformats.org/drawingml/2006/table">
            <a:tbl>
              <a:tblPr/>
              <a:tblGrid>
                <a:gridCol w="5003280"/>
                <a:gridCol w="6516720"/>
              </a:tblGrid>
              <a:tr h="1852200">
                <a:tc>
                  <a:txBody>
                    <a:bodyPr lIns="90000" rIns="90000" anchor="ctr">
                      <a:noAutofit/>
                    </a:bodyPr>
                    <a:p>
                      <a:pPr algn="ctr">
                        <a:lnSpc>
                          <a:spcPct val="115000"/>
                        </a:lnSpc>
                        <a:buNone/>
                      </a:pPr>
                      <a:r>
                        <a:rPr b="1" i="1" lang="en-PH" sz="1800" spc="-1" strike="noStrike">
                          <a:latin typeface="Lato"/>
                          <a:ea typeface="AppleSystemUIFont"/>
                        </a:rPr>
                        <a:t>KE</a:t>
                      </a:r>
                      <a:r>
                        <a:rPr b="1" i="1" lang="en-PH" sz="1800" spc="-1" strike="noStrike" baseline="-8000">
                          <a:latin typeface="Lato"/>
                          <a:ea typeface="AppleSystemUIFont"/>
                        </a:rPr>
                        <a:t>i</a:t>
                      </a:r>
                      <a:r>
                        <a:rPr b="1" i="1" lang="en-PH" sz="1800" spc="-1" strike="noStrike">
                          <a:latin typeface="Lato"/>
                          <a:ea typeface="AppleSystemUIFont"/>
                        </a:rPr>
                        <a:t> + GPE</a:t>
                      </a:r>
                      <a:r>
                        <a:rPr b="1" i="1" lang="en-PH" sz="1800" spc="-1" strike="noStrike" baseline="-8000">
                          <a:latin typeface="Lato"/>
                          <a:ea typeface="AppleSystemUIFont"/>
                        </a:rPr>
                        <a:t>i</a:t>
                      </a:r>
                      <a:r>
                        <a:rPr b="1" i="1" lang="en-PH" sz="1800" spc="-1" strike="noStrike">
                          <a:latin typeface="Lato"/>
                          <a:ea typeface="AppleSystemUIFont"/>
                        </a:rPr>
                        <a:t> + EPE</a:t>
                      </a:r>
                      <a:r>
                        <a:rPr b="1" i="1" lang="en-PH" sz="1800" spc="-1" strike="noStrike" baseline="-8000">
                          <a:latin typeface="Lato"/>
                          <a:ea typeface="AppleSystemUIFont"/>
                        </a:rPr>
                        <a:t>i</a:t>
                      </a:r>
                      <a:r>
                        <a:rPr b="1" i="1" lang="en-PH" sz="1800" spc="-1" strike="noStrike">
                          <a:latin typeface="Lato"/>
                          <a:ea typeface="AppleSystemUIFont"/>
                        </a:rPr>
                        <a:t> = Ke</a:t>
                      </a:r>
                      <a:r>
                        <a:rPr b="1" i="1" lang="en-PH" sz="1800" spc="-1" strike="noStrike" baseline="-8000">
                          <a:latin typeface="Lato"/>
                          <a:ea typeface="AppleSystemUIFont"/>
                        </a:rPr>
                        <a:t>f</a:t>
                      </a:r>
                      <a:r>
                        <a:rPr b="1" i="1" lang="en-PH" sz="1800" spc="-1" strike="noStrike">
                          <a:latin typeface="Lato"/>
                          <a:ea typeface="AppleSystemUIFont"/>
                        </a:rPr>
                        <a:t> + GPE</a:t>
                      </a:r>
                      <a:r>
                        <a:rPr b="1" i="1" lang="en-PH" sz="1800" spc="-1" strike="noStrike" baseline="-8000">
                          <a:latin typeface="Lato"/>
                          <a:ea typeface="AppleSystemUIFont"/>
                        </a:rPr>
                        <a:t>f</a:t>
                      </a:r>
                      <a:r>
                        <a:rPr b="1" i="1" lang="en-PH" sz="1800" spc="-1" strike="noStrike">
                          <a:latin typeface="Lato"/>
                          <a:ea typeface="AppleSystemUIFont"/>
                        </a:rPr>
                        <a:t> + EPE</a:t>
                      </a:r>
                      <a:r>
                        <a:rPr b="1" i="1" lang="en-PH" sz="1800" spc="-1" strike="noStrike" baseline="-8000">
                          <a:latin typeface="Lato"/>
                          <a:ea typeface="AppleSystemUIFont"/>
                        </a:rPr>
                        <a:t>f </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15000"/>
                        </a:lnSpc>
                        <a:buNone/>
                      </a:pPr>
                      <a:r>
                        <a:rPr b="0" lang="en-PH" sz="1800" spc="-1" strike="noStrike">
                          <a:latin typeface="Lato"/>
                          <a:ea typeface="AppleSystemUIFont"/>
                        </a:rPr>
                        <a:t>where </a:t>
                      </a:r>
                      <a:r>
                        <a:rPr b="0" i="1" lang="en-PH" sz="1800" spc="-1" strike="noStrike">
                          <a:latin typeface="Lato"/>
                          <a:ea typeface="AppleSystemUIFontItalic"/>
                        </a:rPr>
                        <a:t>KE</a:t>
                      </a:r>
                      <a:r>
                        <a:rPr b="0" i="1" lang="en-PH" sz="1800" spc="-1" strike="noStrike" baseline="-8000">
                          <a:latin typeface="Lato"/>
                          <a:ea typeface="AppleSystemUIFontItalic"/>
                        </a:rPr>
                        <a:t>i</a:t>
                      </a:r>
                      <a:r>
                        <a:rPr b="0" i="1" lang="en-PH" sz="1800" spc="-1" strike="noStrike">
                          <a:latin typeface="Lato"/>
                          <a:ea typeface="AppleSystemUIFontItalic"/>
                        </a:rPr>
                        <a:t> </a:t>
                      </a:r>
                      <a:r>
                        <a:rPr b="0" lang="en-PH" sz="1800" spc="-1" strike="noStrike">
                          <a:latin typeface="Lato"/>
                          <a:ea typeface="AppleSystemUIFont"/>
                        </a:rPr>
                        <a:t>is the initial kinetic energy, </a:t>
                      </a:r>
                      <a:r>
                        <a:rPr b="0" i="1" lang="en-PH" sz="1800" spc="-1" strike="noStrike">
                          <a:latin typeface="Lato"/>
                          <a:ea typeface="AppleSystemUIFontItalic"/>
                        </a:rPr>
                        <a:t>GPE</a:t>
                      </a:r>
                      <a:r>
                        <a:rPr b="0" i="1" lang="en-PH" sz="1800" spc="-1" strike="noStrike" baseline="-8000">
                          <a:latin typeface="Lato"/>
                          <a:ea typeface="AppleSystemUIFontItalic"/>
                        </a:rPr>
                        <a:t>i</a:t>
                      </a:r>
                      <a:r>
                        <a:rPr b="0" i="1" lang="en-PH" sz="1800" spc="-1" strike="noStrike">
                          <a:latin typeface="Lato"/>
                          <a:ea typeface="AppleSystemUIFontItalic"/>
                        </a:rPr>
                        <a:t> </a:t>
                      </a:r>
                      <a:r>
                        <a:rPr b="0" lang="en-PH" sz="1800" spc="-1" strike="noStrike">
                          <a:latin typeface="Lato"/>
                          <a:ea typeface="AppleSystemUIFont"/>
                        </a:rPr>
                        <a:t>is the initial gravitational potential energy, and </a:t>
                      </a:r>
                      <a:r>
                        <a:rPr b="0" i="1" lang="en-PH" sz="1800" spc="-1" strike="noStrike">
                          <a:latin typeface="Lato"/>
                          <a:ea typeface="AppleSystemUIFontItalic"/>
                        </a:rPr>
                        <a:t>EPE</a:t>
                      </a:r>
                      <a:r>
                        <a:rPr b="0" i="1" lang="en-PH" sz="1800" spc="-1" strike="noStrike" baseline="-8000">
                          <a:latin typeface="Lato"/>
                          <a:ea typeface="AppleSystemUIFontItalic"/>
                        </a:rPr>
                        <a:t>i</a:t>
                      </a:r>
                      <a:r>
                        <a:rPr b="0" i="1" lang="en-PH" sz="1800" spc="-1" strike="noStrike">
                          <a:latin typeface="Lato"/>
                          <a:ea typeface="AppleSystemUIFontItalic"/>
                        </a:rPr>
                        <a:t> </a:t>
                      </a:r>
                      <a:r>
                        <a:rPr b="0" lang="en-PH" sz="1800" spc="-1" strike="noStrike">
                          <a:latin typeface="Lato"/>
                          <a:ea typeface="AppleSystemUIFont"/>
                        </a:rPr>
                        <a:t>is the initial elastic potential energy. Also, </a:t>
                      </a:r>
                      <a:r>
                        <a:rPr b="0" i="1" lang="en-PH" sz="1800" spc="-1" strike="noStrike">
                          <a:latin typeface="Lato"/>
                          <a:ea typeface="AppleSystemUIFontItalic"/>
                        </a:rPr>
                        <a:t>KE</a:t>
                      </a:r>
                      <a:r>
                        <a:rPr b="0" i="1" lang="en-PH" sz="1800" spc="-1" strike="noStrike" baseline="-8000">
                          <a:latin typeface="Lato"/>
                          <a:ea typeface="AppleSystemUIFontItalic"/>
                        </a:rPr>
                        <a:t>f</a:t>
                      </a:r>
                      <a:r>
                        <a:rPr b="0" i="1" lang="en-PH" sz="1800" spc="-1" strike="noStrike">
                          <a:latin typeface="Lato"/>
                          <a:ea typeface="AppleSystemUIFontItalic"/>
                        </a:rPr>
                        <a:t> </a:t>
                      </a:r>
                      <a:r>
                        <a:rPr b="0" lang="en-PH" sz="1800" spc="-1" strike="noStrike">
                          <a:latin typeface="Lato"/>
                          <a:ea typeface="AppleSystemUIFont"/>
                        </a:rPr>
                        <a:t>is the final kinetic energy, </a:t>
                      </a:r>
                      <a:r>
                        <a:rPr b="0" i="1" lang="en-PH" sz="1800" spc="-1" strike="noStrike">
                          <a:latin typeface="Lato"/>
                          <a:ea typeface="AppleSystemUIFontItalic"/>
                        </a:rPr>
                        <a:t>GPE</a:t>
                      </a:r>
                      <a:r>
                        <a:rPr b="0" i="1" lang="en-PH" sz="1800" spc="-1" strike="noStrike" baseline="-8000">
                          <a:latin typeface="Lato"/>
                          <a:ea typeface="AppleSystemUIFontItalic"/>
                        </a:rPr>
                        <a:t>f</a:t>
                      </a:r>
                      <a:r>
                        <a:rPr b="0" i="1" lang="en-PH" sz="1800" spc="-1" strike="noStrike">
                          <a:latin typeface="Lato"/>
                          <a:ea typeface="AppleSystemUIFontItalic"/>
                        </a:rPr>
                        <a:t> </a:t>
                      </a:r>
                      <a:r>
                        <a:rPr b="0" lang="en-PH" sz="1800" spc="-1" strike="noStrike">
                          <a:latin typeface="Lato"/>
                          <a:ea typeface="AppleSystemUIFont"/>
                        </a:rPr>
                        <a:t>is the final gravitational potential energy, and </a:t>
                      </a:r>
                      <a:r>
                        <a:rPr b="0" i="1" lang="en-PH" sz="1800" spc="-1" strike="noStrike">
                          <a:latin typeface="Lato"/>
                          <a:ea typeface="AppleSystemUIFontItalic"/>
                        </a:rPr>
                        <a:t>EPE</a:t>
                      </a:r>
                      <a:r>
                        <a:rPr b="0" i="1" lang="en-PH" sz="1800" spc="-1" strike="noStrike" baseline="-8000">
                          <a:latin typeface="Lato"/>
                          <a:ea typeface="AppleSystemUIFontItalic"/>
                        </a:rPr>
                        <a:t>f</a:t>
                      </a:r>
                      <a:r>
                        <a:rPr b="0" i="1" lang="en-PH" sz="1800" spc="-1" strike="noStrike">
                          <a:latin typeface="Lato"/>
                          <a:ea typeface="AppleSystemUIFontItalic"/>
                        </a:rPr>
                        <a:t> </a:t>
                      </a:r>
                      <a:r>
                        <a:rPr b="0" lang="en-PH" sz="1800" spc="-1" strike="noStrike">
                          <a:latin typeface="Lato"/>
                          <a:ea typeface="AppleSystemUIFont"/>
                        </a:rPr>
                        <a:t>is the final elastic potential energy.</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2556360">
                <a:tc>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just">
                        <a:lnSpc>
                          <a:spcPct val="115000"/>
                        </a:lnSpc>
                        <a:buNone/>
                      </a:pPr>
                      <a:r>
                        <a:rPr b="0" lang="en-PH" sz="1800" spc="-1" strike="noStrike">
                          <a:latin typeface="Lato"/>
                          <a:ea typeface="AppleSystemUIFont"/>
                        </a:rPr>
                        <a:t>where </a:t>
                      </a:r>
                      <a:r>
                        <a:rPr b="0" i="1" lang="en-PH" sz="1800" spc="-1" strike="noStrike">
                          <a:latin typeface="Lato"/>
                          <a:ea typeface="AppleSystemUIFontItalic"/>
                        </a:rPr>
                        <a:t>m </a:t>
                      </a:r>
                      <a:r>
                        <a:rPr b="0" lang="en-PH" sz="1800" spc="-1" strike="noStrike">
                          <a:latin typeface="Lato"/>
                          <a:ea typeface="AppleSystemUIFont"/>
                        </a:rPr>
                        <a:t>is the mass of the object in kilograms (kg), </a:t>
                      </a:r>
                      <a:r>
                        <a:rPr b="0" i="1" lang="en-PH" sz="1800" spc="-1" strike="noStrike">
                          <a:latin typeface="Lato"/>
                          <a:ea typeface="AppleSystemUIFontItalic"/>
                        </a:rPr>
                        <a:t>g </a:t>
                      </a:r>
                      <a:r>
                        <a:rPr b="0" lang="en-PH" sz="1800" spc="-1" strike="noStrike">
                          <a:latin typeface="Lato"/>
                          <a:ea typeface="AppleSystemUIFont"/>
                        </a:rPr>
                        <a:t>is the acceleration due to gravity in meter-per-second-square (m/s</a:t>
                      </a:r>
                      <a:r>
                        <a:rPr b="0" lang="en-PH" sz="1800" spc="-1" strike="noStrike" baseline="33000">
                          <a:latin typeface="Lato"/>
                          <a:ea typeface="AppleSystemUIFont"/>
                        </a:rPr>
                        <a:t>2</a:t>
                      </a:r>
                      <a:r>
                        <a:rPr b="0" lang="en-PH" sz="1800" spc="-1" strike="noStrike">
                          <a:latin typeface="Lato"/>
                          <a:ea typeface="AppleSystemUIFont"/>
                        </a:rPr>
                        <a:t>), </a:t>
                      </a:r>
                      <a:r>
                        <a:rPr b="0" i="1" lang="en-PH" sz="1800" spc="-1" strike="noStrike">
                          <a:latin typeface="Lato"/>
                          <a:ea typeface="AppleSystemUIFontItalic"/>
                        </a:rPr>
                        <a:t>h </a:t>
                      </a:r>
                      <a:r>
                        <a:rPr b="0" lang="en-PH" sz="1800" spc="-1" strike="noStrike">
                          <a:latin typeface="Lato"/>
                          <a:ea typeface="AppleSystemUIFont"/>
                        </a:rPr>
                        <a:t>is the height in meters (m), </a:t>
                      </a:r>
                      <a:r>
                        <a:rPr b="0" i="1" lang="en-PH" sz="1800" spc="-1" strike="noStrike">
                          <a:latin typeface="Lato"/>
                          <a:ea typeface="AppleSystemUIFontItalic"/>
                        </a:rPr>
                        <a:t>v </a:t>
                      </a:r>
                      <a:r>
                        <a:rPr b="0" lang="en-PH" sz="1800" spc="-1" strike="noStrike">
                          <a:latin typeface="Lato"/>
                          <a:ea typeface="AppleSystemUIFont"/>
                        </a:rPr>
                        <a:t>is velocity in meter-per-second (m/s), and </a:t>
                      </a:r>
                      <a:r>
                        <a:rPr b="0" i="1" lang="en-PH" sz="1800" spc="-1" strike="noStrike">
                          <a:latin typeface="Lato"/>
                          <a:ea typeface="AppleSystemUIFontItalic"/>
                        </a:rPr>
                        <a:t>x </a:t>
                      </a:r>
                      <a:r>
                        <a:rPr b="0" lang="en-PH" sz="1800" spc="-1" strike="noStrike">
                          <a:latin typeface="Lato"/>
                          <a:ea typeface="AppleSystemUIFont"/>
                        </a:rPr>
                        <a:t>is the length of compression of the object in meters (m). The subscripts, i and f, denote the initial and final values for the entire system. The energy in the system is given in the unit J for joules.</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35" name=""/>
          <p:cNvSpPr/>
          <p:nvPr/>
        </p:nvSpPr>
        <p:spPr>
          <a:xfrm>
            <a:off x="9540000" y="7200000"/>
            <a:ext cx="180000" cy="345600"/>
          </a:xfrm>
          <a:prstGeom prst="rect">
            <a:avLst/>
          </a:prstGeom>
          <a:noFill/>
          <a:ln w="0">
            <a:noFill/>
          </a:ln>
        </p:spPr>
        <p:style>
          <a:lnRef idx="0"/>
          <a:fillRef idx="0"/>
          <a:effectRef idx="0"/>
          <a:fontRef idx="minor"/>
        </p:style>
      </p:sp>
      <p:sp>
        <p:nvSpPr>
          <p:cNvPr id="136" name=""/>
          <p:cNvSpPr/>
          <p:nvPr/>
        </p:nvSpPr>
        <p:spPr>
          <a:xfrm>
            <a:off x="6120000" y="3780000"/>
            <a:ext cx="180000" cy="345600"/>
          </a:xfrm>
          <a:prstGeom prst="rect">
            <a:avLst/>
          </a:prstGeom>
          <a:noFill/>
          <a:ln w="0">
            <a:noFill/>
          </a:ln>
        </p:spPr>
        <p:style>
          <a:lnRef idx="0"/>
          <a:fillRef idx="0"/>
          <a:effectRef idx="0"/>
          <a:fontRef idx="minor"/>
        </p:style>
      </p:sp>
      <p:sp>
        <p:nvSpPr>
          <p:cNvPr id="137" name=""/>
          <p:cNvSpPr/>
          <p:nvPr/>
        </p:nvSpPr>
        <p:spPr>
          <a:xfrm>
            <a:off x="11880000" y="3233880"/>
            <a:ext cx="180000" cy="345600"/>
          </a:xfrm>
          <a:prstGeom prst="rect">
            <a:avLst/>
          </a:prstGeom>
          <a:noFill/>
          <a:ln w="0">
            <a:noFill/>
          </a:ln>
        </p:spPr>
        <p:style>
          <a:lnRef idx="0"/>
          <a:fillRef idx="0"/>
          <a:effectRef idx="0"/>
          <a:fontRef idx="minor"/>
        </p:style>
      </p:sp>
      <p:sp>
        <p:nvSpPr>
          <p:cNvPr id="138" name=""/>
          <p:cNvSpPr/>
          <p:nvPr/>
        </p:nvSpPr>
        <p:spPr>
          <a:xfrm>
            <a:off x="11700000" y="5400000"/>
            <a:ext cx="180000" cy="345600"/>
          </a:xfrm>
          <a:prstGeom prst="rect">
            <a:avLst/>
          </a:prstGeom>
          <a:noFill/>
          <a:ln w="0">
            <a:noFill/>
          </a:ln>
        </p:spPr>
        <p:style>
          <a:lnRef idx="0"/>
          <a:fillRef idx="0"/>
          <a:effectRef idx="0"/>
          <a:fontRef idx="minor"/>
        </p:style>
      </p:sp>
      <p:pic>
        <p:nvPicPr>
          <p:cNvPr id="139" name="" descr=""/>
          <p:cNvPicPr/>
          <p:nvPr/>
        </p:nvPicPr>
        <p:blipFill>
          <a:blip r:embed="rId1"/>
          <a:stretch/>
        </p:blipFill>
        <p:spPr>
          <a:xfrm>
            <a:off x="576000" y="4393800"/>
            <a:ext cx="4582080" cy="6458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040" cy="341640"/>
          </a:xfrm>
          <a:prstGeom prst="rect">
            <a:avLst/>
          </a:prstGeom>
          <a:noFill/>
          <a:ln w="0">
            <a:noFill/>
          </a:ln>
        </p:spPr>
        <p:style>
          <a:lnRef idx="0"/>
          <a:fillRef idx="0"/>
          <a:effectRef idx="0"/>
          <a:fontRef idx="minor"/>
        </p:style>
      </p:sp>
      <p:sp>
        <p:nvSpPr>
          <p:cNvPr id="141"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42" name=""/>
          <p:cNvSpPr/>
          <p:nvPr/>
        </p:nvSpPr>
        <p:spPr>
          <a:xfrm>
            <a:off x="385560" y="2196000"/>
            <a:ext cx="11420280" cy="1145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solve problems regarding the conservation of mechanical energy, it is important to identify two different positions of the object and recognize the types of energy present in each of the positions. The reference points used while computing for the potential energies must be consistent all throughout the solution of the problem. </a:t>
            </a:r>
            <a:endParaRPr b="0" lang="en-PH" sz="1800" spc="-1" strike="noStrike">
              <a:latin typeface="Arial"/>
            </a:endParaRPr>
          </a:p>
        </p:txBody>
      </p:sp>
      <p:sp>
        <p:nvSpPr>
          <p:cNvPr id="143" name=""/>
          <p:cNvSpPr/>
          <p:nvPr/>
        </p:nvSpPr>
        <p:spPr>
          <a:xfrm>
            <a:off x="459000" y="3312000"/>
            <a:ext cx="1520640" cy="43632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1" lang="en-PH" sz="1800" spc="-1" strike="noStrike">
                <a:solidFill>
                  <a:srgbClr val="000000"/>
                </a:solidFill>
                <a:latin typeface="Lato"/>
                <a:ea typeface="AppleSystemUIFontBold"/>
              </a:rPr>
              <a:t>Examples: </a:t>
            </a:r>
            <a:endParaRPr b="0" lang="en-PH" sz="1800" spc="-1" strike="noStrike">
              <a:latin typeface="Arial"/>
            </a:endParaRPr>
          </a:p>
        </p:txBody>
      </p:sp>
      <p:sp>
        <p:nvSpPr>
          <p:cNvPr id="144" name=""/>
          <p:cNvSpPr/>
          <p:nvPr/>
        </p:nvSpPr>
        <p:spPr>
          <a:xfrm>
            <a:off x="425880" y="3784680"/>
            <a:ext cx="11339640" cy="1146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1. During a flood, a tree trunk with a mass of 100 kg falls down a waterfall that is 5 m high. If air resistance is ignored, find the tree trunk’s (a) potential energy at the top of the waterfall, (b) kinetic energy at the bottom of the waterfall, and (c) velocity as it falls to the bottom of the waterfall.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040" cy="341640"/>
          </a:xfrm>
          <a:prstGeom prst="rect">
            <a:avLst/>
          </a:prstGeom>
          <a:noFill/>
          <a:ln w="0">
            <a:noFill/>
          </a:ln>
        </p:spPr>
        <p:style>
          <a:lnRef idx="0"/>
          <a:fillRef idx="0"/>
          <a:effectRef idx="0"/>
          <a:fontRef idx="minor"/>
        </p:style>
      </p:sp>
      <p:sp>
        <p:nvSpPr>
          <p:cNvPr id="146"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graphicFrame>
        <p:nvGraphicFramePr>
          <p:cNvPr id="147" name=""/>
          <p:cNvGraphicFramePr/>
          <p:nvPr/>
        </p:nvGraphicFramePr>
        <p:xfrm>
          <a:off x="1080000" y="1476000"/>
          <a:ext cx="10215360" cy="4643640"/>
        </p:xfrm>
        <a:graphic>
          <a:graphicData uri="http://schemas.openxmlformats.org/drawingml/2006/table">
            <a:tbl>
              <a:tblPr/>
              <a:tblGrid>
                <a:gridCol w="3235680"/>
                <a:gridCol w="3356280"/>
                <a:gridCol w="3623760"/>
              </a:tblGrid>
              <a:tr h="2428200">
                <a:tc>
                  <a:txBody>
                    <a:bodyPr lIns="90000" rIns="90000" anchor="t">
                      <a:noAutofit/>
                    </a:bodyPr>
                    <a:p>
                      <a:pPr>
                        <a:lnSpc>
                          <a:spcPct val="100000"/>
                        </a:lnSpc>
                        <a:buNone/>
                      </a:pPr>
                      <a:r>
                        <a:rPr b="0" lang="en-PH" sz="1800" spc="-1" strike="noStrike">
                          <a:latin typeface="Lato"/>
                        </a:rPr>
                        <a:t>Given: m = 100 kg </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h = 5 m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rPr>
                        <a:t>Unknown : a) PE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b) KE</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v</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nSpc>
                          <a:spcPct val="100000"/>
                        </a:lnSpc>
                        <a:buNone/>
                      </a:pPr>
                      <a:r>
                        <a:rPr b="0" lang="en-PH" sz="1800" spc="-1" strike="noStrike">
                          <a:latin typeface="Lato"/>
                          <a:ea typeface="AppleSystemUIFont"/>
                        </a:rPr>
                        <a:t>Equations: PE = mgh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AppleSystemUIFont"/>
                        </a:rPr>
                        <a:t>              </a:t>
                      </a:r>
                      <a:endParaRPr b="0" lang="en-PH" sz="1800" spc="-1" strike="noStrike">
                        <a:latin typeface="Arial"/>
                      </a:endParaRPr>
                    </a:p>
                    <a:p>
                      <a:pPr>
                        <a:lnSpc>
                          <a:spcPct val="100000"/>
                        </a:lnSpc>
                        <a:buNone/>
                      </a:pPr>
                      <a:r>
                        <a:rPr b="1" lang="en-PH" sz="1800" spc="-1" strike="noStrike">
                          <a:latin typeface="Lato"/>
                          <a:ea typeface="AppleSystemUIFont"/>
                        </a:rPr>
                        <a:t>              </a:t>
                      </a:r>
                      <a:r>
                        <a:rPr b="1" lang="en-PH" sz="1800" spc="-1" strike="noStrike">
                          <a:latin typeface="Lato"/>
                          <a:ea typeface="AppleSystemUIFont"/>
                        </a:rPr>
                        <a:t>KE</a:t>
                      </a:r>
                      <a:r>
                        <a:rPr b="0" lang="en-PH" sz="1800" spc="-1" strike="noStrike" baseline="-8000">
                          <a:latin typeface="Lato"/>
                          <a:ea typeface="AppleSystemUIFont"/>
                        </a:rPr>
                        <a:t>Total</a:t>
                      </a:r>
                      <a:r>
                        <a:rPr b="0" lang="en-PH" sz="1800" spc="-1" strike="noStrike">
                          <a:latin typeface="Lato"/>
                          <a:ea typeface="AppleSystemUIFont"/>
                        </a:rPr>
                        <a:t> = </a:t>
                      </a:r>
                      <a:r>
                        <a:rPr b="1" lang="en-PH" sz="1800" spc="-1" strike="noStrike">
                          <a:latin typeface="Lato"/>
                          <a:ea typeface="AppleSystemUIFont"/>
                        </a:rPr>
                        <a:t>PE</a:t>
                      </a:r>
                      <a:r>
                        <a:rPr b="0" lang="en-PH" sz="1800" spc="-1" strike="noStrike" baseline="-8000">
                          <a:latin typeface="Lato"/>
                          <a:ea typeface="AppleSystemUIFont"/>
                        </a:rPr>
                        <a:t>Total</a:t>
                      </a:r>
                      <a:r>
                        <a:rPr b="0" lang="en-PH" sz="1800" spc="-1" strike="noStrike">
                          <a:latin typeface="Lato"/>
                          <a:ea typeface="AppleSystemUIFont"/>
                        </a:rPr>
                        <a:t>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2215800">
                <a:tc gridSpan="3">
                  <a:txBody>
                    <a:bodyPr lIns="90000" rIns="90000" anchor="t">
                      <a:noAutofit/>
                    </a:bodyPr>
                    <a:p>
                      <a:pPr algn="just">
                        <a:lnSpc>
                          <a:spcPct val="100000"/>
                        </a:lnSpc>
                        <a:buNone/>
                      </a:pPr>
                      <a:r>
                        <a:rPr b="0" lang="en-PH" sz="1800" spc="-1" strike="noStrike">
                          <a:latin typeface="Lato"/>
                        </a:rPr>
                        <a:t>Solution: Substituting the given values in the equations and solving for the unknown: </a:t>
                      </a: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bl>
          </a:graphicData>
        </a:graphic>
      </p:graphicFrame>
      <p:pic>
        <p:nvPicPr>
          <p:cNvPr id="148" name="" descr=""/>
          <p:cNvPicPr/>
          <p:nvPr/>
        </p:nvPicPr>
        <p:blipFill>
          <a:blip r:embed="rId1"/>
          <a:stretch/>
        </p:blipFill>
        <p:spPr>
          <a:xfrm>
            <a:off x="8748000" y="1899720"/>
            <a:ext cx="1426320" cy="1303560"/>
          </a:xfrm>
          <a:prstGeom prst="rect">
            <a:avLst/>
          </a:prstGeom>
          <a:ln w="0">
            <a:noFill/>
          </a:ln>
        </p:spPr>
      </p:pic>
      <p:pic>
        <p:nvPicPr>
          <p:cNvPr id="149" name="" descr=""/>
          <p:cNvPicPr/>
          <p:nvPr/>
        </p:nvPicPr>
        <p:blipFill>
          <a:blip r:embed="rId2"/>
          <a:stretch/>
        </p:blipFill>
        <p:spPr>
          <a:xfrm>
            <a:off x="1188000" y="4320000"/>
            <a:ext cx="4593240" cy="578880"/>
          </a:xfrm>
          <a:prstGeom prst="rect">
            <a:avLst/>
          </a:prstGeom>
          <a:ln w="0">
            <a:noFill/>
          </a:ln>
        </p:spPr>
      </p:pic>
      <p:pic>
        <p:nvPicPr>
          <p:cNvPr id="150" name="" descr=""/>
          <p:cNvPicPr/>
          <p:nvPr/>
        </p:nvPicPr>
        <p:blipFill>
          <a:blip r:embed="rId3"/>
          <a:stretch/>
        </p:blipFill>
        <p:spPr>
          <a:xfrm>
            <a:off x="1217160" y="4890960"/>
            <a:ext cx="2742120" cy="400320"/>
          </a:xfrm>
          <a:prstGeom prst="rect">
            <a:avLst/>
          </a:prstGeom>
          <a:ln w="0">
            <a:noFill/>
          </a:ln>
        </p:spPr>
      </p:pic>
      <p:pic>
        <p:nvPicPr>
          <p:cNvPr id="151" name="" descr=""/>
          <p:cNvPicPr/>
          <p:nvPr/>
        </p:nvPicPr>
        <p:blipFill>
          <a:blip r:embed="rId4"/>
          <a:stretch/>
        </p:blipFill>
        <p:spPr>
          <a:xfrm>
            <a:off x="1224000" y="5364000"/>
            <a:ext cx="3656520" cy="679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6040" cy="341640"/>
          </a:xfrm>
          <a:prstGeom prst="rect">
            <a:avLst/>
          </a:prstGeom>
          <a:noFill/>
          <a:ln w="0">
            <a:noFill/>
          </a:ln>
        </p:spPr>
        <p:style>
          <a:lnRef idx="0"/>
          <a:fillRef idx="0"/>
          <a:effectRef idx="0"/>
          <a:fontRef idx="minor"/>
        </p:style>
      </p:sp>
      <p:sp>
        <p:nvSpPr>
          <p:cNvPr id="153"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54" name=""/>
          <p:cNvSpPr/>
          <p:nvPr/>
        </p:nvSpPr>
        <p:spPr>
          <a:xfrm>
            <a:off x="252000" y="1985400"/>
            <a:ext cx="7739280" cy="1145880"/>
          </a:xfrm>
          <a:prstGeom prst="rect">
            <a:avLst/>
          </a:prstGeom>
          <a:noFill/>
          <a:ln w="0">
            <a:noFill/>
          </a:ln>
        </p:spPr>
        <p:style>
          <a:lnRef idx="0"/>
          <a:fillRef idx="0"/>
          <a:effectRef idx="0"/>
          <a:fontRef idx="minor"/>
        </p:style>
        <p:txBody>
          <a:bodyPr lIns="90000" rIns="90000" tIns="45000" bIns="45000" anchor="t">
            <a:noAutofit/>
          </a:bodyPr>
          <a:p>
            <a:pPr marL="291960" algn="just">
              <a:lnSpc>
                <a:spcPct val="115000"/>
              </a:lnSpc>
              <a:buNone/>
            </a:pPr>
            <a:r>
              <a:rPr b="0" lang="en-PH" sz="1800" spc="-1" strike="noStrike">
                <a:solidFill>
                  <a:srgbClr val="000000"/>
                </a:solidFill>
                <a:latin typeface="Lato"/>
                <a:ea typeface="AppleSystemUIFont"/>
              </a:rPr>
              <a:t>2. Bianca whose mass is 85 kg, skis down the hill, passing point Z with a kinetic energy of 9,700 J. If friction is ignored, to what maximum height, h, can Bianca ski? </a:t>
            </a:r>
            <a:endParaRPr b="0" lang="en-PH" sz="1800" spc="-1" strike="noStrike">
              <a:latin typeface="Arial"/>
            </a:endParaRPr>
          </a:p>
        </p:txBody>
      </p:sp>
      <p:pic>
        <p:nvPicPr>
          <p:cNvPr id="155" name="" descr=""/>
          <p:cNvPicPr/>
          <p:nvPr/>
        </p:nvPicPr>
        <p:blipFill>
          <a:blip r:embed="rId1"/>
          <a:stretch/>
        </p:blipFill>
        <p:spPr>
          <a:xfrm>
            <a:off x="8100000" y="1720440"/>
            <a:ext cx="3419280" cy="1439280"/>
          </a:xfrm>
          <a:prstGeom prst="rect">
            <a:avLst/>
          </a:prstGeom>
          <a:ln cap="rnd" w="29160">
            <a:solidFill>
              <a:srgbClr val="000000"/>
            </a:solidFill>
            <a:round/>
          </a:ln>
        </p:spPr>
      </p:pic>
      <p:graphicFrame>
        <p:nvGraphicFramePr>
          <p:cNvPr id="156" name=""/>
          <p:cNvGraphicFramePr/>
          <p:nvPr/>
        </p:nvGraphicFramePr>
        <p:xfrm>
          <a:off x="1716480" y="3348000"/>
          <a:ext cx="8925480" cy="2596320"/>
        </p:xfrm>
        <a:graphic>
          <a:graphicData uri="http://schemas.openxmlformats.org/drawingml/2006/table">
            <a:tbl>
              <a:tblPr/>
              <a:tblGrid>
                <a:gridCol w="2396880"/>
                <a:gridCol w="3033000"/>
                <a:gridCol w="3495960"/>
              </a:tblGrid>
              <a:tr h="1078920">
                <a:tc>
                  <a:txBody>
                    <a:bodyPr lIns="90000" rIns="90000" anchor="t">
                      <a:noAutofit/>
                    </a:bodyPr>
                    <a:p>
                      <a:pPr algn="just">
                        <a:lnSpc>
                          <a:spcPct val="100000"/>
                        </a:lnSpc>
                        <a:buNone/>
                      </a:pPr>
                      <a:r>
                        <a:rPr b="0" lang="en-PH" sz="1800" spc="-1" strike="noStrike">
                          <a:latin typeface="Lato"/>
                        </a:rPr>
                        <a:t>Given: m = 85 kg </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KE = 9,700 J</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ea typeface="AppleSystemUIFont"/>
                        </a:rPr>
                        <a:t>Unknown: h</a:t>
                      </a:r>
                      <a:r>
                        <a:rPr b="0" lang="en-PH" sz="1800" spc="-1" strike="noStrike" baseline="-8000">
                          <a:latin typeface="Lato"/>
                          <a:ea typeface="AppleSystemUIFont"/>
                        </a:rPr>
                        <a:t>max</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just">
                        <a:lnSpc>
                          <a:spcPct val="100000"/>
                        </a:lnSpc>
                        <a:buNone/>
                      </a:pPr>
                      <a:r>
                        <a:rPr b="0" lang="en-PH" sz="1800" spc="-1" strike="noStrike">
                          <a:latin typeface="Lato"/>
                          <a:ea typeface="AppleSystemUIFont"/>
                        </a:rPr>
                        <a:t>Equations: KE</a:t>
                      </a:r>
                      <a:r>
                        <a:rPr b="0" lang="en-PH" sz="1800" spc="-1" strike="noStrike" baseline="-8000">
                          <a:latin typeface="Lato"/>
                          <a:ea typeface="AppleSystemUIFont"/>
                        </a:rPr>
                        <a:t>Total</a:t>
                      </a:r>
                      <a:r>
                        <a:rPr b="0" lang="en-PH" sz="1800" spc="-1" strike="noStrike">
                          <a:latin typeface="Lato"/>
                          <a:ea typeface="AppleSystemUIFont"/>
                        </a:rPr>
                        <a:t> = PE</a:t>
                      </a:r>
                      <a:r>
                        <a:rPr b="0" lang="en-PH" sz="1800" spc="-1" strike="noStrike" baseline="-8000">
                          <a:latin typeface="Lato"/>
                          <a:ea typeface="AppleSystemUIFont"/>
                        </a:rPr>
                        <a:t>Total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1517760">
                <a:tc gridSpan="3">
                  <a:txBody>
                    <a:bodyPr lIns="90000" rIns="90000" anchor="t">
                      <a:noAutofit/>
                    </a:bodyPr>
                    <a:p>
                      <a:pPr algn="just">
                        <a:lnSpc>
                          <a:spcPct val="100000"/>
                        </a:lnSpc>
                        <a:buNone/>
                      </a:pPr>
                      <a:r>
                        <a:rPr b="0" lang="en-PH" sz="1800" spc="-1" strike="noStrike">
                          <a:latin typeface="Lato"/>
                          <a:ea typeface="AppleSystemUIFont"/>
                        </a:rPr>
                        <a:t>Solution: Substituting the given values in the equations and solving for the unknown:</a:t>
                      </a:r>
                      <a:endParaRPr b="0" lang="en-PH" sz="1800" spc="-1" strike="noStrike">
                        <a:latin typeface="Arial"/>
                      </a:endParaRPr>
                    </a:p>
                    <a:p>
                      <a:pPr marL="291960" algn="just">
                        <a:lnSpc>
                          <a:spcPct val="100000"/>
                        </a:lnSpc>
                        <a:buNone/>
                      </a:pPr>
                      <a:r>
                        <a:rPr b="0" lang="en-PH" sz="1800" spc="-1" strike="noStrike">
                          <a:latin typeface="Lato"/>
                          <a:ea typeface="AppleSystemUIFont"/>
                        </a:rPr>
                        <a:t>KE</a:t>
                      </a:r>
                      <a:r>
                        <a:rPr b="0" lang="en-PH" sz="1800" spc="-1" strike="noStrike" baseline="-8000">
                          <a:latin typeface="Lato"/>
                          <a:ea typeface="AppleSystemUIFont"/>
                        </a:rPr>
                        <a:t>Total</a:t>
                      </a:r>
                      <a:r>
                        <a:rPr b="0" lang="en-PH" sz="1800" spc="-1" strike="noStrike">
                          <a:latin typeface="Lato"/>
                          <a:ea typeface="AppleSystemUIFont"/>
                        </a:rPr>
                        <a:t> = PE</a:t>
                      </a:r>
                      <a:r>
                        <a:rPr b="0" lang="en-PH" sz="1800" spc="-1" strike="noStrike" baseline="-8000">
                          <a:latin typeface="Lato"/>
                          <a:ea typeface="AppleSystemUIFont"/>
                        </a:rPr>
                        <a:t>Total</a:t>
                      </a:r>
                      <a:r>
                        <a:rPr b="0" lang="en-PH" sz="1800" spc="-1" strike="noStrike">
                          <a:latin typeface="Lato"/>
                          <a:ea typeface="AppleSystemUIFont"/>
                        </a:rPr>
                        <a:t> = 9,700 J </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hMerge="1">
                  <a:tcPr anchor="t" marL="90000" marR="90000">
                    <a:solidFill>
                      <a:srgbClr val="729fcf"/>
                    </a:solidFill>
                  </a:tcPr>
                </a:tc>
                <a:tc hMerge="1">
                  <a:tcPr anchor="t" marL="90000" marR="90000">
                    <a:solidFill>
                      <a:srgbClr val="729fcf"/>
                    </a:solidFill>
                  </a:tcPr>
                </a:tc>
              </a:tr>
            </a:tbl>
          </a:graphicData>
        </a:graphic>
      </p:graphicFrame>
      <p:pic>
        <p:nvPicPr>
          <p:cNvPr id="157" name="" descr=""/>
          <p:cNvPicPr/>
          <p:nvPr/>
        </p:nvPicPr>
        <p:blipFill>
          <a:blip r:embed="rId2"/>
          <a:stretch/>
        </p:blipFill>
        <p:spPr>
          <a:xfrm>
            <a:off x="7657560" y="3729240"/>
            <a:ext cx="801720" cy="590040"/>
          </a:xfrm>
          <a:prstGeom prst="rect">
            <a:avLst/>
          </a:prstGeom>
          <a:ln w="0">
            <a:noFill/>
          </a:ln>
        </p:spPr>
      </p:pic>
      <p:pic>
        <p:nvPicPr>
          <p:cNvPr id="158" name="" descr=""/>
          <p:cNvPicPr/>
          <p:nvPr/>
        </p:nvPicPr>
        <p:blipFill>
          <a:blip r:embed="rId3"/>
          <a:stretch/>
        </p:blipFill>
        <p:spPr>
          <a:xfrm>
            <a:off x="2040840" y="5118840"/>
            <a:ext cx="3790440" cy="7124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0260000" y="5746320"/>
            <a:ext cx="176040" cy="341640"/>
          </a:xfrm>
          <a:prstGeom prst="rect">
            <a:avLst/>
          </a:prstGeom>
          <a:noFill/>
          <a:ln w="0">
            <a:noFill/>
          </a:ln>
        </p:spPr>
        <p:style>
          <a:lnRef idx="0"/>
          <a:fillRef idx="0"/>
          <a:effectRef idx="0"/>
          <a:fontRef idx="minor"/>
        </p:style>
      </p:sp>
      <p:sp>
        <p:nvSpPr>
          <p:cNvPr id="160"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61" name=""/>
          <p:cNvSpPr/>
          <p:nvPr/>
        </p:nvSpPr>
        <p:spPr>
          <a:xfrm>
            <a:off x="350640" y="2325240"/>
            <a:ext cx="11490480" cy="14396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1. Why do we often feel warm after rubbing our hands? This involves conservation of mechanical energy. </a:t>
            </a:r>
            <a:endParaRPr b="0" lang="en-PH" sz="1800" spc="-1" strike="noStrike">
              <a:latin typeface="Arial"/>
            </a:endParaRPr>
          </a:p>
          <a:p>
            <a:pPr algn="just">
              <a:lnSpc>
                <a:spcPct val="115000"/>
              </a:lnSpc>
              <a:buNone/>
            </a:pPr>
            <a:r>
              <a:rPr b="0" lang="en-PH" sz="1800" spc="-1" strike="noStrike">
                <a:solidFill>
                  <a:srgbClr val="000000"/>
                </a:solidFill>
                <a:latin typeface="Lato"/>
                <a:ea typeface="AppleSystemUIFont"/>
              </a:rPr>
              <a:t>The mechanical energy supplied by our muscles helps us to move our hands back and forth against each other. The motion of the hands is opposed by the frictional force. The mechanical energy from our muscles gets converted into the form of heat. This makes us feel warm. </a:t>
            </a:r>
            <a:endParaRPr b="0" lang="en-PH" sz="1800" spc="-1" strike="noStrike">
              <a:latin typeface="Arial"/>
            </a:endParaRPr>
          </a:p>
        </p:txBody>
      </p:sp>
      <p:sp>
        <p:nvSpPr>
          <p:cNvPr id="162" name=""/>
          <p:cNvSpPr/>
          <p:nvPr/>
        </p:nvSpPr>
        <p:spPr>
          <a:xfrm>
            <a:off x="360000" y="3801240"/>
            <a:ext cx="11471400" cy="16704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ppleSystemUIFont"/>
              </a:rPr>
              <a:t>2. The operation of hydropower plants illustrates the law of conservation of mechanical energy. Hydropower plants convert the potential energy of water into electrical energy which is used for commercial and household use. More specifically, the potential energy of water is converted into kinetic energy as water starts to fall from a dam. A turbine converts the mechanical energy of falling water into mechanical energy. Then, a generator converts the mechanical energy from the turbine into electrical energy. </a:t>
            </a:r>
            <a:endParaRPr b="0" lang="en-PH" sz="1800" spc="-1" strike="noStrike">
              <a:latin typeface="Arial"/>
            </a:endParaRPr>
          </a:p>
        </p:txBody>
      </p:sp>
      <p:sp>
        <p:nvSpPr>
          <p:cNvPr id="163" name=""/>
          <p:cNvSpPr/>
          <p:nvPr/>
        </p:nvSpPr>
        <p:spPr>
          <a:xfrm>
            <a:off x="2880000" y="1836000"/>
            <a:ext cx="6444000" cy="396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Applications of the Law of Conservation of Mechanical Energy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10260000" y="5746320"/>
            <a:ext cx="176040" cy="341640"/>
          </a:xfrm>
          <a:prstGeom prst="rect">
            <a:avLst/>
          </a:prstGeom>
          <a:noFill/>
          <a:ln w="0">
            <a:noFill/>
          </a:ln>
        </p:spPr>
        <p:style>
          <a:lnRef idx="0"/>
          <a:fillRef idx="0"/>
          <a:effectRef idx="0"/>
          <a:fontRef idx="minor"/>
        </p:style>
      </p:sp>
      <p:sp>
        <p:nvSpPr>
          <p:cNvPr id="165"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66" name=""/>
          <p:cNvSpPr/>
          <p:nvPr/>
        </p:nvSpPr>
        <p:spPr>
          <a:xfrm>
            <a:off x="605880" y="2664000"/>
            <a:ext cx="10979640" cy="180468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A 14,300 kg airplane is flying at an altitude of 497 m at a speed of 214 km/h. What is the airplane’s total mechanical energy?</a:t>
            </a:r>
            <a:br/>
            <a:endParaRPr b="0" lang="en-PH" sz="1800" spc="-1" strike="noStrike">
              <a:latin typeface="Arial"/>
            </a:endParaRPr>
          </a:p>
          <a:p>
            <a:pPr>
              <a:lnSpc>
                <a:spcPct val="115000"/>
              </a:lnSpc>
              <a:buNone/>
            </a:pPr>
            <a:r>
              <a:rPr b="0" lang="en-PH" sz="1800" spc="-1" strike="noStrike">
                <a:latin typeface="Lato"/>
                <a:ea typeface="AppleSystemUIFont"/>
              </a:rPr>
              <a:t>	</a:t>
            </a:r>
            <a:r>
              <a:rPr b="0" lang="en-PH" sz="1800" spc="-1" strike="noStrike">
                <a:latin typeface="Lato"/>
                <a:ea typeface="AppleSystemUIFont"/>
              </a:rPr>
              <a:t>A. 8.20 × 10</a:t>
            </a:r>
            <a:r>
              <a:rPr b="0" lang="en-PH" sz="1800" spc="-1" strike="noStrike" baseline="33000">
                <a:latin typeface="Lato"/>
                <a:ea typeface="AppleSystemUIFont"/>
              </a:rPr>
              <a:t>7</a:t>
            </a:r>
            <a:r>
              <a:rPr b="0" lang="en-PH" sz="1800" spc="-1" strike="noStrike">
                <a:latin typeface="Lato"/>
                <a:ea typeface="AppleSystemUIFont"/>
              </a:rPr>
              <a:t>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 C. 2.67 × 10</a:t>
            </a:r>
            <a:r>
              <a:rPr b="0" lang="en-PH" sz="1800" spc="-1" strike="noStrike" baseline="33000">
                <a:latin typeface="Lato"/>
                <a:ea typeface="AppleSystemUIFont"/>
              </a:rPr>
              <a:t>8</a:t>
            </a:r>
            <a:r>
              <a:rPr b="0" lang="en-PH" sz="1800" spc="-1" strike="noStrike">
                <a:latin typeface="Lato"/>
                <a:ea typeface="AppleSystemUIFont"/>
              </a:rPr>
              <a:t> J </a:t>
            </a:r>
            <a:br/>
            <a:r>
              <a:rPr b="0" lang="en-PH" sz="1800" spc="-1" strike="noStrike">
                <a:latin typeface="Lato"/>
                <a:ea typeface="AppleSystemUIFont"/>
              </a:rPr>
              <a:t>	</a:t>
            </a:r>
            <a:r>
              <a:rPr b="0" lang="en-PH" sz="1800" spc="-1" strike="noStrike">
                <a:latin typeface="Lato"/>
                <a:ea typeface="AppleSystemUIFont"/>
              </a:rPr>
              <a:t>B. 9.49 × 10</a:t>
            </a:r>
            <a:r>
              <a:rPr b="0" lang="en-PH" sz="1800" spc="-1" strike="noStrike" baseline="33000">
                <a:latin typeface="Lato"/>
                <a:ea typeface="AppleSystemUIFont"/>
              </a:rPr>
              <a:t>7</a:t>
            </a:r>
            <a:r>
              <a:rPr b="0" lang="en-PH" sz="1800" spc="-1" strike="noStrike">
                <a:latin typeface="Lato"/>
                <a:ea typeface="AppleSystemUIFont"/>
              </a:rPr>
              <a:t>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1.45 × 10</a:t>
            </a:r>
            <a:r>
              <a:rPr b="0" lang="en-PH" sz="1800" spc="-1" strike="noStrike" baseline="33000">
                <a:latin typeface="Lato"/>
                <a:ea typeface="AppleSystemUIFont"/>
              </a:rPr>
              <a:t>8</a:t>
            </a:r>
            <a:r>
              <a:rPr b="0" lang="en-PH" sz="1800" spc="-1" strike="noStrike">
                <a:latin typeface="Lato"/>
                <a:ea typeface="AppleSystemUIFont"/>
              </a:rPr>
              <a:t> J </a:t>
            </a:r>
            <a:endParaRPr b="0" lang="en-PH" sz="1800" spc="-1" strike="noStrike">
              <a:latin typeface="Arial"/>
            </a:endParaRPr>
          </a:p>
        </p:txBody>
      </p:sp>
      <p:sp>
        <p:nvSpPr>
          <p:cNvPr id="167" name=""/>
          <p:cNvSpPr/>
          <p:nvPr/>
        </p:nvSpPr>
        <p:spPr>
          <a:xfrm>
            <a:off x="585000" y="2179800"/>
            <a:ext cx="965376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AppleSystemUIFontBold"/>
              </a:rPr>
              <a:t>Directions</a:t>
            </a:r>
            <a:r>
              <a:rPr b="0" lang="en-PH" sz="1800" spc="-1" strike="noStrike">
                <a:latin typeface="Lato"/>
                <a:ea typeface="AppleSystemUIFont"/>
              </a:rPr>
              <a:t>: Read and answer each item carefully. Give the letter of the correct answer.</a:t>
            </a:r>
            <a:endParaRPr b="0" lang="en-PH" sz="1800" spc="-1" strike="noStrike">
              <a:latin typeface="Arial"/>
            </a:endParaRPr>
          </a:p>
        </p:txBody>
      </p:sp>
      <p:sp>
        <p:nvSpPr>
          <p:cNvPr id="168" name=""/>
          <p:cNvSpPr/>
          <p:nvPr/>
        </p:nvSpPr>
        <p:spPr>
          <a:xfrm>
            <a:off x="666000" y="4361040"/>
            <a:ext cx="11003760" cy="1622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2. What is the total mechanical energy for a ball of mass 0.15 kg which has a kinetic energy of 20 J and is 2 m above the ground?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22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25 J </a:t>
            </a:r>
            <a:br/>
            <a:r>
              <a:rPr b="0" lang="en-PH" sz="1800" spc="-1" strike="noStrike">
                <a:latin typeface="Lato"/>
                <a:ea typeface="AppleSystemUIFont"/>
              </a:rPr>
              <a:t>	</a:t>
            </a:r>
            <a:r>
              <a:rPr b="0" lang="en-PH" sz="1800" spc="-1" strike="noStrike">
                <a:latin typeface="Lato"/>
                <a:ea typeface="AppleSystemUIFont"/>
              </a:rPr>
              <a:t>B. 23 J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26 J </a:t>
            </a:r>
            <a:endParaRPr b="0" lang="en-PH" sz="1800" spc="-1" strike="noStrike">
              <a:latin typeface="Arial"/>
            </a:endParaRPr>
          </a:p>
        </p:txBody>
      </p:sp>
      <p:sp>
        <p:nvSpPr>
          <p:cNvPr id="169" name=""/>
          <p:cNvSpPr txBox="1"/>
          <p:nvPr/>
        </p:nvSpPr>
        <p:spPr>
          <a:xfrm>
            <a:off x="5375880" y="1620000"/>
            <a:ext cx="144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10260000" y="5746320"/>
            <a:ext cx="176040" cy="341640"/>
          </a:xfrm>
          <a:prstGeom prst="rect">
            <a:avLst/>
          </a:prstGeom>
          <a:noFill/>
          <a:ln w="0">
            <a:noFill/>
          </a:ln>
        </p:spPr>
        <p:style>
          <a:lnRef idx="0"/>
          <a:fillRef idx="0"/>
          <a:effectRef idx="0"/>
          <a:fontRef idx="minor"/>
        </p:style>
      </p:sp>
      <p:sp>
        <p:nvSpPr>
          <p:cNvPr id="171" name=""/>
          <p:cNvSpPr/>
          <p:nvPr/>
        </p:nvSpPr>
        <p:spPr>
          <a:xfrm>
            <a:off x="1685880" y="396000"/>
            <a:ext cx="8818920" cy="99936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400"/>
              </a:spcBef>
              <a:spcAft>
                <a:spcPts val="601"/>
              </a:spcAft>
              <a:buNone/>
            </a:pPr>
            <a:r>
              <a:rPr b="1" lang="en-PH" sz="2800" spc="-1" strike="noStrike">
                <a:solidFill>
                  <a:srgbClr val="000000"/>
                </a:solidFill>
                <a:latin typeface="Lato"/>
                <a:ea typeface="Arial;Arial"/>
              </a:rPr>
              <a:t>Applications of the Law of Conservation of Mechanical Energy </a:t>
            </a:r>
            <a:endParaRPr b="0" lang="en-PH" sz="2800" spc="-1" strike="noStrike">
              <a:latin typeface="Arial"/>
            </a:endParaRPr>
          </a:p>
        </p:txBody>
      </p:sp>
      <p:sp>
        <p:nvSpPr>
          <p:cNvPr id="172" name=""/>
          <p:cNvSpPr/>
          <p:nvPr/>
        </p:nvSpPr>
        <p:spPr>
          <a:xfrm>
            <a:off x="540720" y="1980000"/>
            <a:ext cx="1110996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3. Ignoring friction, what is the maximum velocity reached by a 56 kg skier as he/she skis from the top to the bottom of a 6.50 m slope?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9.6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C. 12.7 m/s </a:t>
            </a:r>
            <a:br/>
            <a:r>
              <a:rPr b="0" lang="en-PH" sz="1800" spc="-1" strike="noStrike">
                <a:latin typeface="Lato"/>
                <a:ea typeface="AppleSystemUIFont"/>
              </a:rPr>
              <a:t>	</a:t>
            </a:r>
            <a:r>
              <a:rPr b="0" lang="en-PH" sz="1800" spc="-1" strike="noStrike">
                <a:latin typeface="Lato"/>
                <a:ea typeface="AppleSystemUIFont"/>
              </a:rPr>
              <a:t>B. 11.3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13.1 m/s </a:t>
            </a:r>
            <a:endParaRPr b="0" lang="en-PH" sz="1800" spc="-1" strike="noStrike">
              <a:latin typeface="Arial"/>
            </a:endParaRPr>
          </a:p>
        </p:txBody>
      </p:sp>
      <p:sp>
        <p:nvSpPr>
          <p:cNvPr id="173" name=""/>
          <p:cNvSpPr/>
          <p:nvPr/>
        </p:nvSpPr>
        <p:spPr>
          <a:xfrm>
            <a:off x="459000" y="3669480"/>
            <a:ext cx="1127376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4. Leo sits on a slide at the top of a 23.7 m tall hill. If Leo and the slide have a total mass of 37.3 kg, how fast will they be going when they reach the bottom of the hill, assuming there is no friction between the slide and the ground?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12.70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 C. 19.3 m/s </a:t>
            </a:r>
            <a:br/>
            <a:r>
              <a:rPr b="0" lang="en-PH" sz="1800" spc="-1" strike="noStrike">
                <a:latin typeface="Lato"/>
                <a:ea typeface="AppleSystemUIFont"/>
              </a:rPr>
              <a:t>	</a:t>
            </a:r>
            <a:r>
              <a:rPr b="0" lang="en-PH" sz="1800" spc="-1" strike="noStrike">
                <a:latin typeface="Lato"/>
                <a:ea typeface="AppleSystemUIFont"/>
              </a:rPr>
              <a:t>B. 18.50 m/s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D. 21.6 m/s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813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2023-08-01T09:36:04Z</dcterms:modified>
  <cp:revision>108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