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_rels/slide9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77720" cy="6843600"/>
          </a:xfrm>
          <a:prstGeom prst="rect">
            <a:avLst/>
          </a:prstGeom>
          <a:solidFill>
            <a:srgbClr val="ffffff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84600" cy="278460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90040" cy="3848040"/>
          </a:xfrm>
          <a:prstGeom prst="rect">
            <a:avLst/>
          </a:prstGeom>
          <a:solidFill>
            <a:srgbClr val="9c0000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90040" cy="36972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77720" cy="62064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56160" cy="956160"/>
          </a:xfrm>
          <a:prstGeom prst="rect">
            <a:avLst/>
          </a:prstGeom>
          <a:solidFill>
            <a:srgbClr val="9c0000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20240" cy="102024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7748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089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602040" cy="3370320"/>
          </a:xfrm>
          <a:prstGeom prst="rect">
            <a:avLst/>
          </a:prstGeom>
          <a:ln w="126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7"/>
          <p:cNvSpPr/>
          <p:nvPr/>
        </p:nvSpPr>
        <p:spPr>
          <a:xfrm>
            <a:off x="4026960" y="2953080"/>
            <a:ext cx="766080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0" lang="en-US" sz="3600" spc="-1" strike="noStrike">
                <a:solidFill>
                  <a:srgbClr val="ffffff"/>
                </a:solidFill>
                <a:latin typeface="Montserrat"/>
                <a:ea typeface="Arial;Arial"/>
              </a:rPr>
              <a:t>Mga Anyo ng Salita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"/>
          <p:cNvSpPr/>
          <p:nvPr/>
        </p:nvSpPr>
        <p:spPr>
          <a:xfrm>
            <a:off x="396000" y="720000"/>
            <a:ext cx="11339280" cy="5219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1.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Paglalapi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– Ito ay pagbuo ng bagong salita sa pamamagitan ng paglalagay ng panlapi sa paligid ng salitang-ugat.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May limang paraan ng paglalapi: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a.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Unlapi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– Ito ang tawag sa paglalapi kung ito ay ikinakabit sa unahan ng salita. Ilan sa mga unlapi ay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ka-, ma-, mala-, ika-, pala-, taga-, in-, na-, um-,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at iba pa.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PingFang SC"/>
              </a:rPr>
              <a:t>Halimbaw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PingFang SC"/>
              </a:rPr>
              <a:t>a: “..pangako ko at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PingFang SC"/>
              </a:rPr>
              <a:t>um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PingFang SC"/>
              </a:rPr>
              <a:t>asang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PingFang SC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PingFang SC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PingFang SC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PingFang SC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Ma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maya ri’y kapiling ka.”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b.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Gitlapi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– Ito ang tawag sa paglalapi kung ang panlapi ay nasa loob ng salita. Ang mga kalimitang gitlapi ay ang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-im-, -in-, at -um-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PingFang SC"/>
              </a:rPr>
              <a:t>Halimbawa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PingFang SC"/>
              </a:rPr>
              <a:t>: “…ang g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PingFang SC"/>
              </a:rPr>
              <a:t>in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PingFang SC"/>
              </a:rPr>
              <a:t>awi ng nagtanan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PingFang SC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PingFang SC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PingFang SC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sa pagtanggi ng magulang.”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c.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Hulapi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– Ito ang tawag sa paglalapi kung ang panlapi ay nasa hulihan ng salitangugat. Ang mga karaniwang ginagamit na hulapi ay -an, -han, -in, at -hin.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PingFang SC"/>
              </a:rPr>
              <a:t>Halimbawa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PingFang SC"/>
              </a:rPr>
              <a:t>: “…titig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PingFang SC"/>
              </a:rPr>
              <a:t>an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PingFang SC"/>
              </a:rPr>
              <a:t> ma’t dilat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PingFang SC"/>
              </a:rPr>
              <a:t>an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PingFang SC"/>
              </a:rPr>
              <a:t> pa’y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PingFang SC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PingFang SC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PingFang SC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PingFang SC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PingFang SC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walang kibo’t bulag tila.”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"/>
          <p:cNvSpPr/>
          <p:nvPr/>
        </p:nvSpPr>
        <p:spPr>
          <a:xfrm>
            <a:off x="504000" y="924120"/>
            <a:ext cx="11158920" cy="4902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d.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Kabilaan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– Kung ang salitang-ugat ay nagigitnaan ng mga panlapi, ito ay kabilaan.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2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PingFang SC"/>
              </a:rPr>
              <a:t>Halimbawa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PingFang SC"/>
              </a:rPr>
              <a:t>: “…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PingFang SC"/>
              </a:rPr>
              <a:t>pa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PingFang SC"/>
              </a:rPr>
              <a:t>tugtug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PingFang SC"/>
              </a:rPr>
              <a:t>in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PingFang SC"/>
              </a:rPr>
              <a:t> ang musiko’t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PingFang SC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PingFang SC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PingFang SC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salubungin ang dadalo.”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e.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Laguhan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– Kung bukod sa magkabilang dulo ng salita ay may nakasingit pa ring panlapi sa loob, ang paglalapi ay laguhan.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2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Halimbawa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: Ang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pinag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sumikap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an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ng prinsipeng makuha, ngayon ay nasa piling na ng iba.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2.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Pag-uulit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– Ito ay ang anyo kung saan ang buong salita o isa o higit pang pantig nito ay inuulit. Maaaring nasa unahan ng salita ang inuulit na pantig o mga pantig. Ginagamitan din ito ng gitling (-) kapag maraming letra ang inuulit. May dalawang uri ng pag-uulit. Ito ay ganap at di-ganap na pag-uulit.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"/>
          <p:cNvSpPr/>
          <p:nvPr/>
        </p:nvSpPr>
        <p:spPr>
          <a:xfrm>
            <a:off x="432000" y="1032120"/>
            <a:ext cx="11158920" cy="5221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 Ganap na pag-uulit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– Ito ay kapag ang kabuoan ng salita ang inuulit. Ilan sa halimbawa ng mga salita ay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araw-araw, kabit-kabit, iba-iba, mali-mali, at salit-salit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PingFang SC"/>
              </a:rPr>
              <a:t>Halimbawa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PingFang SC"/>
              </a:rPr>
              <a:t>: “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PingFang SC"/>
              </a:rPr>
              <a:t>Lilindi-linding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PingFang SC"/>
              </a:rPr>
              <a:t> katawan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PingFang SC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PingFang SC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PingFang SC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PingFang SC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sa tugtog ibinabagay…”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May mga salita ring mukhang inuulit ngunit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hindi itinuturing na mga salitang inuulit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dahil wala itong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punong salita o salitang-ugat gaya ng pakpak, daldal, baybay, paruparo, singsing, tugtog,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at iba pa.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b.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Di-ganap na pag-uulit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– Ito naman ay kapag ang unang pantig o unang pantig lamang ang inuulit at hindi na ito ginagamitan ng gitling.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15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PingFang SC"/>
              </a:rPr>
              <a:t>Halimbawa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PingFang SC"/>
              </a:rPr>
              <a:t>: “Ang hiling ko, pag nilabag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PingFang SC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PingFang SC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PingFang SC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PingFang SC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PingFang SC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Asahan mong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mawawakwak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…” (1395)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Di-ganap na pag-uulit rin ang unang dalawang pantig na inuulit gaya ng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balibalita, dala-dalawa, kahina-hinala, kaliga-ligaya, gula-gulanit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at iba pa.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"/>
          <p:cNvSpPr/>
          <p:nvPr/>
        </p:nvSpPr>
        <p:spPr>
          <a:xfrm>
            <a:off x="504000" y="924120"/>
            <a:ext cx="11158920" cy="4902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3.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Pagtatambal o Tambalan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– Ito ay salita na binubuo ng dalawang payak na salita na bumubuo ng panibagong salita. May dalawang uri ng pagtatambal o tambalan.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a.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Tambalang salita na nananatili ang kahulugan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– Ilang halimbawa nito ay abotkamay, anak-dalita, tiklop-tuhod, tawid-dagat, tubig-alat, at iba pa.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2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PingFang SC"/>
              </a:rPr>
              <a:t>Halimbawa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PingFang SC"/>
              </a:rPr>
              <a:t>: “Pag-iisang-dibdib ninyo’y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PingFang SC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PingFang SC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PingFang SC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PingFang SC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gagawin sa linggong ito…”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b.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Tambalang salita na may magkaibang kahulugan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– Ilang halimbawa ay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bahag-buntot, bahay-bata, pantay-paa, tengang-kawali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at iba pa.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PingFang SC"/>
              </a:rPr>
              <a:t>Halimbawa: “Ngunit sawing-palad yata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PingFang SC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PingFang SC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PingFang SC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PingFang SC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PingFang SC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PingFang SC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PingFang SC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Nahuli na yaring nasa…”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"/>
          <p:cNvSpPr/>
          <p:nvPr/>
        </p:nvSpPr>
        <p:spPr>
          <a:xfrm>
            <a:off x="713160" y="1980000"/>
            <a:ext cx="10803600" cy="3239280"/>
          </a:xfrm>
          <a:prstGeom prst="rect">
            <a:avLst/>
          </a:prstGeom>
          <a:noFill/>
          <a:ln w="38160">
            <a:solidFill>
              <a:srgbClr val="000000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109080" rIns="109080" tIns="64080" bIns="6408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MAHAHALAGANG KAALAMAN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May tatlong paraan ng pag-aanyo: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Paglalapi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– Ito ang pagbuo ng bagong salita sa pamamagitan ng paglalagay ng panlapi sa paligid ng salitang-ugat (unlapi, gitlapi, hulapi, kabilaan, at laguhan);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Pag-uulit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– Ito ang tawag kapag ang salitang-ugat ay inuulit at ang mga banghay ay kagaya rin ng mga salitang payak; at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Pagtatambal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– Ito ay binubuo ng dalawang salitang payak na bumubuo sa panibagong salita.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PlaceHolder 1"/>
          <p:cNvSpPr>
            <a:spLocks noGrp="1"/>
          </p:cNvSpPr>
          <p:nvPr>
            <p:ph type="title"/>
          </p:nvPr>
        </p:nvSpPr>
        <p:spPr>
          <a:xfrm>
            <a:off x="4500000" y="684000"/>
            <a:ext cx="3842280" cy="5270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spcBef>
                <a:spcPts val="601"/>
              </a:spcBef>
              <a:spcAft>
                <a:spcPts val="300"/>
              </a:spcAft>
              <a:buNone/>
            </a:pPr>
            <a:r>
              <a:rPr b="1" lang="en-US" sz="2800" spc="-1" strike="noStrike">
                <a:solidFill>
                  <a:srgbClr val="000000"/>
                </a:solidFill>
                <a:latin typeface="Lato"/>
                <a:ea typeface="Arial;Arial"/>
              </a:rPr>
              <a:t>Pagsasanay</a:t>
            </a:r>
            <a:endParaRPr b="0" lang="en-PH" sz="2800" spc="-1" strike="noStrike">
              <a:latin typeface="Arial"/>
            </a:endParaRPr>
          </a:p>
        </p:txBody>
      </p:sp>
      <p:sp>
        <p:nvSpPr>
          <p:cNvPr id="131" name=""/>
          <p:cNvSpPr/>
          <p:nvPr/>
        </p:nvSpPr>
        <p:spPr>
          <a:xfrm>
            <a:off x="180000" y="1260000"/>
            <a:ext cx="11696760" cy="1798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Panuto: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Isulat sa talahanayan ang lahat ng mga salita mula sa ibinigay na saknong ng Ibong Adarna ayon sa kanilang anyo.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Ngunit sawing-palad yata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nahuli na yaring nasa,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waring ako ang nilikha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laging bigo sa pithaya. (1457)</a:t>
            </a:r>
            <a:endParaRPr b="0" lang="en-PH" sz="1800" spc="-1" strike="noStrike">
              <a:latin typeface="Arial"/>
            </a:endParaRPr>
          </a:p>
        </p:txBody>
      </p:sp>
      <p:graphicFrame>
        <p:nvGraphicFramePr>
          <p:cNvPr id="132" name=""/>
          <p:cNvGraphicFramePr/>
          <p:nvPr/>
        </p:nvGraphicFramePr>
        <p:xfrm>
          <a:off x="1148040" y="3749040"/>
          <a:ext cx="9953280" cy="1766160"/>
        </p:xfrm>
        <a:graphic>
          <a:graphicData uri="http://schemas.openxmlformats.org/drawingml/2006/table">
            <a:tbl>
              <a:tblPr/>
              <a:tblGrid>
                <a:gridCol w="3317400"/>
                <a:gridCol w="3317400"/>
                <a:gridCol w="3318840"/>
              </a:tblGrid>
              <a:tr h="733680"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latin typeface="Lato"/>
                        </a:rPr>
                        <a:t>Maylapi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latin typeface="Lato"/>
                        </a:rPr>
                        <a:t>Inuulit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1800" spc="-1" strike="noStrike">
                          <a:latin typeface="Lato"/>
                        </a:rPr>
                        <a:t>Tambalan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1032840"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1.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2.</a:t>
                      </a:r>
                      <a:endParaRPr b="0" lang="en-PH" sz="1800" spc="-1" strike="noStrike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3.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4. 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5.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"/>
          <p:cNvSpPr/>
          <p:nvPr/>
        </p:nvSpPr>
        <p:spPr>
          <a:xfrm>
            <a:off x="360000" y="900000"/>
            <a:ext cx="11157480" cy="4136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Susi sa Pagwawasto</a:t>
            </a:r>
            <a:endParaRPr b="0" lang="en-PH" sz="22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1. nahuli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2. nilikha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3. laging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4. Walang inuulit na salita sa saknong.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5. sawing-palad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2319</TotalTime>
  <Application>LibreOffice/7.2.5.2$MacOSX_X86_64 LibreOffice_project/499f9727c189e6ef3471021d6132d4c694f357e5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2023-02-18T00:00:59Z</dcterms:created>
  <dc:creator>Microsoft Office User</dc:creator>
  <dc:description/>
  <dc:language>en-PH</dc:language>
  <cp:lastModifiedBy/>
  <dcterms:modified xsi:type="dcterms:W3CDTF">2023-08-24T16:39:43Z</dcterms:modified>
  <cp:revision>186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Custom</vt:lpwstr>
  </property>
  <property fmtid="{D5CDD505-2E9C-101B-9397-08002B2CF9AE}" pid="3" name="Slides">
    <vt:r8>6</vt:r8>
  </property>
</Properties>
</file>