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523880" y="1122480"/>
            <a:ext cx="9142920" cy="110635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523880" y="1122480"/>
            <a:ext cx="9142920" cy="110635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2920" cy="110635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7920" cy="2797920"/>
          </a:xfrm>
          <a:prstGeom prst="rect">
            <a:avLst/>
          </a:prstGeom>
          <a:ln w="0">
            <a:noFill/>
          </a:ln>
        </p:spPr>
      </p:pic>
      <p:sp>
        <p:nvSpPr>
          <p:cNvPr id="2" name="Rectangle 5"/>
          <p:cNvSpPr/>
          <p:nvPr/>
        </p:nvSpPr>
        <p:spPr>
          <a:xfrm>
            <a:off x="3487320" y="1475280"/>
            <a:ext cx="8703360" cy="3861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3360" cy="3830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91040" cy="633960"/>
          </a:xfrm>
          <a:prstGeom prst="rect">
            <a:avLst/>
          </a:prstGeom>
          <a:ln w="0">
            <a:noFill/>
          </a:ln>
        </p:spPr>
      </p:pic>
      <p:sp>
        <p:nvSpPr>
          <p:cNvPr id="43" name="Rectangle 7"/>
          <p:cNvSpPr/>
          <p:nvPr/>
        </p:nvSpPr>
        <p:spPr>
          <a:xfrm>
            <a:off x="10868760" y="0"/>
            <a:ext cx="969480" cy="969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3560" cy="1033560"/>
          </a:xfrm>
          <a:prstGeom prst="rect">
            <a:avLst/>
          </a:prstGeom>
          <a:ln w="0">
            <a:noFill/>
          </a:ln>
        </p:spPr>
      </p:pic>
      <p:sp>
        <p:nvSpPr>
          <p:cNvPr id="45" name="TextBox 9"/>
          <p:cNvSpPr/>
          <p:nvPr/>
        </p:nvSpPr>
        <p:spPr>
          <a:xfrm>
            <a:off x="185400" y="6362280"/>
            <a:ext cx="4690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2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5360" cy="3383640"/>
          </a:xfrm>
          <a:prstGeom prst="rect">
            <a:avLst/>
          </a:prstGeom>
          <a:ln w="12700">
            <a:noFill/>
          </a:ln>
        </p:spPr>
      </p:pic>
      <p:sp>
        <p:nvSpPr>
          <p:cNvPr id="86" name="PlaceHolder 1"/>
          <p:cNvSpPr>
            <a:spLocks noGrp="1"/>
          </p:cNvSpPr>
          <p:nvPr>
            <p:ph type="title"/>
          </p:nvPr>
        </p:nvSpPr>
        <p:spPr>
          <a:xfrm>
            <a:off x="1523880" y="1122480"/>
            <a:ext cx="9142920" cy="2386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87"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mailto:amreyes@gmail.com"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084480"/>
            <a:ext cx="7494120" cy="583200"/>
          </a:xfrm>
          <a:prstGeom prst="rect">
            <a:avLst/>
          </a:prstGeom>
          <a:noFill/>
          <a:ln w="0">
            <a:noFill/>
          </a:ln>
        </p:spPr>
        <p:style>
          <a:lnRef idx="0"/>
          <a:fillRef idx="0"/>
          <a:effectRef idx="0"/>
          <a:fontRef idx="minor"/>
        </p:style>
        <p:txBody>
          <a:bodyPr lIns="90000" rIns="90000" tIns="45000" bIns="45000" anchor="ctr">
            <a:spAutoFit/>
          </a:bodyPr>
          <a:p>
            <a:pPr algn="ctr">
              <a:lnSpc>
                <a:spcPct val="90000"/>
              </a:lnSpc>
              <a:buNone/>
            </a:pPr>
            <a:r>
              <a:rPr b="0" lang="en-US" sz="3600" spc="-1" strike="noStrike">
                <a:solidFill>
                  <a:srgbClr val="ffffff"/>
                </a:solidFill>
                <a:latin typeface="Montserrat Medium"/>
                <a:ea typeface="Arial;Arial"/>
              </a:rPr>
              <a:t>Filling Out Forms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900000" y="1836000"/>
            <a:ext cx="10439640" cy="4350240"/>
          </a:xfrm>
          <a:prstGeom prst="rect">
            <a:avLst/>
          </a:prstGeom>
          <a:noFill/>
          <a:ln w="0">
            <a:noFill/>
          </a:ln>
        </p:spPr>
        <p:txBody>
          <a:bodyPr lIns="90000" rIns="90000" tIns="45000" bIns="45000" anchor="t">
            <a:noAutofit/>
          </a:bodyPr>
          <a:p>
            <a:pPr algn="just">
              <a:lnSpc>
                <a:spcPts val="2126"/>
              </a:lnSpc>
              <a:spcBef>
                <a:spcPts val="283"/>
              </a:spcBef>
              <a:spcAft>
                <a:spcPts val="283"/>
              </a:spcAft>
              <a:buNone/>
            </a:pPr>
            <a:r>
              <a:rPr b="0" lang="en-US" sz="1800" spc="-1" strike="noStrike">
                <a:solidFill>
                  <a:srgbClr val="000000"/>
                </a:solidFill>
                <a:latin typeface="Lato"/>
                <a:ea typeface="Lato"/>
              </a:rPr>
              <a:t>1. Read the instructions carefully.</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2. Pay attention to the details so that you can provide the correct information in the correct</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space/blank or box.</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3. Use black ink as often as possible. Do not use a pencil. But also check the instructions if there is a</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specific color of ink required for the form.</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4. Write legibly in print.   </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5. Avoid erasures</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6. Make sure to supply all the needed information. Ask a parent/teacher/guardian if you do not know what information is being asked from you.</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7. Write N.A. for “not applicable” in the blanks which do not apply to you.</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8. Observe honesty in filling out forms.</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9. Give accurate details when filling out forms.</a:t>
            </a:r>
            <a:endParaRPr b="0" lang="en-PH" sz="1800" spc="-1" strike="noStrike">
              <a:latin typeface="Arial"/>
            </a:endParaRPr>
          </a:p>
          <a:p>
            <a:pPr algn="just">
              <a:lnSpc>
                <a:spcPts val="2126"/>
              </a:lnSpc>
              <a:spcBef>
                <a:spcPts val="283"/>
              </a:spcBef>
              <a:spcAft>
                <a:spcPts val="283"/>
              </a:spcAft>
              <a:buNone/>
            </a:pPr>
            <a:r>
              <a:rPr b="0" lang="en-US" sz="1800" spc="-1" strike="noStrike">
                <a:solidFill>
                  <a:srgbClr val="000000"/>
                </a:solidFill>
                <a:latin typeface="Lato"/>
                <a:ea typeface="Lato"/>
              </a:rPr>
              <a:t>10. Review the entries you filled out on the forms before submitting them.</a:t>
            </a:r>
            <a:endParaRPr b="0" lang="en-PH" sz="1800" spc="-1" strike="noStrike">
              <a:latin typeface="Arial"/>
            </a:endParaRPr>
          </a:p>
        </p:txBody>
      </p:sp>
      <p:sp>
        <p:nvSpPr>
          <p:cNvPr id="151" name=""/>
          <p:cNvSpPr/>
          <p:nvPr/>
        </p:nvSpPr>
        <p:spPr>
          <a:xfrm>
            <a:off x="612000" y="1194480"/>
            <a:ext cx="8999640" cy="1009080"/>
          </a:xfrm>
          <a:prstGeom prst="rect">
            <a:avLst/>
          </a:prstGeom>
          <a:noFill/>
          <a:ln w="0">
            <a:noFill/>
          </a:ln>
        </p:spPr>
        <p:style>
          <a:lnRef idx="0"/>
          <a:fillRef idx="0"/>
          <a:effectRef idx="0"/>
          <a:fontRef idx="minor"/>
        </p:style>
        <p:txBody>
          <a:bodyPr lIns="90000" rIns="90000" tIns="45000" bIns="45000" anchor="ctr">
            <a:noAutofit/>
          </a:bodyPr>
          <a:p>
            <a:pPr algn="just">
              <a:lnSpc>
                <a:spcPts val="2126"/>
              </a:lnSpc>
              <a:buNone/>
            </a:pPr>
            <a:r>
              <a:rPr b="1" lang="en-US" sz="1800" spc="-1" strike="noStrike">
                <a:solidFill>
                  <a:srgbClr val="000000"/>
                </a:solidFill>
                <a:latin typeface="Lato"/>
                <a:ea typeface="Lato"/>
              </a:rPr>
              <a:t>Here are some important things to remember when filling out forms: </a:t>
            </a:r>
            <a:endParaRPr b="0" lang="en-PH" sz="1800" spc="-1" strike="noStrike">
              <a:latin typeface="Arial"/>
            </a:endParaRPr>
          </a:p>
        </p:txBody>
      </p:sp>
      <p:sp>
        <p:nvSpPr>
          <p:cNvPr id="152" name="PlaceHolder 14"/>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518040" y="1229400"/>
            <a:ext cx="5399640" cy="4350240"/>
          </a:xfrm>
          <a:prstGeom prst="rect">
            <a:avLst/>
          </a:prstGeom>
          <a:noFill/>
          <a:ln w="0">
            <a:noFill/>
          </a:ln>
        </p:spPr>
        <p:txBody>
          <a:bodyPr lIns="90000" rIns="90000" tIns="45000" bIns="45000" anchor="t">
            <a:noAutofit/>
          </a:bodyPr>
          <a:p>
            <a:pPr algn="just">
              <a:lnSpc>
                <a:spcPct val="100000"/>
              </a:lnSpc>
              <a:spcBef>
                <a:spcPts val="499"/>
              </a:spcBef>
              <a:spcAft>
                <a:spcPts val="499"/>
              </a:spcAft>
              <a:buNone/>
            </a:pPr>
            <a:r>
              <a:rPr b="0" lang="en-US" sz="1800" spc="-1" strike="noStrike">
                <a:solidFill>
                  <a:srgbClr val="000000"/>
                </a:solidFill>
                <a:latin typeface="Lato"/>
                <a:ea typeface="Arial;Arial"/>
              </a:rPr>
              <a:t>Read aloud the selection below. Afterward, copy the given </a:t>
            </a:r>
            <a:r>
              <a:rPr b="0" i="1" lang="en-US" sz="1800" spc="-1" strike="noStrike">
                <a:solidFill>
                  <a:srgbClr val="000000"/>
                </a:solidFill>
                <a:latin typeface="Lato"/>
                <a:ea typeface="Arial;Arial"/>
              </a:rPr>
              <a:t>Enrollment Form</a:t>
            </a:r>
            <a:r>
              <a:rPr b="0" lang="en-US" sz="1800" spc="-1" strike="noStrike">
                <a:solidFill>
                  <a:srgbClr val="000000"/>
                </a:solidFill>
                <a:latin typeface="Lato"/>
                <a:ea typeface="Arial;Arial"/>
              </a:rPr>
              <a:t>. Fill it out with the information needed.</a:t>
            </a: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p:txBody>
      </p:sp>
      <p:graphicFrame>
        <p:nvGraphicFramePr>
          <p:cNvPr id="154" name=""/>
          <p:cNvGraphicFramePr/>
          <p:nvPr/>
        </p:nvGraphicFramePr>
        <p:xfrm>
          <a:off x="400680" y="2186640"/>
          <a:ext cx="5517360" cy="3534840"/>
        </p:xfrm>
        <a:graphic>
          <a:graphicData uri="http://schemas.openxmlformats.org/drawingml/2006/table">
            <a:tbl>
              <a:tblPr/>
              <a:tblGrid>
                <a:gridCol w="5517720"/>
              </a:tblGrid>
              <a:tr h="3535200">
                <a:tc>
                  <a:txBody>
                    <a:bodyPr lIns="90000" rIns="90000" anchor="ctr">
                      <a:noAutofit/>
                    </a:bodyPr>
                    <a:p>
                      <a:pPr algn="just">
                        <a:lnSpc>
                          <a:spcPct val="100000"/>
                        </a:lnSpc>
                        <a:buNone/>
                      </a:pPr>
                      <a:r>
                        <a:rPr b="0" lang="en-PH" sz="1800" spc="-1" strike="noStrike">
                          <a:latin typeface="Lato"/>
                          <a:ea typeface="PingFang SC"/>
                        </a:rPr>
                        <a:t>Angelica Mercado Reyes is going to enroll in a school as a Grade 5 learner. She was asked to fill out an enrollment form. She was born on September 28, 2010, in Pasig City. Her parents are Alma Reyes and Rodel Reyes. She can be reached at 0918-444-44-44 or through amreyes@gmail.com. She was asked to use black ink and to make sure that the pieces of information she will give are accurate. She was also informed to keep the form clean and to avoid erasures.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eee"/>
                    </a:solidFill>
                  </a:tcPr>
                </a:tc>
              </a:tr>
            </a:tbl>
          </a:graphicData>
        </a:graphic>
      </p:graphicFrame>
      <p:graphicFrame>
        <p:nvGraphicFramePr>
          <p:cNvPr id="155" name=""/>
          <p:cNvGraphicFramePr/>
          <p:nvPr/>
        </p:nvGraphicFramePr>
        <p:xfrm>
          <a:off x="6147720" y="1303560"/>
          <a:ext cx="5758920" cy="4418640"/>
        </p:xfrm>
        <a:graphic>
          <a:graphicData uri="http://schemas.openxmlformats.org/drawingml/2006/table">
            <a:tbl>
              <a:tblPr/>
              <a:tblGrid>
                <a:gridCol w="2587320"/>
                <a:gridCol w="3171960"/>
              </a:tblGrid>
              <a:tr h="415800">
                <a:tc gridSpan="2">
                  <a:txBody>
                    <a:bodyPr lIns="90000" rIns="90000" anchor="ctr">
                      <a:noAutofit/>
                    </a:bodyPr>
                    <a:p>
                      <a:pPr algn="ctr">
                        <a:lnSpc>
                          <a:spcPct val="100000"/>
                        </a:lnSpc>
                        <a:buNone/>
                      </a:pPr>
                      <a:r>
                        <a:rPr b="1" lang="en-PH" sz="1800" spc="-1" strike="noStrike">
                          <a:latin typeface="Lato"/>
                        </a:rPr>
                        <a:t>ENROLLMENT FORM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r>
              <a:tr h="400320">
                <a:tc>
                  <a:txBody>
                    <a:bodyPr lIns="90000" rIns="90000" anchor="t">
                      <a:noAutofit/>
                    </a:bodyPr>
                    <a:p>
                      <a:pPr>
                        <a:lnSpc>
                          <a:spcPct val="100000"/>
                        </a:lnSpc>
                        <a:buNone/>
                      </a:pPr>
                      <a:r>
                        <a:rPr b="0" lang="en-PH" sz="1600" spc="-1" strike="noStrike">
                          <a:latin typeface="Lato"/>
                        </a:rPr>
                        <a:t>Name</a:t>
                      </a:r>
                      <a:r>
                        <a:rPr b="0" lang="en-PH" sz="1800" spc="-1" strike="noStrike">
                          <a:latin typeface="Lato"/>
                        </a:rPr>
                        <a:t> (</a:t>
                      </a:r>
                      <a:r>
                        <a:rPr b="0" lang="en-PH" sz="700" spc="-1" strike="noStrike">
                          <a:latin typeface="Lato"/>
                        </a:rPr>
                        <a:t>Last Name, First Name, Middle Initial</a:t>
                      </a:r>
                      <a:r>
                        <a:rPr b="0" lang="en-PH" sz="1800" spc="-1" strike="noStrike">
                          <a:latin typeface="Lato"/>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Age</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Gender</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Date of Birth</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(4)</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Place of Birth</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(5)</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Contact Number</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(6)</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Email Address</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(7)</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Grade Level</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(8)</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Name of Mother</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(9)</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00320">
                <a:tc>
                  <a:txBody>
                    <a:bodyPr lIns="90000" rIns="90000" anchor="t">
                      <a:noAutofit/>
                    </a:bodyPr>
                    <a:p>
                      <a:pPr>
                        <a:lnSpc>
                          <a:spcPct val="100000"/>
                        </a:lnSpc>
                        <a:buNone/>
                      </a:pPr>
                      <a:r>
                        <a:rPr b="0" lang="en-PH" sz="1600" spc="-1" strike="noStrike">
                          <a:latin typeface="Lato"/>
                        </a:rPr>
                        <a:t>Name of Father</a:t>
                      </a:r>
                      <a:endParaRPr b="0" lang="en-PH" sz="1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(10)</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6" name="PlaceHolder 15"/>
          <p:cNvSpPr/>
          <p:nvPr/>
        </p:nvSpPr>
        <p:spPr>
          <a:xfrm>
            <a:off x="838080" y="-66960"/>
            <a:ext cx="10514520" cy="13244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p:nvPr>
        </p:nvSpPr>
        <p:spPr>
          <a:xfrm>
            <a:off x="518040" y="1229400"/>
            <a:ext cx="3441600" cy="4350240"/>
          </a:xfrm>
          <a:prstGeom prst="rect">
            <a:avLst/>
          </a:prstGeom>
          <a:noFill/>
          <a:ln w="0">
            <a:noFill/>
          </a:ln>
        </p:spPr>
        <p:txBody>
          <a:bodyPr lIns="90000" rIns="90000" tIns="45000" bIns="45000" anchor="t">
            <a:noAutofit/>
          </a:bodyPr>
          <a:p>
            <a:pPr algn="just">
              <a:lnSpc>
                <a:spcPct val="100000"/>
              </a:lnSpc>
              <a:spcBef>
                <a:spcPts val="499"/>
              </a:spcBef>
              <a:spcAft>
                <a:spcPts val="499"/>
              </a:spcAft>
              <a:buNone/>
            </a:pPr>
            <a:r>
              <a:rPr b="0" lang="en-US" sz="1800" spc="-1" strike="noStrike">
                <a:solidFill>
                  <a:srgbClr val="000000"/>
                </a:solidFill>
                <a:latin typeface="Lato"/>
                <a:ea typeface="Arial;Arial"/>
              </a:rPr>
              <a:t>Answers:</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1. Reyes, Angelica M. </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2. 11 </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3. Female </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4. September 28, 2010 </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5. Pasig City</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6. 0918-444-44-44</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7. </a:t>
            </a:r>
            <a:r>
              <a:rPr b="0" lang="en-US" sz="1800" spc="-1" strike="noStrike" u="sng">
                <a:solidFill>
                  <a:srgbClr val="0563c1"/>
                </a:solidFill>
                <a:uFillTx/>
                <a:latin typeface="Lato"/>
                <a:ea typeface="Arial;Arial"/>
                <a:hlinkClick r:id="rId1"/>
              </a:rPr>
              <a:t>amreyes@gmail.com</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8. Grade 5</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9. Alma Reyes</a:t>
            </a:r>
            <a:endParaRPr b="0" lang="en-PH" sz="1800" spc="-1" strike="noStrike">
              <a:latin typeface="Arial"/>
            </a:endParaRPr>
          </a:p>
          <a:p>
            <a:pPr marL="152280" algn="just">
              <a:lnSpc>
                <a:spcPct val="100000"/>
              </a:lnSpc>
              <a:buNone/>
            </a:pPr>
            <a:r>
              <a:rPr b="0" lang="en-US" sz="1800" spc="-1" strike="noStrike">
                <a:solidFill>
                  <a:srgbClr val="000000"/>
                </a:solidFill>
                <a:latin typeface="Lato"/>
                <a:ea typeface="Arial;Arial"/>
              </a:rPr>
              <a:t>10. Rodel Reyes</a:t>
            </a:r>
            <a:endParaRPr b="0" lang="en-PH" sz="1800" spc="-1" strike="noStrike">
              <a:latin typeface="Arial"/>
            </a:endParaRPr>
          </a:p>
          <a:p>
            <a:pPr marL="152280" algn="just">
              <a:lnSpc>
                <a:spcPct val="100000"/>
              </a:lnSpc>
              <a:spcBef>
                <a:spcPts val="499"/>
              </a:spcBef>
              <a:spcAft>
                <a:spcPts val="499"/>
              </a:spcAft>
              <a:buNone/>
            </a:pPr>
            <a:endParaRPr b="0" lang="en-PH" sz="1800" spc="-1" strike="noStrike">
              <a:latin typeface="Arial"/>
            </a:endParaRPr>
          </a:p>
        </p:txBody>
      </p:sp>
      <p:sp>
        <p:nvSpPr>
          <p:cNvPr id="158" name="PlaceHolder 17"/>
          <p:cNvSpPr/>
          <p:nvPr/>
        </p:nvSpPr>
        <p:spPr>
          <a:xfrm>
            <a:off x="838080" y="-66960"/>
            <a:ext cx="10514520" cy="13244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365040"/>
            <a:ext cx="10514520" cy="1324440"/>
          </a:xfrm>
          <a:prstGeom prst="rect">
            <a:avLst/>
          </a:prstGeom>
          <a:noFill/>
          <a:ln w="0">
            <a:noFill/>
          </a:ln>
        </p:spPr>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
        <p:nvSpPr>
          <p:cNvPr id="126" name="PlaceHolder 2"/>
          <p:cNvSpPr>
            <a:spLocks noGrp="1"/>
          </p:cNvSpPr>
          <p:nvPr>
            <p:ph/>
          </p:nvPr>
        </p:nvSpPr>
        <p:spPr>
          <a:xfrm>
            <a:off x="720000" y="1690200"/>
            <a:ext cx="10632600" cy="4350240"/>
          </a:xfrm>
          <a:prstGeom prst="rect">
            <a:avLst/>
          </a:prstGeom>
          <a:noFill/>
          <a:ln w="0">
            <a:noFill/>
          </a:ln>
        </p:spPr>
        <p:txBody>
          <a:bodyPr lIns="90000" rIns="90000" tIns="45000" bIns="45000" anchor="t">
            <a:noAutofit/>
          </a:bodyPr>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Forms are printed or typed documents with blank spaces for the insertion of the required information. Filling out forms accurately is a skill. A person filling out a  form should know its type to be able to fill it out. In addition, reading the instructions and the needed information before filling out any form is important.</a:t>
            </a:r>
            <a:endParaRPr b="0" lang="en-PH" sz="1800" spc="-1" strike="noStrike">
              <a:latin typeface="Arial"/>
            </a:endParaRPr>
          </a:p>
          <a:p>
            <a:pPr marL="228600" indent="-228600">
              <a:lnSpc>
                <a:spcPct val="90000"/>
              </a:lnSpc>
              <a:spcBef>
                <a:spcPts val="1001"/>
              </a:spcBef>
              <a:buNone/>
              <a:tabLst>
                <a:tab algn="l" pos="0"/>
              </a:tabLst>
            </a:pPr>
            <a:endParaRPr b="0" lang="en-PH" sz="1800" spc="-1" strike="noStrike">
              <a:latin typeface="Arial"/>
            </a:endParaRPr>
          </a:p>
          <a:p>
            <a:pPr marL="228600" indent="-228600">
              <a:lnSpc>
                <a:spcPct val="90000"/>
              </a:lnSpc>
              <a:spcBef>
                <a:spcPts val="1001"/>
              </a:spcBef>
              <a:buNone/>
              <a:tabLst>
                <a:tab algn="l" pos="0"/>
              </a:tabLst>
            </a:pPr>
            <a:r>
              <a:rPr b="1" i="1" lang="en-US" sz="1800" spc="-1" strike="noStrike">
                <a:solidFill>
                  <a:srgbClr val="000000"/>
                </a:solidFill>
                <a:latin typeface="Lato"/>
                <a:ea typeface="Lato"/>
              </a:rPr>
              <a:t>Why is filling out forms important?</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Filling out forms is an important skill that needs to be learned because, for one, they are important documents, and they often require a lot of important information related to you. Forms must be accomplished correctly and honestly.</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It is important to be honest when filling out forms because they represent your identity and give correct information about you.</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824760" y="114840"/>
            <a:ext cx="10514520" cy="1324440"/>
          </a:xfrm>
          <a:prstGeom prst="rect">
            <a:avLst/>
          </a:prstGeom>
          <a:noFill/>
          <a:ln w="0">
            <a:noFill/>
          </a:ln>
        </p:spPr>
        <p:txBody>
          <a:bodyPr lIns="90000" rIns="90000" tIns="45000" bIns="45000" anchor="ctr">
            <a:no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graphicFrame>
        <p:nvGraphicFramePr>
          <p:cNvPr id="128" name=""/>
          <p:cNvGraphicFramePr/>
          <p:nvPr/>
        </p:nvGraphicFramePr>
        <p:xfrm>
          <a:off x="756000" y="1891800"/>
          <a:ext cx="10403640" cy="2965680"/>
        </p:xfrm>
        <a:graphic>
          <a:graphicData uri="http://schemas.openxmlformats.org/drawingml/2006/table">
            <a:tbl>
              <a:tblPr/>
              <a:tblGrid>
                <a:gridCol w="2221920"/>
                <a:gridCol w="8182080"/>
              </a:tblGrid>
              <a:tr h="398160">
                <a:tc>
                  <a:txBody>
                    <a:bodyPr lIns="90000" rIns="90000" anchor="ctr">
                      <a:noAutofit/>
                    </a:bodyPr>
                    <a:p>
                      <a:pPr>
                        <a:lnSpc>
                          <a:spcPct val="100000"/>
                        </a:lnSpc>
                        <a:buNone/>
                      </a:pPr>
                      <a:r>
                        <a:rPr b="0" lang="en-PH" sz="1800" spc="-1" strike="noStrike">
                          <a:latin typeface="Lato"/>
                        </a:rPr>
                        <a:t>Name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your first name, middle name, and family/last name/surname.</a:t>
                      </a:r>
                      <a:endParaRPr b="0" lang="en-PH" sz="1800" spc="-1" strike="noStrike">
                        <a:latin typeface="Arial"/>
                      </a:endParaRPr>
                    </a:p>
                  </a:txBody>
                  <a:tcPr anchor="ctr" marL="90000" marR="90000">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398160">
                <a:tc>
                  <a:txBody>
                    <a:bodyPr lIns="90000" rIns="90000" anchor="ctr">
                      <a:noAutofit/>
                    </a:bodyPr>
                    <a:p>
                      <a:pPr>
                        <a:lnSpc>
                          <a:spcPct val="100000"/>
                        </a:lnSpc>
                        <a:buNone/>
                      </a:pPr>
                      <a:r>
                        <a:rPr b="0" lang="en-PH" sz="1800" spc="-1" strike="noStrike">
                          <a:latin typeface="Lato"/>
                        </a:rPr>
                        <a:t>Address</a:t>
                      </a:r>
                      <a:endParaRPr b="0" lang="en-PH" sz="1800" spc="-1" strike="noStrike">
                        <a:latin typeface="Arial"/>
                      </a:endParaRPr>
                    </a:p>
                  </a:txBody>
                  <a:tcPr anchor="ctr" marL="90000" marR="90000">
                    <a:lnL w="720">
                      <a:solidFill>
                        <a:srgbClr val="000000"/>
                      </a:solidFill>
                    </a:lnL>
                    <a:lnR w="720">
                      <a:solidFill>
                        <a:srgbClr val="000000"/>
                      </a:solidFill>
                    </a:lnR>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where you live. Make sure to include your complete address.</a:t>
                      </a:r>
                      <a:endParaRPr b="0" lang="en-PH" sz="1800" spc="-1" strike="noStrike">
                        <a:latin typeface="Arial"/>
                      </a:endParaRPr>
                    </a:p>
                  </a:txBody>
                  <a:tcPr anchor="ctr" marL="90000" marR="90000">
                    <a:lnL w="720">
                      <a:solidFill>
                        <a:srgbClr val="000000"/>
                      </a:solidFill>
                    </a:lnL>
                    <a:lnR w="720">
                      <a:solidFill>
                        <a:srgbClr val="000000"/>
                      </a:solidFill>
                    </a:lnR>
                    <a:lnB w="720">
                      <a:solidFill>
                        <a:srgbClr val="000000"/>
                      </a:solidFill>
                    </a:lnB>
                    <a:gradFill rotWithShape="0">
                      <a:gsLst>
                        <a:gs pos="0">
                          <a:srgbClr val="ffffff"/>
                        </a:gs>
                        <a:gs pos="50000">
                          <a:srgbClr val="ffffff"/>
                        </a:gs>
                        <a:gs pos="100000">
                          <a:srgbClr val="ffffff"/>
                        </a:gs>
                      </a:gsLst>
                      <a:lin ang="5400000"/>
                    </a:gradFill>
                  </a:tcPr>
                </a:tc>
              </a:tr>
              <a:tr h="704520">
                <a:tc>
                  <a:txBody>
                    <a:bodyPr lIns="90000" rIns="90000" anchor="ctr">
                      <a:noAutofit/>
                    </a:bodyPr>
                    <a:p>
                      <a:pPr>
                        <a:lnSpc>
                          <a:spcPct val="100000"/>
                        </a:lnSpc>
                        <a:buNone/>
                      </a:pPr>
                      <a:r>
                        <a:rPr b="0" lang="en-PH" sz="1800" spc="-1" strike="noStrike">
                          <a:latin typeface="Lato"/>
                        </a:rPr>
                        <a:t>Date of Birth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the date when you were born. Make sure to include the month, day, and year of your birth.</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398160">
                <a:tc>
                  <a:txBody>
                    <a:bodyPr lIns="90000" rIns="90000" anchor="ctr">
                      <a:noAutofit/>
                    </a:bodyPr>
                    <a:p>
                      <a:pPr>
                        <a:lnSpc>
                          <a:spcPct val="100000"/>
                        </a:lnSpc>
                        <a:buNone/>
                      </a:pPr>
                      <a:r>
                        <a:rPr b="0" lang="en-PH" sz="1800" spc="-1" strike="noStrike">
                          <a:latin typeface="Lato"/>
                        </a:rPr>
                        <a:t>Age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how old you are.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1010880">
                <a:tc>
                  <a:txBody>
                    <a:bodyPr lIns="90000" rIns="90000" anchor="ctr">
                      <a:noAutofit/>
                    </a:bodyPr>
                    <a:p>
                      <a:pPr>
                        <a:lnSpc>
                          <a:spcPct val="100000"/>
                        </a:lnSpc>
                        <a:buNone/>
                      </a:pPr>
                      <a:r>
                        <a:rPr b="0" lang="en-PH" sz="1800" spc="-1" strike="noStrike">
                          <a:latin typeface="Lato"/>
                        </a:rPr>
                        <a:t>Telephone Number/Contact Number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the number where you can be contacted. It can be a landline or mobile/cell phone number.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398160">
                <a:tc>
                  <a:txBody>
                    <a:bodyPr lIns="90000" rIns="90000" anchor="ctr">
                      <a:noAutofit/>
                    </a:bodyPr>
                    <a:p>
                      <a:pPr>
                        <a:lnSpc>
                          <a:spcPct val="100000"/>
                        </a:lnSpc>
                        <a:buNone/>
                      </a:pPr>
                      <a:r>
                        <a:rPr b="0" lang="en-PH" sz="1800" spc="-1" strike="noStrike">
                          <a:latin typeface="Lato"/>
                        </a:rPr>
                        <a:t>Gender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whether you are male or female.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398160">
                <a:tc>
                  <a:txBody>
                    <a:bodyPr lIns="90000" rIns="90000" anchor="ctr">
                      <a:noAutofit/>
                    </a:bodyPr>
                    <a:p>
                      <a:pPr>
                        <a:lnSpc>
                          <a:spcPct val="100000"/>
                        </a:lnSpc>
                        <a:buNone/>
                      </a:pPr>
                      <a:r>
                        <a:rPr b="0" lang="en-PH" sz="1800" spc="-1" strike="noStrike">
                          <a:latin typeface="Lato"/>
                        </a:rPr>
                        <a:t>Nationality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nSpc>
                          <a:spcPct val="100000"/>
                        </a:lnSpc>
                        <a:buNone/>
                      </a:pPr>
                      <a:r>
                        <a:rPr b="0" lang="en-PH" sz="1800" spc="-1" strike="noStrike">
                          <a:latin typeface="Lato"/>
                        </a:rPr>
                        <a:t>This refers to the country where you were born.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bl>
          </a:graphicData>
        </a:graphic>
      </p:graphicFrame>
      <p:sp>
        <p:nvSpPr>
          <p:cNvPr id="129" name=""/>
          <p:cNvSpPr/>
          <p:nvPr/>
        </p:nvSpPr>
        <p:spPr>
          <a:xfrm>
            <a:off x="360000" y="1440000"/>
            <a:ext cx="9287280" cy="416160"/>
          </a:xfrm>
          <a:prstGeom prst="rect">
            <a:avLst/>
          </a:prstGeom>
          <a:noFill/>
          <a:ln w="0">
            <a:noFill/>
          </a:ln>
        </p:spPr>
        <p:style>
          <a:lnRef idx="0"/>
          <a:fillRef idx="0"/>
          <a:effectRef idx="0"/>
          <a:fontRef idx="minor"/>
        </p:style>
        <p:txBody>
          <a:bodyPr lIns="90000" rIns="90000" tIns="45000" bIns="45000" anchor="t">
            <a:noAutofit/>
          </a:bodyPr>
          <a:p>
            <a:pPr>
              <a:lnSpc>
                <a:spcPts val="1205"/>
              </a:lnSpc>
              <a:spcBef>
                <a:spcPts val="499"/>
              </a:spcBef>
              <a:spcAft>
                <a:spcPts val="1400"/>
              </a:spcAft>
              <a:buNone/>
            </a:pPr>
            <a:r>
              <a:rPr b="1" lang="en-PH" sz="1800" spc="-1" strike="noStrike">
                <a:solidFill>
                  <a:srgbClr val="000000"/>
                </a:solidFill>
                <a:latin typeface="Lato"/>
                <a:ea typeface="PingFang SC"/>
              </a:rPr>
              <a:t>The following basic information is usually asked in various forms.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824760" y="114840"/>
            <a:ext cx="10514520" cy="1324440"/>
          </a:xfrm>
          <a:prstGeom prst="rect">
            <a:avLst/>
          </a:prstGeom>
          <a:noFill/>
          <a:ln w="0">
            <a:noFill/>
          </a:ln>
        </p:spPr>
        <p:txBody>
          <a:bodyPr lIns="90000" rIns="90000" tIns="45000" bIns="45000" anchor="ctr">
            <a:no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graphicFrame>
        <p:nvGraphicFramePr>
          <p:cNvPr id="131" name=""/>
          <p:cNvGraphicFramePr/>
          <p:nvPr/>
        </p:nvGraphicFramePr>
        <p:xfrm>
          <a:off x="1080000" y="1423800"/>
          <a:ext cx="10295640" cy="4707360"/>
        </p:xfrm>
        <a:graphic>
          <a:graphicData uri="http://schemas.openxmlformats.org/drawingml/2006/table">
            <a:tbl>
              <a:tblPr/>
              <a:tblGrid>
                <a:gridCol w="2136240"/>
                <a:gridCol w="8159760"/>
              </a:tblGrid>
              <a:tr h="415800">
                <a:tc>
                  <a:txBody>
                    <a:bodyPr lIns="90000" rIns="90000" anchor="ctr">
                      <a:noAutofit/>
                    </a:bodyPr>
                    <a:p>
                      <a:pPr>
                        <a:lnSpc>
                          <a:spcPct val="100000"/>
                        </a:lnSpc>
                        <a:buNone/>
                      </a:pPr>
                      <a:r>
                        <a:rPr b="0" lang="en-PH" sz="1800" spc="-1" strike="noStrike">
                          <a:latin typeface="Lato"/>
                        </a:rPr>
                        <a:t>Father’s Name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your father’s complete name.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737640">
                <a:tc>
                  <a:txBody>
                    <a:bodyPr lIns="90000" rIns="90000" anchor="ctr">
                      <a:noAutofit/>
                    </a:bodyPr>
                    <a:p>
                      <a:pPr algn="just">
                        <a:lnSpc>
                          <a:spcPct val="100000"/>
                        </a:lnSpc>
                        <a:buNone/>
                      </a:pPr>
                      <a:r>
                        <a:rPr b="0" lang="en-PH" sz="1800" spc="-1" strike="noStrike">
                          <a:latin typeface="Lato"/>
                        </a:rPr>
                        <a:t>Father’s Occupation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your father’s job or what he does for a living.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415800">
                <a:tc>
                  <a:txBody>
                    <a:bodyPr lIns="90000" rIns="90000" anchor="ctr">
                      <a:noAutofit/>
                    </a:bodyPr>
                    <a:p>
                      <a:pPr algn="just">
                        <a:lnSpc>
                          <a:spcPct val="100000"/>
                        </a:lnSpc>
                        <a:buNone/>
                      </a:pPr>
                      <a:r>
                        <a:rPr b="0" lang="en-PH" sz="1800" spc="-1" strike="noStrike">
                          <a:latin typeface="Lato"/>
                        </a:rPr>
                        <a:t>Father’s Age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how old your father is.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415800">
                <a:tc>
                  <a:txBody>
                    <a:bodyPr lIns="90000" rIns="90000" anchor="ctr">
                      <a:noAutofit/>
                    </a:bodyPr>
                    <a:p>
                      <a:pPr algn="just">
                        <a:lnSpc>
                          <a:spcPct val="100000"/>
                        </a:lnSpc>
                        <a:buNone/>
                      </a:pPr>
                      <a:r>
                        <a:rPr b="0" lang="en-PH" sz="1800" spc="-1" strike="noStrike">
                          <a:latin typeface="Lato"/>
                        </a:rPr>
                        <a:t>Mother’s Name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your mother’s complete name.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737640">
                <a:tc>
                  <a:txBody>
                    <a:bodyPr lIns="90000" rIns="90000" anchor="ctr">
                      <a:noAutofit/>
                    </a:bodyPr>
                    <a:p>
                      <a:pPr algn="just">
                        <a:lnSpc>
                          <a:spcPct val="100000"/>
                        </a:lnSpc>
                        <a:buNone/>
                      </a:pPr>
                      <a:r>
                        <a:rPr b="0" lang="en-PH" sz="1800" spc="-1" strike="noStrike">
                          <a:latin typeface="Lato"/>
                        </a:rPr>
                        <a:t>Mother’s Occupation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your mother’s job or what she does for a living.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415800">
                <a:tc>
                  <a:txBody>
                    <a:bodyPr lIns="90000" rIns="90000" anchor="ctr">
                      <a:noAutofit/>
                    </a:bodyPr>
                    <a:p>
                      <a:pPr algn="just">
                        <a:lnSpc>
                          <a:spcPct val="100000"/>
                        </a:lnSpc>
                        <a:buNone/>
                      </a:pPr>
                      <a:r>
                        <a:rPr b="0" lang="en-PH" sz="1800" spc="-1" strike="noStrike">
                          <a:latin typeface="Lato"/>
                        </a:rPr>
                        <a:t>Mother’s Age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how old your mother is.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737640">
                <a:tc>
                  <a:txBody>
                    <a:bodyPr lIns="90000" rIns="90000" anchor="ctr">
                      <a:noAutofit/>
                    </a:bodyPr>
                    <a:p>
                      <a:pPr algn="just">
                        <a:lnSpc>
                          <a:spcPct val="100000"/>
                        </a:lnSpc>
                        <a:buNone/>
                      </a:pPr>
                      <a:r>
                        <a:rPr b="0" lang="en-PH" sz="1800" spc="-1" strike="noStrike">
                          <a:latin typeface="Lato"/>
                        </a:rPr>
                        <a:t>Guardian’s Name (if any)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the name of another person caring for you other than your parents or in the absence of your parents.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415800">
                <a:tc>
                  <a:txBody>
                    <a:bodyPr lIns="90000" rIns="90000" anchor="ctr">
                      <a:noAutofit/>
                    </a:bodyPr>
                    <a:p>
                      <a:pPr algn="just">
                        <a:lnSpc>
                          <a:spcPct val="100000"/>
                        </a:lnSpc>
                        <a:buNone/>
                      </a:pPr>
                      <a:r>
                        <a:rPr b="0" lang="en-PH" sz="1800" spc="-1" strike="noStrike">
                          <a:latin typeface="Lato"/>
                        </a:rPr>
                        <a:t>Religion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refers to your religious beliefs.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r h="415800">
                <a:tc>
                  <a:txBody>
                    <a:bodyPr lIns="90000" rIns="90000" anchor="ctr">
                      <a:noAutofit/>
                    </a:bodyPr>
                    <a:p>
                      <a:pPr algn="just">
                        <a:lnSpc>
                          <a:spcPct val="100000"/>
                        </a:lnSpc>
                        <a:buNone/>
                      </a:pPr>
                      <a:r>
                        <a:rPr b="0" lang="en-PH" sz="1800" spc="-1" strike="noStrike">
                          <a:latin typeface="Lato"/>
                        </a:rPr>
                        <a:t>Siblings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c>
                  <a:txBody>
                    <a:bodyPr lIns="90000" rIns="90000" anchor="ctr">
                      <a:noAutofit/>
                    </a:bodyPr>
                    <a:p>
                      <a:pPr algn="just">
                        <a:lnSpc>
                          <a:spcPct val="100000"/>
                        </a:lnSpc>
                        <a:buNone/>
                      </a:pPr>
                      <a:r>
                        <a:rPr b="0" lang="en-PH" sz="1800" spc="-1" strike="noStrike">
                          <a:latin typeface="Lato"/>
                        </a:rPr>
                        <a:t>This refer to your brother(s) or sister(s), if any.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gradFill rotWithShape="0">
                      <a:gsLst>
                        <a:gs pos="0">
                          <a:srgbClr val="ffffff"/>
                        </a:gs>
                        <a:gs pos="50000">
                          <a:srgbClr val="ffffff"/>
                        </a:gs>
                        <a:gs pos="100000">
                          <a:srgbClr val="ffffff"/>
                        </a:gs>
                      </a:gsLst>
                      <a:lin ang="5400000"/>
                    </a:gra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1800000" y="1195200"/>
            <a:ext cx="10514520" cy="1324440"/>
          </a:xfrm>
          <a:prstGeom prst="rect">
            <a:avLst/>
          </a:prstGeom>
          <a:noFill/>
          <a:ln w="0">
            <a:noFill/>
          </a:ln>
        </p:spPr>
        <p:txBody>
          <a:bodyPr lIns="0" rIns="0" tIns="0" bIns="0" anchor="t">
            <a:noAutofit/>
          </a:bodyPr>
          <a:p>
            <a:pPr>
              <a:lnSpc>
                <a:spcPct val="100000"/>
              </a:lnSpc>
              <a:buNone/>
            </a:pPr>
            <a:r>
              <a:rPr b="0" lang="en-PH" sz="1800" spc="-1" strike="noStrike">
                <a:latin typeface="Lato"/>
              </a:rPr>
              <a:t>Example:</a:t>
            </a:r>
            <a:endParaRPr b="0" lang="en-PH" sz="1800" spc="-1" strike="noStrike">
              <a:latin typeface="Arial"/>
            </a:endParaRPr>
          </a:p>
        </p:txBody>
      </p:sp>
      <p:pic>
        <p:nvPicPr>
          <p:cNvPr id="133" name="" descr=""/>
          <p:cNvPicPr/>
          <p:nvPr/>
        </p:nvPicPr>
        <p:blipFill>
          <a:blip r:embed="rId1"/>
          <a:stretch/>
        </p:blipFill>
        <p:spPr>
          <a:xfrm>
            <a:off x="3685320" y="1459440"/>
            <a:ext cx="5134320" cy="4765320"/>
          </a:xfrm>
          <a:prstGeom prst="rect">
            <a:avLst/>
          </a:prstGeom>
          <a:ln w="0">
            <a:noFill/>
          </a:ln>
        </p:spPr>
      </p:pic>
      <p:sp>
        <p:nvSpPr>
          <p:cNvPr id="134" name="PlaceHolder 11"/>
          <p:cNvSpPr/>
          <p:nvPr/>
        </p:nvSpPr>
        <p:spPr>
          <a:xfrm>
            <a:off x="824760" y="1148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4520" cy="1324440"/>
          </a:xfrm>
          <a:prstGeom prst="rect">
            <a:avLst/>
          </a:prstGeom>
          <a:noFill/>
          <a:ln w="0">
            <a:noFill/>
          </a:ln>
        </p:spPr>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
        <p:nvSpPr>
          <p:cNvPr id="136" name="PlaceHolder 2"/>
          <p:cNvSpPr>
            <a:spLocks noGrp="1"/>
          </p:cNvSpPr>
          <p:nvPr>
            <p:ph/>
          </p:nvPr>
        </p:nvSpPr>
        <p:spPr>
          <a:xfrm>
            <a:off x="756000" y="1942200"/>
            <a:ext cx="10632600" cy="435024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There are various types of forms used in a bank for every kind of bank transaction. The following pieces of information are commonly present and asked in bank forms.</a:t>
            </a:r>
            <a:endParaRPr b="0" lang="en-PH" sz="1800" spc="-1" strike="noStrike">
              <a:latin typeface="Arial"/>
            </a:endParaRPr>
          </a:p>
          <a:p>
            <a:pPr marL="228600" indent="-228600">
              <a:lnSpc>
                <a:spcPct val="90000"/>
              </a:lnSpc>
              <a:spcBef>
                <a:spcPts val="1001"/>
              </a:spcBef>
              <a:buNone/>
              <a:tabLst>
                <a:tab algn="l" pos="0"/>
              </a:tabLst>
            </a:pP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i="1" lang="en-US" sz="1800" spc="-1" strike="noStrike">
                <a:solidFill>
                  <a:srgbClr val="000000"/>
                </a:solidFill>
                <a:latin typeface="Lato"/>
                <a:ea typeface="Lato"/>
              </a:rPr>
              <a:t>Name of Bank</a:t>
            </a:r>
            <a:r>
              <a:rPr b="0" lang="en-US" sz="1800" spc="-1" strike="noStrike">
                <a:solidFill>
                  <a:srgbClr val="000000"/>
                </a:solidFill>
                <a:latin typeface="Lato"/>
                <a:ea typeface="Lato"/>
              </a:rPr>
              <a:t> refers to the bank where you have opened a bank account.</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Example: Rex Bank</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i="1" lang="en-US" sz="1800" spc="-1" strike="noStrike">
                <a:solidFill>
                  <a:srgbClr val="000000"/>
                </a:solidFill>
                <a:latin typeface="Lato"/>
                <a:ea typeface="Lato"/>
              </a:rPr>
              <a:t>Type of Account</a:t>
            </a:r>
            <a:r>
              <a:rPr b="0" lang="en-US" sz="1800" spc="-1" strike="noStrike">
                <a:solidFill>
                  <a:srgbClr val="000000"/>
                </a:solidFill>
                <a:latin typeface="Lato"/>
                <a:ea typeface="Lato"/>
              </a:rPr>
              <a:t> refers to the account you have in the bank (savings account or checking account).</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Example: Savings Account</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i="1" lang="en-US" sz="1800" spc="-1" strike="noStrike">
                <a:solidFill>
                  <a:srgbClr val="000000"/>
                </a:solidFill>
                <a:latin typeface="Lato"/>
                <a:ea typeface="Lato"/>
              </a:rPr>
              <a:t>Account Name</a:t>
            </a:r>
            <a:r>
              <a:rPr b="0" lang="en-US" sz="1800" spc="-1" strike="noStrike">
                <a:solidFill>
                  <a:srgbClr val="000000"/>
                </a:solidFill>
                <a:latin typeface="Lato"/>
                <a:ea typeface="Lato"/>
              </a:rPr>
              <a:t> refers to the name of the bank account holder.</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Example: Alyssa R. Abad</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i="1" lang="en-US" sz="1800" spc="-1" strike="noStrike">
                <a:solidFill>
                  <a:srgbClr val="000000"/>
                </a:solidFill>
                <a:latin typeface="Lato"/>
                <a:ea typeface="Lato"/>
              </a:rPr>
              <a:t>Account Number</a:t>
            </a:r>
            <a:r>
              <a:rPr b="0" lang="en-US" sz="1800" spc="-1" strike="noStrike">
                <a:solidFill>
                  <a:srgbClr val="000000"/>
                </a:solidFill>
                <a:latin typeface="Lato"/>
                <a:ea typeface="Lato"/>
              </a:rPr>
              <a:t> refers to the set of numbers specific to your bank account.</a:t>
            </a:r>
            <a:endParaRPr b="0" lang="en-PH" sz="1800" spc="-1" strike="noStrike">
              <a:latin typeface="Arial"/>
            </a:endParaRPr>
          </a:p>
          <a:p>
            <a:pPr marL="228600" indent="-228600">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	</a:t>
            </a:r>
            <a:r>
              <a:rPr b="0" lang="en-US" sz="1800" spc="-1" strike="noStrike">
                <a:solidFill>
                  <a:srgbClr val="000000"/>
                </a:solidFill>
                <a:latin typeface="Lato"/>
                <a:ea typeface="Lato"/>
              </a:rPr>
              <a:t>Example: 123-456-789</a:t>
            </a:r>
            <a:endParaRPr b="0" lang="en-PH" sz="1800" spc="-1" strike="noStrike">
              <a:latin typeface="Arial"/>
            </a:endParaRPr>
          </a:p>
        </p:txBody>
      </p:sp>
      <p:sp>
        <p:nvSpPr>
          <p:cNvPr id="137" name=""/>
          <p:cNvSpPr/>
          <p:nvPr/>
        </p:nvSpPr>
        <p:spPr>
          <a:xfrm>
            <a:off x="4335480" y="1260720"/>
            <a:ext cx="293688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200" spc="-1" strike="noStrike">
                <a:latin typeface="Lato"/>
              </a:rPr>
              <a:t>Bank Form</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4520" cy="1324440"/>
          </a:xfrm>
          <a:prstGeom prst="rect">
            <a:avLst/>
          </a:prstGeom>
          <a:noFill/>
          <a:ln w="0">
            <a:noFill/>
          </a:ln>
        </p:spPr>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
        <p:nvSpPr>
          <p:cNvPr id="139" name="PlaceHolder 2"/>
          <p:cNvSpPr>
            <a:spLocks noGrp="1"/>
          </p:cNvSpPr>
          <p:nvPr>
            <p:ph/>
          </p:nvPr>
        </p:nvSpPr>
        <p:spPr>
          <a:xfrm>
            <a:off x="756000" y="1942200"/>
            <a:ext cx="6623640" cy="435024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1" lang="en-US" sz="1800" spc="-1" strike="noStrike">
                <a:solidFill>
                  <a:srgbClr val="000000"/>
                </a:solidFill>
                <a:latin typeface="Lato"/>
                <a:ea typeface="Lato"/>
              </a:rPr>
              <a:t>Types of Bank Forms</a:t>
            </a:r>
            <a:endParaRPr b="0" lang="en-PH" sz="1800" spc="-1" strike="noStrike">
              <a:latin typeface="Arial"/>
            </a:endParaRPr>
          </a:p>
          <a:p>
            <a:pPr>
              <a:lnSpc>
                <a:spcPct val="90000"/>
              </a:lnSpc>
              <a:spcBef>
                <a:spcPts val="1001"/>
              </a:spcBef>
              <a:buNone/>
              <a:tabLst>
                <a:tab algn="l" pos="0"/>
              </a:tabLst>
            </a:pPr>
            <a:endParaRPr b="0" lang="en-PH" sz="1800" spc="-1" strike="noStrike">
              <a:latin typeface="Arial"/>
            </a:endParaRPr>
          </a:p>
          <a:p>
            <a:pPr marL="457200" indent="-457200" algn="just">
              <a:lnSpc>
                <a:spcPct val="100000"/>
              </a:lnSpc>
              <a:spcBef>
                <a:spcPts val="300"/>
              </a:spcBef>
              <a:spcAft>
                <a:spcPts val="499"/>
              </a:spcAft>
              <a:buNone/>
              <a:tabLst>
                <a:tab algn="l" pos="0"/>
              </a:tabLst>
            </a:pPr>
            <a:r>
              <a:rPr b="0" lang="en-US" sz="1800" spc="-1" strike="noStrike">
                <a:solidFill>
                  <a:srgbClr val="000000"/>
                </a:solidFill>
                <a:latin typeface="Lato"/>
                <a:ea typeface="Arial;Arial"/>
              </a:rPr>
              <a:t>1. </a:t>
            </a:r>
            <a:r>
              <a:rPr b="1" i="1" lang="en-US" sz="1800" spc="-1" strike="noStrike">
                <a:solidFill>
                  <a:srgbClr val="8d281e"/>
                </a:solidFill>
                <a:latin typeface="Lato"/>
                <a:ea typeface="Arial;Arial"/>
              </a:rPr>
              <a:t>Deposit Slip</a:t>
            </a:r>
            <a:r>
              <a:rPr b="1" lang="en-US" sz="1800" spc="-1" strike="noStrike">
                <a:solidFill>
                  <a:srgbClr val="8d281e"/>
                </a:solidFill>
                <a:latin typeface="Lato"/>
                <a:ea typeface="Arial;Arial"/>
              </a:rPr>
              <a:t>:</a:t>
            </a:r>
            <a:r>
              <a:rPr b="1" lang="en-US" sz="1800" spc="-1" strike="noStrike">
                <a:solidFill>
                  <a:srgbClr val="000000"/>
                </a:solidFill>
                <a:latin typeface="Lato"/>
                <a:ea typeface="Arial;Arial"/>
              </a:rPr>
              <a:t> </a:t>
            </a:r>
            <a:r>
              <a:rPr b="0" lang="en-US" sz="1800" spc="-1" strike="noStrike">
                <a:solidFill>
                  <a:srgbClr val="000000"/>
                </a:solidFill>
                <a:latin typeface="Lato"/>
                <a:ea typeface="Arial;Arial"/>
              </a:rPr>
              <a:t>This is commonly found inside a bank and is used when you want to add money to your bank account. Notice that it asks for your account name, date, account number, and account type (e.g., savings account or current account). You also need to give the amount (e.g., P550), denomination (P100, P20, P50, P1, P5, etc.), and number of pieces of denomination (2 pcs of P100, 4 pcs of P50, 8 pcs of P20, etc.). </a:t>
            </a:r>
            <a:endParaRPr b="0" lang="en-PH" sz="1800" spc="-1" strike="noStrike">
              <a:latin typeface="Arial"/>
            </a:endParaRPr>
          </a:p>
          <a:p>
            <a:pPr marL="457200" indent="-457200" algn="just">
              <a:lnSpc>
                <a:spcPts val="1205"/>
              </a:lnSpc>
              <a:spcBef>
                <a:spcPts val="700"/>
              </a:spcBef>
              <a:spcAft>
                <a:spcPts val="799"/>
              </a:spcAft>
              <a:buNone/>
              <a:tabLst>
                <a:tab algn="l" pos="0"/>
              </a:tabLst>
            </a:pPr>
            <a:endParaRPr b="0" lang="en-PH" sz="1800" spc="-1" strike="noStrike">
              <a:latin typeface="Arial"/>
            </a:endParaRPr>
          </a:p>
        </p:txBody>
      </p:sp>
      <p:sp>
        <p:nvSpPr>
          <p:cNvPr id="140" name=""/>
          <p:cNvSpPr/>
          <p:nvPr/>
        </p:nvSpPr>
        <p:spPr>
          <a:xfrm>
            <a:off x="4335120" y="1260360"/>
            <a:ext cx="293688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200" spc="-1" strike="noStrike">
                <a:latin typeface="Lato"/>
              </a:rPr>
              <a:t>Bank Form</a:t>
            </a:r>
            <a:endParaRPr b="0" lang="en-PH" sz="2200" spc="-1" strike="noStrike">
              <a:latin typeface="Arial"/>
            </a:endParaRPr>
          </a:p>
        </p:txBody>
      </p:sp>
      <p:pic>
        <p:nvPicPr>
          <p:cNvPr id="141" name="" descr=""/>
          <p:cNvPicPr/>
          <p:nvPr/>
        </p:nvPicPr>
        <p:blipFill>
          <a:blip r:embed="rId1"/>
          <a:stretch/>
        </p:blipFill>
        <p:spPr>
          <a:xfrm>
            <a:off x="7740000" y="1557720"/>
            <a:ext cx="3599640" cy="4561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4520" cy="1324440"/>
          </a:xfrm>
          <a:prstGeom prst="rect">
            <a:avLst/>
          </a:prstGeom>
          <a:noFill/>
          <a:ln w="0">
            <a:noFill/>
          </a:ln>
        </p:spPr>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
        <p:nvSpPr>
          <p:cNvPr id="143" name="PlaceHolder 2"/>
          <p:cNvSpPr>
            <a:spLocks noGrp="1"/>
          </p:cNvSpPr>
          <p:nvPr>
            <p:ph/>
          </p:nvPr>
        </p:nvSpPr>
        <p:spPr>
          <a:xfrm>
            <a:off x="756000" y="1942200"/>
            <a:ext cx="6623640" cy="4350240"/>
          </a:xfrm>
          <a:prstGeom prst="rect">
            <a:avLst/>
          </a:prstGeom>
          <a:noFill/>
          <a:ln w="0">
            <a:noFill/>
          </a:ln>
        </p:spPr>
        <p:txBody>
          <a:bodyPr lIns="90000" rIns="90000" tIns="45000" bIns="45000" anchor="t">
            <a:noAutofit/>
          </a:bodyPr>
          <a:p>
            <a:pPr>
              <a:lnSpc>
                <a:spcPct val="100000"/>
              </a:lnSpc>
              <a:spcBef>
                <a:spcPts val="1001"/>
              </a:spcBef>
              <a:buNone/>
              <a:tabLst>
                <a:tab algn="l" pos="0"/>
              </a:tabLst>
            </a:pPr>
            <a:r>
              <a:rPr b="1" lang="en-US" sz="1800" spc="-1" strike="noStrike">
                <a:solidFill>
                  <a:srgbClr val="000000"/>
                </a:solidFill>
                <a:latin typeface="Lato"/>
                <a:ea typeface="Lato"/>
              </a:rPr>
              <a:t>Types of Bank Forms</a:t>
            </a:r>
            <a:endParaRPr b="0" lang="en-PH" sz="1800" spc="-1" strike="noStrike">
              <a:latin typeface="Arial"/>
            </a:endParaRPr>
          </a:p>
          <a:p>
            <a:pPr>
              <a:lnSpc>
                <a:spcPct val="100000"/>
              </a:lnSpc>
              <a:spcBef>
                <a:spcPts val="1001"/>
              </a:spcBef>
              <a:buNone/>
              <a:tabLst>
                <a:tab algn="l" pos="0"/>
              </a:tabLst>
            </a:pPr>
            <a:endParaRPr b="0" lang="en-PH" sz="1800" spc="-1" strike="noStrike">
              <a:latin typeface="Arial"/>
            </a:endParaRPr>
          </a:p>
          <a:p>
            <a:pPr marL="457200" indent="-457200" algn="just">
              <a:lnSpc>
                <a:spcPct val="100000"/>
              </a:lnSpc>
              <a:spcBef>
                <a:spcPts val="700"/>
              </a:spcBef>
              <a:spcAft>
                <a:spcPts val="799"/>
              </a:spcAft>
              <a:buNone/>
              <a:tabLst>
                <a:tab algn="l" pos="0"/>
              </a:tabLst>
            </a:pPr>
            <a:r>
              <a:rPr b="0" lang="en-US" sz="1800" spc="-1" strike="noStrike">
                <a:solidFill>
                  <a:srgbClr val="000000"/>
                </a:solidFill>
                <a:latin typeface="Lato"/>
                <a:ea typeface="Lato"/>
              </a:rPr>
              <a:t>2. </a:t>
            </a:r>
            <a:r>
              <a:rPr b="1" i="1" lang="en-US" sz="1800" spc="-1" strike="noStrike">
                <a:solidFill>
                  <a:srgbClr val="8d281e"/>
                </a:solidFill>
                <a:latin typeface="Lato"/>
                <a:ea typeface="Lato"/>
              </a:rPr>
              <a:t>Withdrawal Slip:</a:t>
            </a:r>
            <a:r>
              <a:rPr b="1" lang="en-US" sz="1800" spc="-1" strike="noStrike">
                <a:solidFill>
                  <a:srgbClr val="000000"/>
                </a:solidFill>
                <a:latin typeface="Lato"/>
                <a:ea typeface="Lato"/>
              </a:rPr>
              <a:t> </a:t>
            </a:r>
            <a:r>
              <a:rPr b="0" lang="en-US" sz="1800" spc="-1" strike="noStrike">
                <a:solidFill>
                  <a:srgbClr val="000000"/>
                </a:solidFill>
                <a:latin typeface="Lato"/>
                <a:ea typeface="Lato"/>
              </a:rPr>
              <a:t>This can also be found inside a bank. It is used when you want to get money from your bank account. The withdrawal slip also asks for your account name, date, account number, and account type (e.g., savings account or current account). You also need to give the amount you want to get from the bank and sign the deposit slip. </a:t>
            </a:r>
            <a:endParaRPr b="0" lang="en-PH" sz="1800" spc="-1" strike="noStrike">
              <a:latin typeface="Arial"/>
            </a:endParaRPr>
          </a:p>
        </p:txBody>
      </p:sp>
      <p:sp>
        <p:nvSpPr>
          <p:cNvPr id="144" name=""/>
          <p:cNvSpPr/>
          <p:nvPr/>
        </p:nvSpPr>
        <p:spPr>
          <a:xfrm>
            <a:off x="4335120" y="1260360"/>
            <a:ext cx="293688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200" spc="-1" strike="noStrike">
                <a:latin typeface="Lato"/>
              </a:rPr>
              <a:t>Bank Form</a:t>
            </a:r>
            <a:endParaRPr b="0" lang="en-PH" sz="2200" spc="-1" strike="noStrike">
              <a:latin typeface="Arial"/>
            </a:endParaRPr>
          </a:p>
        </p:txBody>
      </p:sp>
      <p:pic>
        <p:nvPicPr>
          <p:cNvPr id="145" name="" descr=""/>
          <p:cNvPicPr/>
          <p:nvPr/>
        </p:nvPicPr>
        <p:blipFill>
          <a:blip r:embed="rId1"/>
          <a:stretch/>
        </p:blipFill>
        <p:spPr>
          <a:xfrm>
            <a:off x="7426440" y="1583640"/>
            <a:ext cx="4489200" cy="4392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4520" cy="1324440"/>
          </a:xfrm>
          <a:prstGeom prst="rect">
            <a:avLst/>
          </a:prstGeom>
          <a:noFill/>
          <a:ln w="0">
            <a:noFill/>
          </a:ln>
        </p:spPr>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Filling Out Forms</a:t>
            </a:r>
            <a:endParaRPr b="0" lang="en-PH" sz="3600" spc="-1" strike="noStrike">
              <a:latin typeface="Arial"/>
            </a:endParaRPr>
          </a:p>
        </p:txBody>
      </p:sp>
      <p:sp>
        <p:nvSpPr>
          <p:cNvPr id="147" name="PlaceHolder 2"/>
          <p:cNvSpPr>
            <a:spLocks noGrp="1"/>
          </p:cNvSpPr>
          <p:nvPr>
            <p:ph/>
          </p:nvPr>
        </p:nvSpPr>
        <p:spPr>
          <a:xfrm>
            <a:off x="756000" y="1870200"/>
            <a:ext cx="10632600" cy="435024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en-US" sz="1800" spc="-1" strike="noStrike">
                <a:solidFill>
                  <a:srgbClr val="000000"/>
                </a:solidFill>
                <a:latin typeface="Lato"/>
                <a:ea typeface="Lato"/>
              </a:rPr>
              <a:t>            </a:t>
            </a:r>
            <a:r>
              <a:rPr b="0" lang="en-US" sz="1800" spc="-1" strike="noStrike">
                <a:solidFill>
                  <a:srgbClr val="000000"/>
                </a:solidFill>
                <a:latin typeface="Lato"/>
                <a:ea typeface="Lato"/>
              </a:rPr>
              <a:t>This is an information sheet used in schools. It is filled out when you want to enroll in a certain school.</a:t>
            </a:r>
            <a:endParaRPr b="0" lang="en-PH" sz="1800" spc="-1" strike="noStrike">
              <a:latin typeface="Arial"/>
            </a:endParaRPr>
          </a:p>
        </p:txBody>
      </p:sp>
      <p:sp>
        <p:nvSpPr>
          <p:cNvPr id="148" name=""/>
          <p:cNvSpPr/>
          <p:nvPr/>
        </p:nvSpPr>
        <p:spPr>
          <a:xfrm>
            <a:off x="4335120" y="1260360"/>
            <a:ext cx="293688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200" spc="-1" strike="noStrike">
                <a:latin typeface="Lato"/>
              </a:rPr>
              <a:t>School Form</a:t>
            </a:r>
            <a:endParaRPr b="0" lang="en-PH" sz="2200" spc="-1" strike="noStrike">
              <a:latin typeface="Arial"/>
            </a:endParaRPr>
          </a:p>
        </p:txBody>
      </p:sp>
      <p:pic>
        <p:nvPicPr>
          <p:cNvPr id="149" name="" descr=""/>
          <p:cNvPicPr/>
          <p:nvPr/>
        </p:nvPicPr>
        <p:blipFill>
          <a:blip r:embed="rId1"/>
          <a:stretch/>
        </p:blipFill>
        <p:spPr>
          <a:xfrm>
            <a:off x="2935440" y="2271600"/>
            <a:ext cx="5884200" cy="38840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675</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2023-04-04T13:52:53Z</dcterms:modified>
  <cp:revision>44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