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  <Override PartName="/ppt/media/image5.png" ContentType="image/png"/>
  <Override PartName="/ppt/presProps.xml" ContentType="application/vnd.openxmlformats-officedocument.presentationml.presProps+xml"/>
  <Override PartName="/ppt/slideLayouts/slideLayout1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_rels/slideLayout34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11.xml.rels" ContentType="application/vnd.openxmlformats-package.relationships+xml"/>
  <Override PartName="/ppt/slideLayouts/slideLayout5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5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6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8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69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77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7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0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1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2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3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84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89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99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0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2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3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4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0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0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19" name="PlaceHolder 3"/>
          <p:cNvSpPr>
            <a:spLocks noGrp="1"/>
          </p:cNvSpPr>
          <p:nvPr>
            <p:ph/>
          </p:nvPr>
        </p:nvSpPr>
        <p:spPr>
          <a:xfrm>
            <a:off x="431964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0" name="PlaceHolder 4"/>
          <p:cNvSpPr>
            <a:spLocks noGrp="1"/>
          </p:cNvSpPr>
          <p:nvPr>
            <p:ph/>
          </p:nvPr>
        </p:nvSpPr>
        <p:spPr>
          <a:xfrm>
            <a:off x="8029800" y="160452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1" name="PlaceHolder 5"/>
          <p:cNvSpPr>
            <a:spLocks noGrp="1"/>
          </p:cNvSpPr>
          <p:nvPr>
            <p:ph/>
          </p:nvPr>
        </p:nvSpPr>
        <p:spPr>
          <a:xfrm>
            <a:off x="60948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2" name="PlaceHolder 6"/>
          <p:cNvSpPr>
            <a:spLocks noGrp="1"/>
          </p:cNvSpPr>
          <p:nvPr>
            <p:ph/>
          </p:nvPr>
        </p:nvSpPr>
        <p:spPr>
          <a:xfrm>
            <a:off x="431964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3" name="PlaceHolder 7"/>
          <p:cNvSpPr>
            <a:spLocks noGrp="1"/>
          </p:cNvSpPr>
          <p:nvPr>
            <p:ph/>
          </p:nvPr>
        </p:nvSpPr>
        <p:spPr>
          <a:xfrm>
            <a:off x="8029800" y="3682080"/>
            <a:ext cx="35330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609480" y="273600"/>
            <a:ext cx="10972440" cy="5307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/>
          </p:nvPr>
        </p:nvSpPr>
        <p:spPr>
          <a:xfrm>
            <a:off x="6231960" y="368208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PH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/>
          </p:nvPr>
        </p:nvSpPr>
        <p:spPr>
          <a:xfrm>
            <a:off x="609480" y="3682080"/>
            <a:ext cx="10972440" cy="18968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PH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slideLayout" Target="../slideLayouts/slideLayout1.xml"/><Relationship Id="rId5" Type="http://schemas.openxmlformats.org/officeDocument/2006/relationships/slideLayout" Target="../slideLayouts/slideLayout2.xml"/><Relationship Id="rId6" Type="http://schemas.openxmlformats.org/officeDocument/2006/relationships/slideLayout" Target="../slideLayouts/slideLayout3.xml"/><Relationship Id="rId7" Type="http://schemas.openxmlformats.org/officeDocument/2006/relationships/slideLayout" Target="../slideLayouts/slideLayout4.xml"/><Relationship Id="rId8" Type="http://schemas.openxmlformats.org/officeDocument/2006/relationships/slideLayout" Target="../slideLayouts/slideLayout5.xml"/><Relationship Id="rId9" Type="http://schemas.openxmlformats.org/officeDocument/2006/relationships/slideLayout" Target="../slideLayouts/slideLayout6.xml"/><Relationship Id="rId10" Type="http://schemas.openxmlformats.org/officeDocument/2006/relationships/slideLayout" Target="../slideLayouts/slideLayout7.xml"/><Relationship Id="rId11" Type="http://schemas.openxmlformats.org/officeDocument/2006/relationships/slideLayout" Target="../slideLayouts/slideLayout8.xml"/><Relationship Id="rId12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0.xml"/><Relationship Id="rId14" Type="http://schemas.openxmlformats.org/officeDocument/2006/relationships/slideLayout" Target="../slideLayouts/slideLayout11.xml"/><Relationship Id="rId15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image" Target="../media/image3.png"/><Relationship Id="rId3" Type="http://schemas.openxmlformats.org/officeDocument/2006/relationships/image" Target="../media/image4.png"/><Relationship Id="rId4" Type="http://schemas.openxmlformats.org/officeDocument/2006/relationships/slideLayout" Target="../slideLayouts/slideLayout13.xml"/><Relationship Id="rId5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6.xml"/><Relationship Id="rId8" Type="http://schemas.openxmlformats.org/officeDocument/2006/relationships/slideLayout" Target="../slideLayouts/slideLayout17.xml"/><Relationship Id="rId9" Type="http://schemas.openxmlformats.org/officeDocument/2006/relationships/slideLayout" Target="../slideLayouts/slideLayout18.xml"/><Relationship Id="rId10" Type="http://schemas.openxmlformats.org/officeDocument/2006/relationships/slideLayout" Target="../slideLayouts/slideLayout19.xml"/><Relationship Id="rId11" Type="http://schemas.openxmlformats.org/officeDocument/2006/relationships/slideLayout" Target="../slideLayouts/slideLayout20.xml"/><Relationship Id="rId12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2.xml"/><Relationship Id="rId14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4" Type="http://schemas.openxmlformats.org/officeDocument/2006/relationships/slideLayout" Target="../slideLayouts/slideLayout26.xml"/><Relationship Id="rId5" Type="http://schemas.openxmlformats.org/officeDocument/2006/relationships/slideLayout" Target="../slideLayouts/slideLayout27.xml"/><Relationship Id="rId6" Type="http://schemas.openxmlformats.org/officeDocument/2006/relationships/slideLayout" Target="../slideLayouts/slideLayout28.xml"/><Relationship Id="rId7" Type="http://schemas.openxmlformats.org/officeDocument/2006/relationships/slideLayout" Target="../slideLayouts/slideLayout29.xml"/><Relationship Id="rId8" Type="http://schemas.openxmlformats.org/officeDocument/2006/relationships/slideLayout" Target="../slideLayouts/slideLayout30.xml"/><Relationship Id="rId9" Type="http://schemas.openxmlformats.org/officeDocument/2006/relationships/slideLayout" Target="../slideLayouts/slideLayout31.xml"/><Relationship Id="rId10" Type="http://schemas.openxmlformats.org/officeDocument/2006/relationships/slideLayout" Target="../slideLayouts/slideLayout32.xml"/><Relationship Id="rId11" Type="http://schemas.openxmlformats.org/officeDocument/2006/relationships/slideLayout" Target="../slideLayouts/slideLayout33.xml"/><Relationship Id="rId12" Type="http://schemas.openxmlformats.org/officeDocument/2006/relationships/slideLayout" Target="../slideLayouts/slideLayout34.xml"/><Relationship Id="rId13" Type="http://schemas.openxmlformats.org/officeDocument/2006/relationships/slideLayout" Target="../slideLayouts/slideLayout35.xml"/><Relationship Id="rId14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blipFill rotWithShape="0">
          <a:blip r:embed="rId2"/>
          <a:stretch/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ectangle 6"/>
          <p:cNvSpPr/>
          <p:nvPr/>
        </p:nvSpPr>
        <p:spPr>
          <a:xfrm>
            <a:off x="0" y="0"/>
            <a:ext cx="12184920" cy="6850800"/>
          </a:xfrm>
          <a:prstGeom prst="rect">
            <a:avLst/>
          </a:prstGeom>
          <a:solidFill>
            <a:srgbClr val="ffffff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1" name="Picture 4" descr=""/>
          <p:cNvPicPr/>
          <p:nvPr/>
        </p:nvPicPr>
        <p:blipFill>
          <a:blip r:embed="rId3"/>
          <a:stretch/>
        </p:blipFill>
        <p:spPr>
          <a:xfrm>
            <a:off x="333000" y="1801080"/>
            <a:ext cx="2791800" cy="2791800"/>
          </a:xfrm>
          <a:prstGeom prst="rect">
            <a:avLst/>
          </a:prstGeom>
          <a:ln w="0">
            <a:noFill/>
          </a:ln>
        </p:spPr>
      </p:pic>
      <p:sp>
        <p:nvSpPr>
          <p:cNvPr id="2" name="Rectangle 5"/>
          <p:cNvSpPr/>
          <p:nvPr/>
        </p:nvSpPr>
        <p:spPr>
          <a:xfrm>
            <a:off x="3487320" y="1475280"/>
            <a:ext cx="8697240" cy="385524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3" name="Rectangle 8"/>
          <p:cNvSpPr/>
          <p:nvPr/>
        </p:nvSpPr>
        <p:spPr>
          <a:xfrm>
            <a:off x="3487320" y="5337720"/>
            <a:ext cx="8697240" cy="376920"/>
          </a:xfrm>
          <a:prstGeom prst="rect">
            <a:avLst/>
          </a:prstGeom>
          <a:gradFill rotWithShape="0">
            <a:gsLst>
              <a:gs pos="0">
                <a:srgbClr val="c00000"/>
              </a:gs>
              <a:gs pos="100000">
                <a:srgbClr val="e9bf0e">
                  <a:alpha val="83137"/>
                </a:srgbClr>
              </a:gs>
            </a:gsLst>
            <a:lin ang="0"/>
          </a:gra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4"/>
    <p:sldLayoutId id="2147483650" r:id="rId5"/>
    <p:sldLayoutId id="2147483651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58" r:id="rId13"/>
    <p:sldLayoutId id="2147483659" r:id="rId14"/>
    <p:sldLayoutId id="2147483660" r:id="rId15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Picture 18" descr=""/>
          <p:cNvPicPr/>
          <p:nvPr/>
        </p:nvPicPr>
        <p:blipFill>
          <a:blip r:embed="rId2"/>
          <a:stretch/>
        </p:blipFill>
        <p:spPr>
          <a:xfrm>
            <a:off x="0" y="6242760"/>
            <a:ext cx="12184920" cy="627840"/>
          </a:xfrm>
          <a:prstGeom prst="rect">
            <a:avLst/>
          </a:prstGeom>
          <a:ln w="0">
            <a:noFill/>
          </a:ln>
        </p:spPr>
      </p:pic>
      <p:sp>
        <p:nvSpPr>
          <p:cNvPr id="43" name="Rectangle 7"/>
          <p:cNvSpPr/>
          <p:nvPr/>
        </p:nvSpPr>
        <p:spPr>
          <a:xfrm>
            <a:off x="10868760" y="0"/>
            <a:ext cx="963360" cy="963360"/>
          </a:xfrm>
          <a:prstGeom prst="rect">
            <a:avLst/>
          </a:prstGeom>
          <a:solidFill>
            <a:srgbClr val="9c0000"/>
          </a:solidFill>
          <a:ln w="25560">
            <a:noFill/>
          </a:ln>
        </p:spPr>
        <p:style>
          <a:lnRef idx="0"/>
          <a:fillRef idx="0"/>
          <a:effectRef idx="0"/>
          <a:fontRef idx="minor"/>
        </p:style>
      </p:sp>
      <p:pic>
        <p:nvPicPr>
          <p:cNvPr id="44" name="Picture 10" descr=""/>
          <p:cNvPicPr/>
          <p:nvPr/>
        </p:nvPicPr>
        <p:blipFill>
          <a:blip r:embed="rId3"/>
          <a:stretch/>
        </p:blipFill>
        <p:spPr>
          <a:xfrm>
            <a:off x="10857240" y="-64440"/>
            <a:ext cx="1027440" cy="1027440"/>
          </a:xfrm>
          <a:prstGeom prst="rect">
            <a:avLst/>
          </a:prstGeom>
          <a:ln w="0">
            <a:noFill/>
          </a:ln>
        </p:spPr>
      </p:pic>
      <p:sp>
        <p:nvSpPr>
          <p:cNvPr id="45" name="TextBox 9"/>
          <p:cNvSpPr/>
          <p:nvPr/>
        </p:nvSpPr>
        <p:spPr>
          <a:xfrm>
            <a:off x="185400" y="6362280"/>
            <a:ext cx="46846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Rex Curriculum Resource 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6" name="TextBox 11"/>
          <p:cNvSpPr/>
          <p:nvPr/>
        </p:nvSpPr>
        <p:spPr>
          <a:xfrm>
            <a:off x="9452520" y="6352200"/>
            <a:ext cx="261612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  <a:buNone/>
            </a:pPr>
            <a:r>
              <a:rPr b="0" lang="en-PH" sz="1800" spc="-1" strike="noStrike">
                <a:solidFill>
                  <a:srgbClr val="ffffff"/>
                </a:solidFill>
                <a:latin typeface="Montserrat Medium"/>
                <a:ea typeface="DejaVu Sans"/>
              </a:rPr>
              <a:t>WWW.REX.COM.PH</a:t>
            </a:r>
            <a:endParaRPr b="0" lang="en-PH" sz="1800" spc="-1" strike="noStrike"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New REX Education Mission Logo V.png" descr="New REX Education Mission Logo V.png"/>
          <p:cNvPicPr/>
          <p:nvPr/>
        </p:nvPicPr>
        <p:blipFill>
          <a:blip r:embed="rId2"/>
          <a:stretch/>
        </p:blipFill>
        <p:spPr>
          <a:xfrm>
            <a:off x="2755800" y="1508760"/>
            <a:ext cx="6609240" cy="3377520"/>
          </a:xfrm>
          <a:prstGeom prst="rect">
            <a:avLst/>
          </a:prstGeom>
          <a:ln w="12600">
            <a:noFill/>
          </a:ln>
        </p:spPr>
      </p:pic>
      <p:sp>
        <p:nvSpPr>
          <p:cNvPr id="86" name="PlaceHolder 1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r>
              <a:rPr b="0" lang="en-PH" sz="4400" spc="-1" strike="noStrike">
                <a:latin typeface="Arial"/>
              </a:rPr>
              <a:t>Click to edit the title text format</a:t>
            </a:r>
            <a:endParaRPr b="0" lang="en-PH" sz="4400" spc="-1" strike="noStrike">
              <a:latin typeface="Arial"/>
            </a:endParaRPr>
          </a:p>
        </p:txBody>
      </p:sp>
      <p:sp>
        <p:nvSpPr>
          <p:cNvPr id="87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3200" spc="-1" strike="noStrike">
                <a:latin typeface="Arial"/>
              </a:rPr>
              <a:t>Click to edit the outline text format</a:t>
            </a:r>
            <a:endParaRPr b="0" lang="en-PH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800" spc="-1" strike="noStrike">
                <a:latin typeface="Arial"/>
              </a:rPr>
              <a:t>Second Outline Level</a:t>
            </a:r>
            <a:endParaRPr b="0" lang="en-PH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400" spc="-1" strike="noStrike">
                <a:latin typeface="Arial"/>
              </a:rPr>
              <a:t>Third Outline Level</a:t>
            </a:r>
            <a:endParaRPr b="0" lang="en-PH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PH" sz="2000" spc="-1" strike="noStrike">
                <a:latin typeface="Arial"/>
              </a:rPr>
              <a:t>Fourth Outline Level</a:t>
            </a:r>
            <a:endParaRPr b="0" lang="en-PH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Fifth Outline Level</a:t>
            </a:r>
            <a:endParaRPr b="0" lang="en-PH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Sixth Outline Level</a:t>
            </a:r>
            <a:endParaRPr b="0" lang="en-PH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PH" sz="2000" spc="-1" strike="noStrike">
                <a:latin typeface="Arial"/>
              </a:rPr>
              <a:t>Seventh Outline Level</a:t>
            </a:r>
            <a:endParaRPr b="0" lang="en-PH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  <p:sldLayoutId id="2147483686" r:id="rId14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"/>
          <p:cNvSpPr/>
          <p:nvPr/>
        </p:nvSpPr>
        <p:spPr>
          <a:xfrm>
            <a:off x="3960000" y="2701080"/>
            <a:ext cx="7739280" cy="395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PH" sz="3600" spc="-1" strike="noStrike">
                <a:solidFill>
                  <a:srgbClr val="ffffff"/>
                </a:solidFill>
                <a:latin typeface="Lato"/>
                <a:ea typeface="Ž_x005F_x0010_éþ"/>
              </a:rPr>
              <a:t>Using the Definition of a Word as a Clue to Get Its Meaning</a:t>
            </a:r>
            <a:endParaRPr b="0" lang="en-PH" sz="36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TextBox 5"/>
          <p:cNvSpPr/>
          <p:nvPr/>
        </p:nvSpPr>
        <p:spPr>
          <a:xfrm>
            <a:off x="1440000" y="676440"/>
            <a:ext cx="8998560" cy="100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000" spc="-1" strike="noStrike">
                <a:solidFill>
                  <a:srgbClr val="000000"/>
                </a:solidFill>
                <a:latin typeface="Lato"/>
                <a:ea typeface="Žéþ"/>
              </a:rPr>
              <a:t>Using the Definition of a Word as a Clue to Get Its Meaning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26" name=""/>
          <p:cNvSpPr/>
          <p:nvPr/>
        </p:nvSpPr>
        <p:spPr>
          <a:xfrm>
            <a:off x="900000" y="4140000"/>
            <a:ext cx="10281600" cy="135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7" name=""/>
          <p:cNvSpPr/>
          <p:nvPr/>
        </p:nvSpPr>
        <p:spPr>
          <a:xfrm>
            <a:off x="923040" y="2160000"/>
            <a:ext cx="10258560" cy="24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Oftentimes, when we read, we encounter some difficult words we may not know the meanings of. When this happens, we need to look for clues within a given text. These clues are called context clues.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28" name=""/>
          <p:cNvSpPr/>
          <p:nvPr/>
        </p:nvSpPr>
        <p:spPr>
          <a:xfrm>
            <a:off x="900000" y="3794040"/>
            <a:ext cx="10259640" cy="48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Context clues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are hints or clues given in a sentence, a paragraph, or a selection which you, as a reader, can use to arrive at the meaning of an unfamiliar word, especially when a dictionary or online source is not within reach.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TextBox 1"/>
          <p:cNvSpPr/>
          <p:nvPr/>
        </p:nvSpPr>
        <p:spPr>
          <a:xfrm>
            <a:off x="1440000" y="606960"/>
            <a:ext cx="8998560" cy="100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000" spc="-1" strike="noStrike">
                <a:solidFill>
                  <a:srgbClr val="000000"/>
                </a:solidFill>
                <a:latin typeface="Lato"/>
                <a:ea typeface="Žéþ"/>
              </a:rPr>
              <a:t>Using the Definition of a Word as a Clue to Get Its Meaning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0" name=""/>
          <p:cNvSpPr/>
          <p:nvPr/>
        </p:nvSpPr>
        <p:spPr>
          <a:xfrm>
            <a:off x="900000" y="4140000"/>
            <a:ext cx="10281600" cy="135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1" name=""/>
          <p:cNvSpPr/>
          <p:nvPr/>
        </p:nvSpPr>
        <p:spPr>
          <a:xfrm>
            <a:off x="900000" y="1980000"/>
            <a:ext cx="10281600" cy="2432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Arial;Arial"/>
              </a:rPr>
              <a:t>There are several kinds of context clues. In this lesson,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you will only have the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definition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and example clues.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2" name=""/>
          <p:cNvSpPr/>
          <p:nvPr/>
        </p:nvSpPr>
        <p:spPr>
          <a:xfrm>
            <a:off x="900000" y="3074040"/>
            <a:ext cx="10281600" cy="4845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is a definition clue?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In a </a:t>
            </a:r>
            <a:r>
              <a:rPr b="1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definition clue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, the unfamiliar word may be defined with an explanation within a sentence. Words such as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that is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 and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which is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, and the use of commas, dashes, parentheses, and the like can serve as your hints that a definition will be introduced.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TextBox 2"/>
          <p:cNvSpPr/>
          <p:nvPr/>
        </p:nvSpPr>
        <p:spPr>
          <a:xfrm>
            <a:off x="1440000" y="676440"/>
            <a:ext cx="8998560" cy="100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000" spc="-1" strike="noStrike">
                <a:solidFill>
                  <a:srgbClr val="000000"/>
                </a:solidFill>
                <a:latin typeface="Lato"/>
                <a:ea typeface="Žéþ"/>
              </a:rPr>
              <a:t>Using the Definition of a Word as a Clue to Get Its Meaning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4" name=""/>
          <p:cNvSpPr/>
          <p:nvPr/>
        </p:nvSpPr>
        <p:spPr>
          <a:xfrm>
            <a:off x="900000" y="4140000"/>
            <a:ext cx="10281600" cy="135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35" name=""/>
          <p:cNvSpPr/>
          <p:nvPr/>
        </p:nvSpPr>
        <p:spPr>
          <a:xfrm>
            <a:off x="1260000" y="2520000"/>
            <a:ext cx="10259280" cy="172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Clay pots are baked in a </a:t>
            </a:r>
            <a:r>
              <a:rPr b="0" i="1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kiln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, which is an oven used for processing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a substance by burning.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is a kiln?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6" name=""/>
          <p:cNvSpPr/>
          <p:nvPr/>
        </p:nvSpPr>
        <p:spPr>
          <a:xfrm>
            <a:off x="1260000" y="1888920"/>
            <a:ext cx="2699280" cy="49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37" name=""/>
          <p:cNvSpPr/>
          <p:nvPr/>
        </p:nvSpPr>
        <p:spPr>
          <a:xfrm>
            <a:off x="1260000" y="4332600"/>
            <a:ext cx="9719280" cy="1246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In the given sentence, the definition of the word kiln is introduced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by the signal words, which is. A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Ž_x005F_x0010_éþ"/>
              </a:rPr>
              <a:t>kiln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 is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an oven used for processing a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substance by burning.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TextBox 3"/>
          <p:cNvSpPr/>
          <p:nvPr/>
        </p:nvSpPr>
        <p:spPr>
          <a:xfrm>
            <a:off x="1620000" y="676440"/>
            <a:ext cx="8998560" cy="100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>
              <a:lnSpc>
                <a:spcPct val="100000"/>
              </a:lnSpc>
              <a:buNone/>
            </a:pPr>
            <a:r>
              <a:rPr b="1" lang="en-US" sz="3000" spc="-1" strike="noStrike">
                <a:solidFill>
                  <a:srgbClr val="000000"/>
                </a:solidFill>
                <a:latin typeface="Lato"/>
                <a:ea typeface="Žéþ"/>
              </a:rPr>
              <a:t>Using the Definition of a Word as a Clue to Get Its Meaning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39" name=""/>
          <p:cNvSpPr/>
          <p:nvPr/>
        </p:nvSpPr>
        <p:spPr>
          <a:xfrm>
            <a:off x="900000" y="4140000"/>
            <a:ext cx="10079640" cy="135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noAutofit/>
          </a:bodyPr>
          <a:p>
            <a:pPr algn="just">
              <a:lnSpc>
                <a:spcPct val="100000"/>
              </a:lnSpc>
              <a:spcBef>
                <a:spcPts val="499"/>
              </a:spcBef>
              <a:spcAft>
                <a:spcPts val="499"/>
              </a:spcAft>
              <a:buNone/>
            </a:pPr>
            <a:r>
              <a:rPr b="1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	</a:t>
            </a:r>
            <a:r>
              <a:rPr b="0" lang="en-PH" sz="2600" spc="-1" strike="noStrike">
                <a:solidFill>
                  <a:srgbClr val="000000"/>
                </a:solidFill>
                <a:latin typeface="Lato"/>
                <a:ea typeface="Arial;Arial"/>
              </a:rPr>
              <a:t> </a:t>
            </a:r>
            <a:endParaRPr b="0" lang="en-PH" sz="2600" spc="-1" strike="noStrike">
              <a:latin typeface="Arial"/>
            </a:endParaRPr>
          </a:p>
        </p:txBody>
      </p:sp>
      <p:sp>
        <p:nvSpPr>
          <p:cNvPr id="140" name=""/>
          <p:cNvSpPr/>
          <p:nvPr/>
        </p:nvSpPr>
        <p:spPr>
          <a:xfrm>
            <a:off x="1440000" y="2520000"/>
            <a:ext cx="10259280" cy="1724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The artists utilized (made practical use) recycled materials to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i="1" lang="en-PH" sz="2600" spc="-1" strike="noStrike">
                <a:solidFill>
                  <a:srgbClr val="000000"/>
                </a:solidFill>
                <a:latin typeface="Lato"/>
                <a:ea typeface="DejaVu Sans"/>
              </a:rPr>
              <a:t>create the sculpture.</a:t>
            </a: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6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What does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Ž_x005F_x0010_éþ"/>
              </a:rPr>
              <a:t>utilized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 mean?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1" name=""/>
          <p:cNvSpPr/>
          <p:nvPr/>
        </p:nvSpPr>
        <p:spPr>
          <a:xfrm>
            <a:off x="1440000" y="1888920"/>
            <a:ext cx="2699280" cy="498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Example: </a:t>
            </a:r>
            <a:endParaRPr b="0" lang="en-PH" sz="2400" spc="-1" strike="noStrike">
              <a:latin typeface="Arial"/>
            </a:endParaRPr>
          </a:p>
        </p:txBody>
      </p:sp>
      <p:sp>
        <p:nvSpPr>
          <p:cNvPr id="142" name=""/>
          <p:cNvSpPr/>
          <p:nvPr/>
        </p:nvSpPr>
        <p:spPr>
          <a:xfrm>
            <a:off x="1385280" y="4492440"/>
            <a:ext cx="10079280" cy="906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The phrase, </a:t>
            </a:r>
            <a:r>
              <a:rPr b="0" i="1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made practical use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, which is inside the parentheses, is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the definition of the word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Ž_x005F_x0010_éþ"/>
              </a:rPr>
              <a:t>utilized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Ž_x005F_x0010_éþ"/>
              </a:rPr>
              <a:t>.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"/>
          <p:cNvSpPr/>
          <p:nvPr/>
        </p:nvSpPr>
        <p:spPr>
          <a:xfrm>
            <a:off x="2160000" y="540000"/>
            <a:ext cx="7744680" cy="55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000" spc="-1" strike="noStrike">
                <a:solidFill>
                  <a:srgbClr val="000000"/>
                </a:solidFill>
                <a:latin typeface="Lato"/>
                <a:ea typeface="Žéþ"/>
              </a:rPr>
              <a:t>Using the Definition of a Word as a Clue to Get Its Meaning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44" name=""/>
          <p:cNvSpPr/>
          <p:nvPr/>
        </p:nvSpPr>
        <p:spPr>
          <a:xfrm>
            <a:off x="1332360" y="1620000"/>
            <a:ext cx="4318920" cy="100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Activity 1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5" name=""/>
          <p:cNvSpPr/>
          <p:nvPr/>
        </p:nvSpPr>
        <p:spPr>
          <a:xfrm>
            <a:off x="1260000" y="2340000"/>
            <a:ext cx="9719280" cy="3767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Read each sentence. Identify the word or phrase you can find which defines the underlined word in each sentence.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1. I love running my fingers through my pet dog’s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pn_âþ"/>
              </a:rPr>
              <a:t>fur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, its coat,  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because it is very soft and smooth to the touch.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2. My Aunt Martina is a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pn_âþ"/>
              </a:rPr>
              <a:t>vegan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 (a person who does not eat meat,   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fish, dairy, or any animal product), which is why she cooks her 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own Meals at home.</a:t>
            </a:r>
            <a:endParaRPr b="0" lang="en-PH" sz="2400" spc="-1" strike="noStrike">
              <a:latin typeface="Arial"/>
            </a:endParaRPr>
          </a:p>
          <a:p>
            <a:pPr algn="just"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"/>
          <p:cNvSpPr/>
          <p:nvPr/>
        </p:nvSpPr>
        <p:spPr>
          <a:xfrm>
            <a:off x="2155320" y="720000"/>
            <a:ext cx="7744680" cy="375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000" spc="-1" strike="noStrike">
                <a:solidFill>
                  <a:srgbClr val="000000"/>
                </a:solidFill>
                <a:latin typeface="Lato"/>
                <a:ea typeface="Žéþ"/>
              </a:rPr>
              <a:t>Using the Definition of a Word as a Clue to Get Its Meaning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47" name=""/>
          <p:cNvSpPr/>
          <p:nvPr/>
        </p:nvSpPr>
        <p:spPr>
          <a:xfrm>
            <a:off x="1368360" y="2229480"/>
            <a:ext cx="4318920" cy="1009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Activity 1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  <p:sp>
        <p:nvSpPr>
          <p:cNvPr id="148" name=""/>
          <p:cNvSpPr/>
          <p:nvPr/>
        </p:nvSpPr>
        <p:spPr>
          <a:xfrm>
            <a:off x="1260000" y="2700000"/>
            <a:ext cx="9719280" cy="3419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endParaRPr b="0" lang="en-PH" sz="18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Bees have a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DejaVu Sans"/>
              </a:rPr>
              <a:t>sting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which is a harmful organ of an insect.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4. Animals who belong to the jungle are often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pn_âþ"/>
              </a:rPr>
              <a:t>fierce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—wild or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aggressive—which is why they cannot be made as pets.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5. All animals need to feel only the </a:t>
            </a:r>
            <a:r>
              <a:rPr b="0" lang="en-PH" sz="2400" spc="-1" strike="noStrike" u="sng">
                <a:solidFill>
                  <a:srgbClr val="000000"/>
                </a:solidFill>
                <a:uFillTx/>
                <a:latin typeface="Lato"/>
                <a:ea typeface="pn_âþ"/>
              </a:rPr>
              <a:t>gentle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 touch of humans, one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pn_âþ"/>
              </a:rPr>
              <a:t>that is marked by a kind and soft nature.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"/>
          <p:cNvSpPr/>
          <p:nvPr/>
        </p:nvSpPr>
        <p:spPr>
          <a:xfrm>
            <a:off x="1620000" y="634320"/>
            <a:ext cx="8639280" cy="625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>
              <a:lnSpc>
                <a:spcPct val="100000"/>
              </a:lnSpc>
              <a:buNone/>
            </a:pPr>
            <a:r>
              <a:rPr b="1" lang="en-US" sz="3000" spc="-1" strike="noStrike">
                <a:solidFill>
                  <a:srgbClr val="000000"/>
                </a:solidFill>
                <a:latin typeface="Lato"/>
                <a:ea typeface="Žéþ"/>
              </a:rPr>
              <a:t>Using the Definition of a Word as a Clue to Get Its Meaning</a:t>
            </a:r>
            <a:endParaRPr b="0" lang="en-PH" sz="3000" spc="-1" strike="noStrike">
              <a:latin typeface="Arial"/>
            </a:endParaRPr>
          </a:p>
        </p:txBody>
      </p:sp>
      <p:sp>
        <p:nvSpPr>
          <p:cNvPr id="150" name=""/>
          <p:cNvSpPr/>
          <p:nvPr/>
        </p:nvSpPr>
        <p:spPr>
          <a:xfrm>
            <a:off x="1620720" y="2340000"/>
            <a:ext cx="9178560" cy="246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c9211e"/>
                </a:solidFill>
                <a:latin typeface="Lato"/>
                <a:ea typeface="DejaVu Sans"/>
              </a:rPr>
              <a:t>Answer Key: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1. coat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2. a person who does not eat meat, fi sh, dairy, or any animal 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         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product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3. a harmful organ of an insect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4. wild or aggressive</a:t>
            </a:r>
            <a:endParaRPr b="0" lang="en-PH" sz="2400" spc="-1" strike="noStrike">
              <a:latin typeface="Arial"/>
            </a:endParaRPr>
          </a:p>
          <a:p>
            <a:pPr>
              <a:lnSpc>
                <a:spcPct val="100000"/>
              </a:lnSpc>
              <a:buNone/>
            </a:pP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	</a:t>
            </a:r>
            <a:r>
              <a:rPr b="0" lang="en-PH" sz="2400" spc="-1" strike="noStrike">
                <a:solidFill>
                  <a:srgbClr val="000000"/>
                </a:solidFill>
                <a:latin typeface="Lato"/>
                <a:ea typeface="DejaVu Sans"/>
              </a:rPr>
              <a:t>5. marked by a kind and soft nature</a:t>
            </a:r>
            <a:endParaRPr b="0" lang="en-PH" sz="24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795</TotalTime>
  <Application>LibreOffice/7.2.5.2$MacOSX_X86_64 LibreOffice_project/499f9727c189e6ef3471021d6132d4c694f357e5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2019-04-16T02:10:14Z</dcterms:created>
  <dc:creator>Microsoft Office User</dc:creator>
  <dc:description/>
  <dc:language>en-PH</dc:language>
  <cp:lastModifiedBy/>
  <dcterms:modified xsi:type="dcterms:W3CDTF">2023-07-11T08:46:35Z</dcterms:modified>
  <cp:revision>58</cp:revision>
  <dc:subject/>
  <dc:title>PowerPoint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Widescreen</vt:lpwstr>
  </property>
  <property fmtid="{D5CDD505-2E9C-101B-9397-08002B2CF9AE}" pid="3" name="Slides">
    <vt:r8>7</vt:r8>
  </property>
</Properties>
</file>