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2040" cy="684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88920" cy="2788920"/>
          </a:xfrm>
          <a:prstGeom prst="rect">
            <a:avLst/>
          </a:prstGeom>
          <a:ln w="0">
            <a:noFill/>
          </a:ln>
        </p:spPr>
      </p:pic>
      <p:sp>
        <p:nvSpPr>
          <p:cNvPr id="2" name="Rectangle 5"/>
          <p:cNvSpPr/>
          <p:nvPr/>
        </p:nvSpPr>
        <p:spPr>
          <a:xfrm>
            <a:off x="3487320" y="1475280"/>
            <a:ext cx="8694360" cy="38523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94360" cy="37404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2040" cy="624960"/>
          </a:xfrm>
          <a:prstGeom prst="rect">
            <a:avLst/>
          </a:prstGeom>
          <a:ln w="0">
            <a:noFill/>
          </a:ln>
        </p:spPr>
      </p:pic>
      <p:sp>
        <p:nvSpPr>
          <p:cNvPr id="43" name="Rectangle 7"/>
          <p:cNvSpPr/>
          <p:nvPr/>
        </p:nvSpPr>
        <p:spPr>
          <a:xfrm>
            <a:off x="10868760" y="0"/>
            <a:ext cx="960480" cy="9604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24560" cy="1024560"/>
          </a:xfrm>
          <a:prstGeom prst="rect">
            <a:avLst/>
          </a:prstGeom>
          <a:ln w="0">
            <a:noFill/>
          </a:ln>
        </p:spPr>
      </p:pic>
      <p:sp>
        <p:nvSpPr>
          <p:cNvPr id="45" name="TextBox 9"/>
          <p:cNvSpPr/>
          <p:nvPr/>
        </p:nvSpPr>
        <p:spPr>
          <a:xfrm>
            <a:off x="185400" y="6362280"/>
            <a:ext cx="46818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32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6360" cy="337464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600000" y="2953080"/>
            <a:ext cx="827316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a:ea typeface="Arial Black;Arial Black"/>
              </a:rPr>
              <a:t>Muling Pagsasalaysay Gamit ang Sariling Salita </a:t>
            </a:r>
            <a:endParaRPr b="0" lang="en-PH" sz="3600" spc="-1" strike="noStrike">
              <a:latin typeface="Montserrat"/>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PlaceHolder 1"/>
          <p:cNvSpPr>
            <a:spLocks noGrp="1"/>
          </p:cNvSpPr>
          <p:nvPr>
            <p:ph/>
          </p:nvPr>
        </p:nvSpPr>
        <p:spPr>
          <a:xfrm>
            <a:off x="544680" y="900000"/>
            <a:ext cx="8094240" cy="714240"/>
          </a:xfrm>
          <a:prstGeom prst="rect">
            <a:avLst/>
          </a:prstGeom>
          <a:noFill/>
          <a:ln w="0">
            <a:noFill/>
          </a:ln>
        </p:spPr>
        <p:txBody>
          <a:bodyPr lIns="90000" rIns="90000" tIns="45000" bIns="45000" anchor="t">
            <a:noAutofit/>
          </a:bodyPr>
          <a:p>
            <a:pPr algn="just">
              <a:lnSpc>
                <a:spcPct val="100000"/>
              </a:lnSpc>
              <a:spcAft>
                <a:spcPts val="601"/>
              </a:spcAft>
              <a:buNone/>
            </a:pPr>
            <a:r>
              <a:rPr b="1" lang="en-US" sz="2400" spc="-1" strike="noStrike">
                <a:solidFill>
                  <a:srgbClr val="000000"/>
                </a:solidFill>
                <a:latin typeface="Arial;Arial"/>
                <a:ea typeface="Arial;Arial"/>
              </a:rPr>
              <a:t>Susi sa Pagwawasto:</a:t>
            </a:r>
            <a:endParaRPr b="0" lang="en-PH" sz="2400" spc="-1" strike="noStrike">
              <a:latin typeface="Arial"/>
            </a:endParaRPr>
          </a:p>
          <a:p>
            <a:pPr algn="just">
              <a:lnSpc>
                <a:spcPct val="100000"/>
              </a:lnSpc>
              <a:spcAft>
                <a:spcPts val="601"/>
              </a:spcAft>
              <a:buNone/>
            </a:pPr>
            <a:endParaRPr b="0" lang="en-PH" sz="2400" spc="-1" strike="noStrike">
              <a:latin typeface="Arial"/>
            </a:endParaRPr>
          </a:p>
          <a:p>
            <a:pPr algn="just">
              <a:lnSpc>
                <a:spcPct val="100000"/>
              </a:lnSpc>
              <a:spcAft>
                <a:spcPts val="601"/>
              </a:spcAft>
              <a:buNone/>
            </a:pPr>
            <a:endParaRPr b="0" lang="en-PH" sz="2400" spc="-1" strike="noStrike">
              <a:latin typeface="Arial"/>
            </a:endParaRPr>
          </a:p>
          <a:p>
            <a:pPr algn="just">
              <a:lnSpc>
                <a:spcPct val="100000"/>
              </a:lnSpc>
              <a:spcAft>
                <a:spcPts val="601"/>
              </a:spcAft>
              <a:buNone/>
            </a:pPr>
            <a:endParaRPr b="0" lang="en-PH" sz="2400" spc="-1" strike="noStrike">
              <a:latin typeface="Arial"/>
            </a:endParaRPr>
          </a:p>
        </p:txBody>
      </p:sp>
      <p:sp>
        <p:nvSpPr>
          <p:cNvPr id="149" name=""/>
          <p:cNvSpPr/>
          <p:nvPr/>
        </p:nvSpPr>
        <p:spPr>
          <a:xfrm>
            <a:off x="360000" y="1440000"/>
            <a:ext cx="11518920" cy="47358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Arial;Arial"/>
              </a:rPr>
              <a:t>Tauhan: </a:t>
            </a:r>
            <a:r>
              <a:rPr b="0" lang="en-PH" sz="1800" spc="-1" strike="noStrike">
                <a:solidFill>
                  <a:srgbClr val="000000"/>
                </a:solidFill>
                <a:latin typeface="Lato"/>
                <a:ea typeface="Arial;Arial"/>
              </a:rPr>
              <a:t>Ang mga tauhan sa kuwento ay sina Joshua, pamilya, tatay </a:t>
            </a:r>
            <a:endParaRPr b="0" lang="en-PH" sz="1800" spc="-1" strike="noStrike">
              <a:latin typeface="Arial"/>
            </a:endParaRPr>
          </a:p>
          <a:p>
            <a:pPr algn="just">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Lato"/>
                <a:ea typeface="Arial;Arial"/>
              </a:rPr>
              <a:t>Tagpuan:</a:t>
            </a:r>
            <a:r>
              <a:rPr b="0" lang="en-PH" sz="1800" spc="-1" strike="noStrike">
                <a:solidFill>
                  <a:srgbClr val="000000"/>
                </a:solidFill>
                <a:latin typeface="Lato"/>
                <a:ea typeface="Arial;Arial"/>
              </a:rPr>
              <a:t> Ang kuwento ay naganap sa tahanan,sa Lungsod Maynila, bagong paaralan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Lato"/>
                <a:ea typeface="Arial;Arial"/>
              </a:rPr>
              <a:t>Simula: </a:t>
            </a:r>
            <a:r>
              <a:rPr b="0" lang="en-PH" sz="1800" spc="-1" strike="noStrike">
                <a:solidFill>
                  <a:srgbClr val="000000"/>
                </a:solidFill>
                <a:latin typeface="Lato"/>
                <a:ea typeface="Arial;Arial"/>
              </a:rPr>
              <a:t>Buwan ng Agosto, nagdesisyon ang mga magulang ni Joshua na lumipat ng tahanan. Ang kaniyang pamilya ay maninirahan na sa Lungsod Maynila. Natanggap kasi bilang permanenteng empleyado ang tatay niya sa isang tanggapan. Dahil dito, kailangan din ni Joshua na lumipat ng paaralan. </a:t>
            </a:r>
            <a:endParaRPr b="0" lang="en-PH" sz="1800" spc="-1" strike="noStrike">
              <a:latin typeface="Arial"/>
            </a:endParaRPr>
          </a:p>
          <a:p>
            <a:pPr>
              <a:lnSpc>
                <a:spcPct val="100000"/>
              </a:lnSpc>
              <a:buNone/>
            </a:pPr>
            <a:endParaRPr b="0" lang="en-PH" sz="1800" spc="-1" strike="noStrike">
              <a:latin typeface="Arial"/>
            </a:endParaRPr>
          </a:p>
          <a:p>
            <a:pPr algn="just">
              <a:lnSpc>
                <a:spcPct val="100000"/>
              </a:lnSpc>
              <a:buNone/>
            </a:pPr>
            <a:r>
              <a:rPr b="1" lang="en-PH" sz="1800" spc="-1" strike="noStrike">
                <a:solidFill>
                  <a:srgbClr val="000000"/>
                </a:solidFill>
                <a:latin typeface="Lato"/>
                <a:ea typeface="Arial;Arial"/>
              </a:rPr>
              <a:t>Gitna:</a:t>
            </a:r>
            <a:r>
              <a:rPr b="0" lang="en-PH" sz="1800" spc="-1" strike="noStrike">
                <a:solidFill>
                  <a:srgbClr val="000000"/>
                </a:solidFill>
                <a:latin typeface="Lato"/>
                <a:ea typeface="Arial;Arial"/>
              </a:rPr>
              <a:t> Magalang na ipinakilala ni Joshua ang kaniyang sarili sa harapan. Sinabi niya ang dahilan ng kaniyang paglipat sa bagong paaralan. Buong husay rin niyang ipinakita ang kaniyang talento sa pagkanta at pagsayaw. Ang kaniyang guro at mga kamag-aral ay labis na natuwa sa kaniyang ginawa. Binigyan siya ng mga ito ng malakas na palakpakan. </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solidFill>
                  <a:srgbClr val="000000"/>
                </a:solidFill>
                <a:latin typeface="Lato"/>
                <a:ea typeface="Arial;Arial"/>
              </a:rPr>
              <a:t>Wakas:</a:t>
            </a:r>
            <a:r>
              <a:rPr b="0" lang="en-PH" sz="1800" spc="-1" strike="noStrike">
                <a:solidFill>
                  <a:srgbClr val="000000"/>
                </a:solidFill>
                <a:latin typeface="Lato"/>
                <a:ea typeface="Arial;Arial"/>
              </a:rPr>
              <a:t> Simula noon ay hindi na naging mahiyain si Joshua. Madalas ay kasali na siya sa mga programa sa paaralan. Nangibabaw ang kaniyang husay sa pagkanta at pagsayaw. Labis ang kasiyahan ng kaniyang mga magulang. Masaya rin si Joshua sa kaniyang pag-unlad. Natutuhan na niyang magtiwala sa sariling kakayahan. </a:t>
            </a:r>
            <a:endParaRPr b="0" lang="en-PH" sz="1800" spc="-1" strike="noStrike">
              <a:latin typeface="Arial"/>
            </a:endParaRPr>
          </a:p>
          <a:p>
            <a:pPr algn="just">
              <a:lnSpc>
                <a:spcPct val="100000"/>
              </a:lnSpc>
              <a:buNone/>
            </a:pPr>
            <a:endParaRPr b="0" lang="en-PH" sz="1800" spc="-1" strike="noStrike">
              <a:latin typeface="Arial"/>
            </a:endParaRPr>
          </a:p>
        </p:txBody>
      </p:sp>
      <p:sp>
        <p:nvSpPr>
          <p:cNvPr id="150" name="PlaceHolder 4"/>
          <p:cNvSpPr/>
          <p:nvPr/>
        </p:nvSpPr>
        <p:spPr>
          <a:xfrm>
            <a:off x="4680" y="0"/>
            <a:ext cx="9895320" cy="955440"/>
          </a:xfrm>
          <a:prstGeom prst="rect">
            <a:avLst/>
          </a:prstGeom>
          <a:noFill/>
          <a:ln w="0">
            <a:noFill/>
          </a:ln>
        </p:spPr>
        <p:style>
          <a:lnRef idx="0"/>
          <a:fillRef idx="0"/>
          <a:effectRef idx="0"/>
          <a:fontRef idx="minor"/>
        </p:style>
        <p:txBody>
          <a:bodyPr lIns="90000" rIns="90000" tIns="45000" bIns="45000" anchor="ctr">
            <a:normAutofit/>
          </a:bodyPr>
          <a:p>
            <a:pPr algn="just">
              <a:lnSpc>
                <a:spcPct val="100000"/>
              </a:lnSpc>
              <a:buNone/>
            </a:pPr>
            <a:r>
              <a:rPr b="0" lang="en-US" sz="2800" spc="-1" strike="noStrike">
                <a:solidFill>
                  <a:srgbClr val="000000"/>
                </a:solidFill>
                <a:latin typeface="Lato"/>
                <a:ea typeface="Arial Black;Arial Black"/>
              </a:rPr>
              <a:t>Muling Pagsasalaysay Gamit ang Sariling Salita </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8"/>
          <p:cNvSpPr/>
          <p:nvPr/>
        </p:nvSpPr>
        <p:spPr>
          <a:xfrm>
            <a:off x="4680" y="0"/>
            <a:ext cx="9895320" cy="955440"/>
          </a:xfrm>
          <a:prstGeom prst="rect">
            <a:avLst/>
          </a:prstGeom>
          <a:noFill/>
          <a:ln w="0">
            <a:noFill/>
          </a:ln>
        </p:spPr>
        <p:style>
          <a:lnRef idx="0"/>
          <a:fillRef idx="0"/>
          <a:effectRef idx="0"/>
          <a:fontRef idx="minor"/>
        </p:style>
        <p:txBody>
          <a:bodyPr lIns="90000" rIns="90000" tIns="45000" bIns="45000" anchor="ctr">
            <a:normAutofit/>
          </a:bodyPr>
          <a:p>
            <a:pPr algn="just">
              <a:lnSpc>
                <a:spcPct val="100000"/>
              </a:lnSpc>
              <a:buNone/>
            </a:pPr>
            <a:r>
              <a:rPr b="0" lang="en-US" sz="2800" spc="-1" strike="noStrike">
                <a:solidFill>
                  <a:srgbClr val="000000"/>
                </a:solidFill>
                <a:latin typeface="Lato"/>
                <a:ea typeface="Arial Black;Arial Black"/>
              </a:rPr>
              <a:t>Muling Pagsasalaysay Gamit ang Sariling Salita </a:t>
            </a:r>
            <a:endParaRPr b="0" lang="en-PH" sz="2800" spc="-1" strike="noStrike">
              <a:latin typeface="Arial"/>
            </a:endParaRPr>
          </a:p>
        </p:txBody>
      </p:sp>
      <p:sp>
        <p:nvSpPr>
          <p:cNvPr id="126" name=""/>
          <p:cNvSpPr/>
          <p:nvPr/>
        </p:nvSpPr>
        <p:spPr>
          <a:xfrm>
            <a:off x="181800" y="1123200"/>
            <a:ext cx="11517840" cy="85644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Ang </a:t>
            </a:r>
            <a:r>
              <a:rPr b="1" lang="en-PH" sz="1800" spc="-1" strike="noStrike">
                <a:solidFill>
                  <a:srgbClr val="000000"/>
                </a:solidFill>
                <a:latin typeface="Lato"/>
                <a:ea typeface="Arial;Arial"/>
              </a:rPr>
              <a:t>pagsasalaysay ng napakinggang teksto </a:t>
            </a:r>
            <a:r>
              <a:rPr b="0" lang="en-PH" sz="1800" spc="-1" strike="noStrike">
                <a:solidFill>
                  <a:srgbClr val="000000"/>
                </a:solidFill>
                <a:latin typeface="Lato"/>
                <a:ea typeface="Arial;Arial"/>
              </a:rPr>
              <a:t>ay isang anyo ng pagkukuwento. Ito ay ang muling pagpapahayag ng mahahalagang detalye o pangyayari mula sa tekstong napakinggan.</a:t>
            </a:r>
            <a:endParaRPr b="0" lang="en-PH" sz="1800" spc="-1" strike="noStrike">
              <a:latin typeface="Arial"/>
            </a:endParaRPr>
          </a:p>
          <a:p>
            <a:pPr algn="just">
              <a:lnSpc>
                <a:spcPct val="15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Sa muling pagsasalaysay, hindi mo </a:t>
            </a:r>
            <a:r>
              <a:rPr b="1" lang="en-PH" sz="1800" spc="-1" strike="noStrike">
                <a:solidFill>
                  <a:srgbClr val="000000"/>
                </a:solidFill>
                <a:latin typeface="Lato"/>
                <a:ea typeface="Arial;Arial"/>
              </a:rPr>
              <a:t>kailangang gayahin ang mga salitang ginamit sa teksto</a:t>
            </a:r>
            <a:r>
              <a:rPr b="0" lang="en-PH" sz="1800" spc="-1" strike="noStrike">
                <a:solidFill>
                  <a:srgbClr val="000000"/>
                </a:solidFill>
                <a:latin typeface="Lato"/>
                <a:ea typeface="Arial;Arial"/>
              </a:rPr>
              <a:t>. Maaari mong gamitin ang iyong sariling salita upang muli mong maipahayag ang mga pangyayari. Siguruhin lamang na pareho ang diwa o kaisipang ipinahahayag nito sa napakinggang teksto. </a:t>
            </a:r>
            <a:endParaRPr b="0" lang="en-PH" sz="1800" spc="-1" strike="noStrike">
              <a:latin typeface="Arial"/>
            </a:endParaRPr>
          </a:p>
          <a:p>
            <a:pPr algn="just">
              <a:lnSpc>
                <a:spcPct val="15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Sa paglalahad ng teksto, </a:t>
            </a:r>
            <a:r>
              <a:rPr b="1" lang="en-PH" sz="1800" spc="-1" strike="noStrike">
                <a:solidFill>
                  <a:srgbClr val="000000"/>
                </a:solidFill>
                <a:latin typeface="Lato"/>
                <a:ea typeface="Arial;Arial"/>
              </a:rPr>
              <a:t>piliin mo ang mahahalagang pangyayari</a:t>
            </a:r>
            <a:r>
              <a:rPr b="0" lang="en-PH" sz="1800" spc="-1" strike="noStrike">
                <a:solidFill>
                  <a:srgbClr val="000000"/>
                </a:solidFill>
                <a:latin typeface="Lato"/>
                <a:ea typeface="Arial;Arial"/>
              </a:rPr>
              <a:t>. Bigyang-pansin ang pagkakaugnay-ugnay ng mga ito upang maipakita ang pagkakasunod-sunod ng mga detalye. Ito ay magbibigay-daan sa maayos na paglalahad ng buod ng tekstong iyong napakinggan.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360000" y="1301400"/>
            <a:ext cx="11517840" cy="3557160"/>
          </a:xfrm>
          <a:prstGeom prst="rect">
            <a:avLst/>
          </a:prstGeom>
          <a:noFill/>
          <a:ln w="0">
            <a:noFill/>
          </a:ln>
        </p:spPr>
        <p:style>
          <a:lnRef idx="0"/>
          <a:fillRef idx="0"/>
          <a:effectRef idx="0"/>
          <a:fontRef idx="minor"/>
        </p:style>
      </p:sp>
      <p:sp>
        <p:nvSpPr>
          <p:cNvPr id="128" name=""/>
          <p:cNvSpPr/>
          <p:nvPr/>
        </p:nvSpPr>
        <p:spPr>
          <a:xfrm>
            <a:off x="478440" y="948960"/>
            <a:ext cx="11400840" cy="53506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rial;Arial"/>
              </a:rPr>
              <a:t>Sa muling pagsasalaysay ng napakinggang teksto, may mahahalagang impormasyon na dapat mong tandaan at isama:</a:t>
            </a:r>
            <a:endParaRPr b="0" lang="en-PH" sz="1800" spc="-1" strike="noStrike">
              <a:latin typeface="Arial"/>
            </a:endParaRPr>
          </a:p>
          <a:p>
            <a:pPr algn="just">
              <a:lnSpc>
                <a:spcPct val="115000"/>
              </a:lnSpc>
              <a:buNone/>
            </a:pPr>
            <a:r>
              <a:rPr b="0" lang="en-PH" sz="1800" spc="-1" strike="noStrike">
                <a:solidFill>
                  <a:srgbClr val="000000"/>
                </a:solidFill>
                <a:latin typeface="Lato"/>
                <a:ea typeface="Arial;Arial"/>
              </a:rPr>
              <a:t>1. </a:t>
            </a:r>
            <a:r>
              <a:rPr b="1" lang="en-PH" sz="1800" spc="-1" strike="noStrike">
                <a:solidFill>
                  <a:srgbClr val="000000"/>
                </a:solidFill>
                <a:latin typeface="Lato"/>
                <a:ea typeface="Arial;Arial"/>
              </a:rPr>
              <a:t>Tauhan</a:t>
            </a:r>
            <a:r>
              <a:rPr b="0" lang="en-PH" sz="1800" spc="-1" strike="noStrike">
                <a:solidFill>
                  <a:srgbClr val="000000"/>
                </a:solidFill>
                <a:latin typeface="Lato"/>
                <a:ea typeface="Arial;Arial"/>
              </a:rPr>
              <a:t> – ito ay ang mga tao, bagay, o hayop na nagbibigay-buhay o gumaganap sa kuwento. </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Mga halimbawa: </a:t>
            </a:r>
            <a:endParaRPr b="0" lang="en-PH" sz="1800" spc="-1" strike="noStrike">
              <a:latin typeface="Arial"/>
            </a:endParaRPr>
          </a:p>
          <a:p>
            <a:pPr lvl="3" marL="864000" indent="-216000" algn="just">
              <a:lnSpc>
                <a:spcPct val="115000"/>
              </a:lnSpc>
              <a:buClr>
                <a:srgbClr val="000000"/>
              </a:buClr>
              <a:buSzPct val="45000"/>
              <a:buFont typeface="Wingdings" charset="2"/>
              <a:buChar char=""/>
            </a:pP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Mang Kardo, guro, kalabaw, ibon, sapatos na nagsasalita sa kuwento</a:t>
            </a:r>
            <a:endParaRPr b="0" lang="en-PH" sz="1800" spc="-1" strike="noStrike">
              <a:latin typeface="Arial"/>
            </a:endParaRPr>
          </a:p>
          <a:p>
            <a:pPr algn="just">
              <a:lnSpc>
                <a:spcPct val="115000"/>
              </a:lnSpc>
              <a:buNone/>
            </a:pPr>
            <a:r>
              <a:rPr b="0" lang="en-PH" sz="1800" spc="-1" strike="noStrike">
                <a:solidFill>
                  <a:srgbClr val="000000"/>
                </a:solidFill>
                <a:latin typeface="Lato"/>
                <a:ea typeface="Arial;Arial"/>
              </a:rPr>
              <a:t>2. </a:t>
            </a:r>
            <a:r>
              <a:rPr b="1" lang="en-PH" sz="1800" spc="-1" strike="noStrike">
                <a:solidFill>
                  <a:srgbClr val="000000"/>
                </a:solidFill>
                <a:latin typeface="Lato"/>
                <a:ea typeface="Arial;Arial"/>
              </a:rPr>
              <a:t>Tagpuan</a:t>
            </a:r>
            <a:r>
              <a:rPr b="0" lang="en-PH" sz="1800" spc="-1" strike="noStrike">
                <a:solidFill>
                  <a:srgbClr val="000000"/>
                </a:solidFill>
                <a:latin typeface="Lato"/>
                <a:ea typeface="Arial;Arial"/>
              </a:rPr>
              <a:t> – ito ay ang lugar, oras, at panahon kung saan at kailan naganap ang mga pangyayari sa kuwento. </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Mga halimbawa:</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sa bukid, palaruan, palengke, tahanan, hardin, sa bayan ng Laguna</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isang umaga, ika-12 ng Hunyo, alas singko ng hapon, kahapon</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solidFill>
                  <a:srgbClr val="000000"/>
                </a:solidFill>
                <a:latin typeface="Lato"/>
                <a:ea typeface="DejaVu Sans"/>
              </a:rPr>
              <a:t>Mahalagang malaman mo rin ang mga bahagi o banghay ng kuwento:</a:t>
            </a:r>
            <a:endParaRPr b="0" lang="en-PH" sz="1800" spc="-1" strike="noStrike">
              <a:latin typeface="Arial"/>
            </a:endParaRPr>
          </a:p>
          <a:p>
            <a:pPr algn="just">
              <a:lnSpc>
                <a:spcPct val="115000"/>
              </a:lnSpc>
              <a:spcAft>
                <a:spcPts val="601"/>
              </a:spcAft>
              <a:buNone/>
            </a:pPr>
            <a:r>
              <a:rPr b="0" lang="en-PH" sz="1800" spc="-1" strike="noStrike">
                <a:solidFill>
                  <a:srgbClr val="000000"/>
                </a:solidFill>
                <a:latin typeface="Lato"/>
                <a:ea typeface="Arial;Arial"/>
              </a:rPr>
              <a:t>1. </a:t>
            </a:r>
            <a:r>
              <a:rPr b="1" lang="en-PH" sz="1800" spc="-1" strike="noStrike">
                <a:solidFill>
                  <a:srgbClr val="000000"/>
                </a:solidFill>
                <a:latin typeface="Lato"/>
                <a:ea typeface="Arial;Arial"/>
              </a:rPr>
              <a:t>Simula</a:t>
            </a:r>
            <a:r>
              <a:rPr b="0" lang="en-PH" sz="1800" spc="-1" strike="noStrike">
                <a:solidFill>
                  <a:srgbClr val="000000"/>
                </a:solidFill>
                <a:latin typeface="Lato"/>
                <a:ea typeface="Arial;Arial"/>
              </a:rPr>
              <a:t> – ito ang bahaging nagpapakilala sa mga tauhan at tagpuan.</a:t>
            </a:r>
            <a:endParaRPr b="0" lang="en-PH" sz="1800" spc="-1" strike="noStrike">
              <a:latin typeface="Arial"/>
            </a:endParaRPr>
          </a:p>
          <a:p>
            <a:pPr marL="457200" indent="-457200" algn="just">
              <a:lnSpc>
                <a:spcPct val="115000"/>
              </a:lnSpc>
              <a:spcAft>
                <a:spcPts val="601"/>
              </a:spcAft>
              <a:buNone/>
              <a:tabLst>
                <a:tab algn="l" pos="0"/>
              </a:tabLst>
            </a:pPr>
            <a:r>
              <a:rPr b="0" lang="en-PH" sz="1800" spc="-1" strike="noStrike">
                <a:solidFill>
                  <a:srgbClr val="000000"/>
                </a:solidFill>
                <a:latin typeface="Lato"/>
                <a:ea typeface="Arial;Arial"/>
              </a:rPr>
              <a:t>2. </a:t>
            </a:r>
            <a:r>
              <a:rPr b="1" lang="en-PH" sz="1800" spc="-1" strike="noStrike">
                <a:solidFill>
                  <a:srgbClr val="000000"/>
                </a:solidFill>
                <a:latin typeface="Lato"/>
                <a:ea typeface="Arial;Arial"/>
              </a:rPr>
              <a:t>Gitna</a:t>
            </a:r>
            <a:r>
              <a:rPr b="0" lang="en-PH" sz="1800" spc="-1" strike="noStrike">
                <a:solidFill>
                  <a:srgbClr val="000000"/>
                </a:solidFill>
                <a:latin typeface="Lato"/>
                <a:ea typeface="Arial;Arial"/>
              </a:rPr>
              <a:t> – dito isinasalaysay ang suliraning kinahaharap ng tauhan. Sa bahaging ito makikita ang karamihan sa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mahahalagang detalye ng kuwento na kailangang abangan.</a:t>
            </a:r>
            <a:endParaRPr b="0" lang="en-PH" sz="1800" spc="-1" strike="noStrike">
              <a:latin typeface="Arial"/>
            </a:endParaRPr>
          </a:p>
          <a:p>
            <a:pPr marL="457200" indent="-457200" algn="just">
              <a:lnSpc>
                <a:spcPct val="115000"/>
              </a:lnSpc>
              <a:spcAft>
                <a:spcPts val="601"/>
              </a:spcAft>
              <a:buNone/>
              <a:tabLst>
                <a:tab algn="l" pos="0"/>
              </a:tabLst>
            </a:pPr>
            <a:r>
              <a:rPr b="0" lang="en-PH" sz="1800" spc="-1" strike="noStrike">
                <a:solidFill>
                  <a:srgbClr val="000000"/>
                </a:solidFill>
                <a:latin typeface="Lato"/>
                <a:ea typeface="Arial;Arial"/>
              </a:rPr>
              <a:t>3.</a:t>
            </a:r>
            <a:r>
              <a:rPr b="1" lang="en-PH" sz="1800" spc="-1" strike="noStrike">
                <a:solidFill>
                  <a:srgbClr val="000000"/>
                </a:solidFill>
                <a:latin typeface="Lato"/>
                <a:ea typeface="Arial;Arial"/>
              </a:rPr>
              <a:t> Wakas</a:t>
            </a:r>
            <a:r>
              <a:rPr b="0" lang="en-PH" sz="1800" spc="-1" strike="noStrike">
                <a:solidFill>
                  <a:srgbClr val="000000"/>
                </a:solidFill>
                <a:latin typeface="Lato"/>
                <a:ea typeface="Arial;Arial"/>
              </a:rPr>
              <a:t> – ito ay ang huling pangyayari sa kuwento. Dito binabanggit kung paano nalutas ang problema o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suliranin sa kuwento. Ang wakas ay maaaring masaya o malungkot.</a:t>
            </a:r>
            <a:endParaRPr b="0" lang="en-PH" sz="1800" spc="-1" strike="noStrike">
              <a:latin typeface="Arial"/>
            </a:endParaRPr>
          </a:p>
        </p:txBody>
      </p:sp>
      <p:sp>
        <p:nvSpPr>
          <p:cNvPr id="129" name="PlaceHolder 2"/>
          <p:cNvSpPr/>
          <p:nvPr/>
        </p:nvSpPr>
        <p:spPr>
          <a:xfrm>
            <a:off x="4680" y="0"/>
            <a:ext cx="9895320" cy="955440"/>
          </a:xfrm>
          <a:prstGeom prst="rect">
            <a:avLst/>
          </a:prstGeom>
          <a:noFill/>
          <a:ln w="0">
            <a:noFill/>
          </a:ln>
        </p:spPr>
        <p:style>
          <a:lnRef idx="0"/>
          <a:fillRef idx="0"/>
          <a:effectRef idx="0"/>
          <a:fontRef idx="minor"/>
        </p:style>
        <p:txBody>
          <a:bodyPr lIns="90000" rIns="90000" tIns="45000" bIns="45000" anchor="ctr">
            <a:normAutofit/>
          </a:bodyPr>
          <a:p>
            <a:pPr algn="just">
              <a:lnSpc>
                <a:spcPct val="100000"/>
              </a:lnSpc>
              <a:buNone/>
            </a:pPr>
            <a:r>
              <a:rPr b="0" lang="en-US" sz="2800" spc="-1" strike="noStrike">
                <a:solidFill>
                  <a:srgbClr val="000000"/>
                </a:solidFill>
                <a:latin typeface="Lato"/>
                <a:ea typeface="Arial Black;Arial Black"/>
              </a:rPr>
              <a:t>Muling Pagsasalaysay Gamit ang Sariling Salita </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360000" y="1620000"/>
            <a:ext cx="11517840" cy="26571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Arial;Arial"/>
              </a:rPr>
              <a:t>Halimbawa:</a:t>
            </a:r>
            <a:endParaRPr b="0" lang="en-PH" sz="1800" spc="-1" strike="noStrike">
              <a:latin typeface="Arial"/>
            </a:endParaRPr>
          </a:p>
        </p:txBody>
      </p:sp>
      <p:sp>
        <p:nvSpPr>
          <p:cNvPr id="131" name=""/>
          <p:cNvSpPr/>
          <p:nvPr/>
        </p:nvSpPr>
        <p:spPr>
          <a:xfrm>
            <a:off x="696600" y="1800000"/>
            <a:ext cx="11002320" cy="341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Arial;Arial"/>
              </a:rPr>
              <a:t>Masikap sa Pag-aaral</a:t>
            </a:r>
            <a:endParaRPr b="0" lang="en-PH" sz="1800" spc="-1" strike="noStrike">
              <a:latin typeface="Arial"/>
            </a:endParaRPr>
          </a:p>
          <a:p>
            <a:pPr algn="ctr">
              <a:lnSpc>
                <a:spcPct val="100000"/>
              </a:lnSpc>
              <a:buNone/>
            </a:pPr>
            <a:endParaRPr b="0" lang="en-PH" sz="1800" spc="-1" strike="noStrike">
              <a:latin typeface="Arial"/>
            </a:endParaRPr>
          </a:p>
          <a:p>
            <a:pPr algn="just">
              <a:lnSpc>
                <a:spcPct val="115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Si Juanito ay isang batang masikap sa pag-aaral. Siya ay labindalawang taong gulang. Sa murang edad, alam niya ang halaga ng pagtatapos sa pag-aaral. Nais ni Juanito na maging isang magaling na piloto balang araw. </a:t>
            </a:r>
            <a:endParaRPr b="0" lang="en-PH" sz="1800" spc="-1" strike="noStrike">
              <a:latin typeface="Arial"/>
            </a:endParaRPr>
          </a:p>
          <a:p>
            <a:pPr algn="just">
              <a:lnSpc>
                <a:spcPct val="115000"/>
              </a:lnSpc>
              <a:buNone/>
            </a:pPr>
            <a:endParaRPr b="0" lang="en-PH" sz="1800" spc="-1" strike="noStrike">
              <a:latin typeface="Arial"/>
            </a:endParaRPr>
          </a:p>
          <a:p>
            <a:pPr algn="just">
              <a:lnSpc>
                <a:spcPct val="115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Araw-araw ay maagang gumigising si Juanito. Pagkatapos maligo, magbihis ng uniporme, at mag-almusal, kaagad na siyang pumapasok sa paaralan. Naglalakad lamang siya papunta sa paaralan. Ayaw ni Juanito na nahuhuli sa klase. Madalas na siya ang unang dumarating sa kanilang silid-aralan. Ang gurong si Gng. Mendoza ay natutuwa sa kaniya.</a:t>
            </a:r>
            <a:endParaRPr b="0" lang="en-PH" sz="1800" spc="-1" strike="noStrike">
              <a:latin typeface="Arial"/>
            </a:endParaRPr>
          </a:p>
        </p:txBody>
      </p:sp>
      <p:sp>
        <p:nvSpPr>
          <p:cNvPr id="132" name="PlaceHolder 5"/>
          <p:cNvSpPr/>
          <p:nvPr/>
        </p:nvSpPr>
        <p:spPr>
          <a:xfrm>
            <a:off x="4680" y="0"/>
            <a:ext cx="9895320" cy="955440"/>
          </a:xfrm>
          <a:prstGeom prst="rect">
            <a:avLst/>
          </a:prstGeom>
          <a:noFill/>
          <a:ln w="0">
            <a:noFill/>
          </a:ln>
        </p:spPr>
        <p:style>
          <a:lnRef idx="0"/>
          <a:fillRef idx="0"/>
          <a:effectRef idx="0"/>
          <a:fontRef idx="minor"/>
        </p:style>
        <p:txBody>
          <a:bodyPr lIns="90000" rIns="90000" tIns="45000" bIns="45000" anchor="ctr">
            <a:normAutofit/>
          </a:bodyPr>
          <a:p>
            <a:pPr algn="just">
              <a:lnSpc>
                <a:spcPct val="100000"/>
              </a:lnSpc>
              <a:buNone/>
            </a:pPr>
            <a:r>
              <a:rPr b="0" lang="en-US" sz="2800" spc="-1" strike="noStrike">
                <a:solidFill>
                  <a:srgbClr val="000000"/>
                </a:solidFill>
                <a:latin typeface="Lato"/>
                <a:ea typeface="Arial Black;Arial Black"/>
              </a:rPr>
              <a:t>Muling Pagsasalaysay Gamit ang Sariling Salita </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252000" y="1440000"/>
            <a:ext cx="11518920" cy="34592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Pinaghuhusay ni Juanito ang kaniyang mga ginagawa sa paaralan. Nakikinig siyang mabuti sa turo ng mga guro. Pinag-iisipan niyang maigi ang bawat sagot sa mga gawain. Aktibo siyang nakikilahok sa mga talakayan. Maagap niyang ipinapasa ang mga proyekto.</a:t>
            </a:r>
            <a:endParaRPr b="0" lang="en-PH" sz="1800" spc="-1" strike="noStrike">
              <a:latin typeface="Arial"/>
            </a:endParaRPr>
          </a:p>
          <a:p>
            <a:pPr algn="just">
              <a:lnSpc>
                <a:spcPct val="115000"/>
              </a:lnSpc>
              <a:buNone/>
            </a:pPr>
            <a:endParaRPr b="0" lang="en-PH" sz="1800" spc="-1" strike="noStrike">
              <a:latin typeface="Arial"/>
            </a:endParaRPr>
          </a:p>
          <a:p>
            <a:pPr algn="just">
              <a:lnSpc>
                <a:spcPct val="115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Isang araw ay nagkasakit ang nanay ni Juanito. Ang kaniyang tatay ay kailangang pumasok sa trabaho. Ang kaniyang kuya naman ay hindi rin maaaring lumiban sapagkat may pagsusulit ito. Sinabi ni Juanito na siya ang mag-aalaga sa kaniyang nanay. Gusto niyang bantayan ang kaniyang nanay buong araw.</a:t>
            </a:r>
            <a:endParaRPr b="0" lang="en-PH" sz="1800" spc="-1" strike="noStrike">
              <a:latin typeface="Arial"/>
            </a:endParaRPr>
          </a:p>
          <a:p>
            <a:pPr algn="just">
              <a:lnSpc>
                <a:spcPct val="115000"/>
              </a:lnSpc>
              <a:buNone/>
            </a:pPr>
            <a:endParaRPr b="0" lang="en-PH" sz="1800" spc="-1" strike="noStrike">
              <a:latin typeface="Arial"/>
            </a:endParaRPr>
          </a:p>
          <a:p>
            <a:pPr algn="just">
              <a:lnSpc>
                <a:spcPct val="115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Nagpaalam si Juanito sa kaniyang mga guro. Nagpadala siya ng mensahe na hindi muna siya makapapasok. Sinabi niya ang totoong dahilan kung bakit kailangan niyang lumiban. Ipinangako niya na habang nasa bahay ay aaralin niya ang mga leksiyon para sa araw na iyon. Si Juanito ay kahanga-hanga sa kaniyang pagiging masikap sa pag-aaral.</a:t>
            </a:r>
            <a:endParaRPr b="0" lang="en-PH" sz="1800" spc="-1" strike="noStrike">
              <a:latin typeface="Arial"/>
            </a:endParaRPr>
          </a:p>
          <a:p>
            <a:pPr algn="just">
              <a:lnSpc>
                <a:spcPct val="115000"/>
              </a:lnSpc>
              <a:buNone/>
            </a:pPr>
            <a:endParaRPr b="0" lang="en-PH" sz="1800" spc="-1" strike="noStrike">
              <a:latin typeface="Arial"/>
            </a:endParaRPr>
          </a:p>
        </p:txBody>
      </p:sp>
      <p:sp>
        <p:nvSpPr>
          <p:cNvPr id="134" name="PlaceHolder 6"/>
          <p:cNvSpPr/>
          <p:nvPr/>
        </p:nvSpPr>
        <p:spPr>
          <a:xfrm>
            <a:off x="4680" y="0"/>
            <a:ext cx="9895320" cy="955440"/>
          </a:xfrm>
          <a:prstGeom prst="rect">
            <a:avLst/>
          </a:prstGeom>
          <a:noFill/>
          <a:ln w="0">
            <a:noFill/>
          </a:ln>
        </p:spPr>
        <p:style>
          <a:lnRef idx="0"/>
          <a:fillRef idx="0"/>
          <a:effectRef idx="0"/>
          <a:fontRef idx="minor"/>
        </p:style>
        <p:txBody>
          <a:bodyPr lIns="90000" rIns="90000" tIns="45000" bIns="45000" anchor="ctr">
            <a:normAutofit/>
          </a:bodyPr>
          <a:p>
            <a:pPr algn="just">
              <a:lnSpc>
                <a:spcPct val="100000"/>
              </a:lnSpc>
              <a:buNone/>
            </a:pPr>
            <a:r>
              <a:rPr b="0" lang="en-US" sz="2800" spc="-1" strike="noStrike">
                <a:solidFill>
                  <a:srgbClr val="000000"/>
                </a:solidFill>
                <a:latin typeface="Lato"/>
                <a:ea typeface="Arial Black;Arial Black"/>
              </a:rPr>
              <a:t>Muling Pagsasalaysay Gamit ang Sariling Salita </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4140000" y="1077480"/>
            <a:ext cx="3166920" cy="411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Arial;Arial"/>
              </a:rPr>
              <a:t>HALIMBAWA</a:t>
            </a:r>
            <a:endParaRPr b="0" lang="en-PH" sz="1800" spc="-1" strike="noStrike">
              <a:latin typeface="Arial"/>
            </a:endParaRPr>
          </a:p>
        </p:txBody>
      </p:sp>
      <p:sp>
        <p:nvSpPr>
          <p:cNvPr id="136" name=""/>
          <p:cNvSpPr/>
          <p:nvPr/>
        </p:nvSpPr>
        <p:spPr>
          <a:xfrm>
            <a:off x="360360" y="1620000"/>
            <a:ext cx="11518920" cy="22802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Arial;Arial"/>
              </a:rPr>
              <a:t>Tauhan: </a:t>
            </a:r>
            <a:endParaRPr b="0" lang="en-PH" sz="1800" spc="-1" strike="noStrike">
              <a:latin typeface="Arial"/>
            </a:endParaRPr>
          </a:p>
          <a:p>
            <a:pPr algn="just">
              <a:lnSpc>
                <a:spcPct val="100000"/>
              </a:lnSpc>
              <a:buNone/>
            </a:pPr>
            <a:r>
              <a:rPr b="1" lang="en-PH" sz="1800" spc="-1" strike="noStrike">
                <a:solidFill>
                  <a:srgbClr val="000000"/>
                </a:solidFill>
                <a:latin typeface="Lato"/>
                <a:ea typeface="Arial;Arial"/>
              </a:rPr>
              <a:t>	</a:t>
            </a:r>
            <a:r>
              <a:rPr b="1" lang="en-PH" sz="1800" spc="-1" strike="noStrike">
                <a:solidFill>
                  <a:srgbClr val="000000"/>
                </a:solidFill>
                <a:latin typeface="Lato"/>
                <a:ea typeface="Arial;Arial"/>
              </a:rPr>
              <a:t>- </a:t>
            </a:r>
            <a:r>
              <a:rPr b="0" lang="en-PH" sz="1800" spc="-1" strike="noStrike">
                <a:solidFill>
                  <a:srgbClr val="000000"/>
                </a:solidFill>
                <a:latin typeface="Lato"/>
                <a:ea typeface="Arial;Arial"/>
              </a:rPr>
              <a:t>Juanito, Gng. Mendoza, tatay, kuya, nanay</a:t>
            </a:r>
            <a:endParaRPr b="0" lang="en-PH" sz="1800" spc="-1" strike="noStrike">
              <a:latin typeface="Arial"/>
            </a:endParaRPr>
          </a:p>
          <a:p>
            <a:pPr algn="just">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Arial;Arial"/>
              </a:rPr>
              <a:t> </a:t>
            </a:r>
            <a:r>
              <a:rPr b="1" lang="en-PH" sz="1800" spc="-1" strike="noStrike">
                <a:solidFill>
                  <a:srgbClr val="000000"/>
                </a:solidFill>
                <a:latin typeface="Lato"/>
                <a:ea typeface="Arial;Arial"/>
              </a:rPr>
              <a:t>Tagpuan:</a:t>
            </a:r>
            <a:endParaRPr b="0" lang="en-PH" sz="1800" spc="-1" strike="noStrike">
              <a:latin typeface="Arial"/>
            </a:endParaRPr>
          </a:p>
          <a:p>
            <a:pPr algn="just">
              <a:lnSpc>
                <a:spcPct val="10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sa paaralan </a:t>
            </a:r>
            <a:endParaRPr b="0" lang="en-PH" sz="1800" spc="-1" strike="noStrike">
              <a:latin typeface="Arial"/>
            </a:endParaRPr>
          </a:p>
          <a:p>
            <a:pPr algn="just">
              <a:lnSpc>
                <a:spcPct val="10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nasa bahay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37" name="PlaceHolder 7"/>
          <p:cNvSpPr/>
          <p:nvPr/>
        </p:nvSpPr>
        <p:spPr>
          <a:xfrm>
            <a:off x="4680" y="0"/>
            <a:ext cx="9895320" cy="955440"/>
          </a:xfrm>
          <a:prstGeom prst="rect">
            <a:avLst/>
          </a:prstGeom>
          <a:noFill/>
          <a:ln w="0">
            <a:noFill/>
          </a:ln>
        </p:spPr>
        <p:style>
          <a:lnRef idx="0"/>
          <a:fillRef idx="0"/>
          <a:effectRef idx="0"/>
          <a:fontRef idx="minor"/>
        </p:style>
        <p:txBody>
          <a:bodyPr lIns="90000" rIns="90000" tIns="45000" bIns="45000" anchor="ctr">
            <a:normAutofit/>
          </a:bodyPr>
          <a:p>
            <a:pPr algn="just">
              <a:lnSpc>
                <a:spcPct val="100000"/>
              </a:lnSpc>
              <a:buNone/>
            </a:pPr>
            <a:r>
              <a:rPr b="0" lang="en-US" sz="2800" spc="-1" strike="noStrike">
                <a:solidFill>
                  <a:srgbClr val="000000"/>
                </a:solidFill>
                <a:latin typeface="Lato"/>
                <a:ea typeface="Arial Black;Arial Black"/>
              </a:rPr>
              <a:t>Muling Pagsasalaysay Gamit ang Sariling Salita </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360720" y="1170360"/>
            <a:ext cx="11518920" cy="4769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Arial;Arial"/>
              </a:rPr>
              <a:t>	</a:t>
            </a:r>
            <a:r>
              <a:rPr b="1" lang="en-PH" sz="1800" spc="-1" strike="noStrike">
                <a:solidFill>
                  <a:srgbClr val="000000"/>
                </a:solidFill>
                <a:latin typeface="Lato"/>
                <a:ea typeface="Arial;Arial"/>
              </a:rPr>
              <a:t>SIMULA</a:t>
            </a:r>
            <a:endParaRPr b="0" lang="en-PH" sz="1800" spc="-1" strike="noStrike">
              <a:latin typeface="Arial"/>
            </a:endParaRPr>
          </a:p>
          <a:p>
            <a:pPr algn="just">
              <a:lnSpc>
                <a:spcPct val="115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Si Juanito ay isang batang masikap sa pag-aaral. Siya ay labindalawang taong gulang. Sa murang edad, alam niya ang halaga ng pagtatapos sa pag-aaral. Nais ni Juanito na maging isang magaling na piloto balang araw. </a:t>
            </a:r>
            <a:endParaRPr b="0" lang="en-PH" sz="1800" spc="-1" strike="noStrike">
              <a:latin typeface="Arial"/>
            </a:endParaRPr>
          </a:p>
          <a:p>
            <a:pPr algn="just">
              <a:lnSpc>
                <a:spcPct val="115000"/>
              </a:lnSpc>
              <a:buNone/>
            </a:pPr>
            <a:endParaRPr b="0" lang="en-PH" sz="1800" spc="-1" strike="noStrike">
              <a:latin typeface="Arial"/>
            </a:endParaRPr>
          </a:p>
          <a:p>
            <a:pPr algn="ctr">
              <a:lnSpc>
                <a:spcPct val="100000"/>
              </a:lnSpc>
              <a:buNone/>
            </a:pPr>
            <a:r>
              <a:rPr b="1" lang="en-PH" sz="1800" spc="-1" strike="noStrike">
                <a:solidFill>
                  <a:srgbClr val="000000"/>
                </a:solidFill>
                <a:latin typeface="Lato"/>
                <a:ea typeface="Arial;Arial"/>
              </a:rPr>
              <a:t>GITNA</a:t>
            </a:r>
            <a:endParaRPr b="0" lang="en-PH" sz="1800" spc="-1" strike="noStrike">
              <a:latin typeface="Arial"/>
            </a:endParaRPr>
          </a:p>
          <a:p>
            <a:pPr algn="just">
              <a:lnSpc>
                <a:spcPct val="10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endParaRPr b="0" lang="en-PH" sz="1800" spc="-1" strike="noStrike">
              <a:latin typeface="Arial"/>
            </a:endParaRPr>
          </a:p>
          <a:p>
            <a:pPr algn="just">
              <a:lnSpc>
                <a:spcPct val="115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Isang araw ay nagkasakit ang nanay ni Juanito. Ang kaniyang tatay ay kailangang pumasok sa trabaho. Ang kaniyang kuya naman ay hindi rin maaaring lumiban sapagkat may pagsusulit ito. Sinabi ni Juanito na siya ang mag-aalaga sa kaniyang nanay. Gusto niyang bantayan ang kaniyang nanay buong araw.</a:t>
            </a:r>
            <a:endParaRPr b="0" lang="en-PH" sz="1800" spc="-1" strike="noStrike">
              <a:latin typeface="Arial"/>
            </a:endParaRPr>
          </a:p>
          <a:p>
            <a:pPr algn="just">
              <a:lnSpc>
                <a:spcPct val="115000"/>
              </a:lnSpc>
              <a:buNone/>
            </a:pPr>
            <a:endParaRPr b="0" lang="en-PH" sz="1800" spc="-1" strike="noStrike">
              <a:latin typeface="Arial"/>
            </a:endParaRPr>
          </a:p>
          <a:p>
            <a:pPr algn="ctr">
              <a:lnSpc>
                <a:spcPct val="100000"/>
              </a:lnSpc>
              <a:buNone/>
            </a:pPr>
            <a:r>
              <a:rPr b="0" lang="en-PH" sz="1800" spc="-1" strike="noStrike">
                <a:solidFill>
                  <a:srgbClr val="000000"/>
                </a:solidFill>
                <a:latin typeface="Lato"/>
                <a:ea typeface="Arial;Arial"/>
              </a:rPr>
              <a:t>WAKAS</a:t>
            </a:r>
            <a:endParaRPr b="0" lang="en-PH" sz="1800" spc="-1" strike="noStrike">
              <a:latin typeface="Arial"/>
            </a:endParaRPr>
          </a:p>
          <a:p>
            <a:pPr algn="ctr">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Ipinangako niya na habang nasa bahay ay aaralin niya ang mga leksiyon para sa araw na iyon. Si Juanito ay kahanga-hanga sa kaniyang pagiging masikap sa pag-aaral.</a:t>
            </a:r>
            <a:endParaRPr b="0" lang="en-PH" sz="1800" spc="-1" strike="noStrike">
              <a:latin typeface="Arial"/>
            </a:endParaRPr>
          </a:p>
        </p:txBody>
      </p:sp>
      <p:sp>
        <p:nvSpPr>
          <p:cNvPr id="139" name="PlaceHolder 9"/>
          <p:cNvSpPr/>
          <p:nvPr/>
        </p:nvSpPr>
        <p:spPr>
          <a:xfrm>
            <a:off x="4680" y="0"/>
            <a:ext cx="9895320" cy="955440"/>
          </a:xfrm>
          <a:prstGeom prst="rect">
            <a:avLst/>
          </a:prstGeom>
          <a:noFill/>
          <a:ln w="0">
            <a:noFill/>
          </a:ln>
        </p:spPr>
        <p:style>
          <a:lnRef idx="0"/>
          <a:fillRef idx="0"/>
          <a:effectRef idx="0"/>
          <a:fontRef idx="minor"/>
        </p:style>
        <p:txBody>
          <a:bodyPr lIns="90000" rIns="90000" tIns="45000" bIns="45000" anchor="ctr">
            <a:normAutofit/>
          </a:bodyPr>
          <a:p>
            <a:pPr algn="just">
              <a:lnSpc>
                <a:spcPct val="100000"/>
              </a:lnSpc>
              <a:buNone/>
            </a:pPr>
            <a:r>
              <a:rPr b="0" lang="en-US" sz="2800" spc="-1" strike="noStrike">
                <a:solidFill>
                  <a:srgbClr val="000000"/>
                </a:solidFill>
                <a:latin typeface="Lato"/>
                <a:ea typeface="Arial Black;Arial Black"/>
              </a:rPr>
              <a:t>Muling Pagsasalaysay Gamit ang Sariling Salita </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4140000" y="900000"/>
            <a:ext cx="4138920" cy="466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200" spc="-1" strike="noStrike">
                <a:solidFill>
                  <a:srgbClr val="000000"/>
                </a:solidFill>
                <a:latin typeface="Lato"/>
                <a:ea typeface="Arial;Arial"/>
              </a:rPr>
              <a:t>Pagsasanay</a:t>
            </a:r>
            <a:endParaRPr b="0" lang="en-PH" sz="2200" spc="-1" strike="noStrike">
              <a:latin typeface="Arial"/>
            </a:endParaRPr>
          </a:p>
        </p:txBody>
      </p:sp>
      <p:sp>
        <p:nvSpPr>
          <p:cNvPr id="141" name=""/>
          <p:cNvSpPr/>
          <p:nvPr/>
        </p:nvSpPr>
        <p:spPr>
          <a:xfrm>
            <a:off x="288000" y="1440000"/>
            <a:ext cx="11542320" cy="4700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Arial;Arial"/>
              </a:rPr>
              <a:t>Magtiwala sa Sariling Kakayahan </a:t>
            </a:r>
            <a:endParaRPr b="0" lang="en-PH" sz="1800" spc="-1" strike="noStrike">
              <a:latin typeface="Arial"/>
            </a:endParaRPr>
          </a:p>
          <a:p>
            <a:pPr algn="just">
              <a:lnSpc>
                <a:spcPct val="115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Buwan ng Agosto, nagdesisyon ang mga magulang ni Joshua na lumipat ng tahanan. Ang kaniyang pamilya ay maninirahan na sa Lungsod Maynila. Natanggap kasi bilang permanenteng empleyado ang tatay niya sa isang tanggapan. Dahil dito, kailangan din ni Joshua na lumipat ng paaralan. </a:t>
            </a:r>
            <a:endParaRPr b="0" lang="en-PH" sz="1800" spc="-1" strike="noStrike">
              <a:latin typeface="Arial"/>
            </a:endParaRPr>
          </a:p>
          <a:p>
            <a:pPr algn="just">
              <a:lnSpc>
                <a:spcPct val="115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Nasa ikalimang baitang na si Joshua. Kahit na siya ay may talento ay kapansin-pansin pa rin ang kaniyang pagiging mahiyain. Subalit, nilakasan niya ang kaniyang loob sa unang araw niya sa bagong paaralan. Sinabi niya sa sarili na hindi siya dapat magpatalo sa kaniyang pagkamahiyain. Ito rin ang bilin ng kaniyang mga magulang. Nais nila na makita ng iba ang kaniyang itinatagong kakayahan. </a:t>
            </a:r>
            <a:endParaRPr b="0" lang="en-PH" sz="1800" spc="-1" strike="noStrike">
              <a:latin typeface="Arial"/>
            </a:endParaRPr>
          </a:p>
          <a:p>
            <a:pPr algn="just">
              <a:lnSpc>
                <a:spcPct val="115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Magalang na ipinakilala ni Joshua ang kaniyang sarili sa harapan. Sinabi niya ang dahilan ng kaniyang paglipat sa bagong paaralan. Buong husay rin niyang ipinakita ang kaniyang talento sa pagkanta at pagsayaw. Ang kaniyang guro at mga kamag-aral ay labis na natuwa sa kaniyang ginawa. Binigyan siya ng mga ito ng malakas na palakpakan. </a:t>
            </a:r>
            <a:endParaRPr b="0" lang="en-PH" sz="1800" spc="-1" strike="noStrike">
              <a:latin typeface="Arial"/>
            </a:endParaRPr>
          </a:p>
          <a:p>
            <a:pPr algn="just">
              <a:lnSpc>
                <a:spcPct val="115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Simula noon ay hindi na naging mahiyain si Joshua. Madalas ay kasali na siya sa mga programa sa paaralan. Nangibabaw ang kaniyang husay sa pagkanta at pagsayaw. Labis ang kasiyahan ng kaniyang mga magulang. Masaya rin si Joshua sa kaniyang pag-unlad. Natutuhan na niyang magtiwala sa sariling kakayahan. </a:t>
            </a:r>
            <a:endParaRPr b="0" lang="en-PH" sz="1800" spc="-1" strike="noStrike">
              <a:latin typeface="Arial"/>
            </a:endParaRPr>
          </a:p>
        </p:txBody>
      </p:sp>
      <p:sp>
        <p:nvSpPr>
          <p:cNvPr id="142" name=""/>
          <p:cNvSpPr/>
          <p:nvPr/>
        </p:nvSpPr>
        <p:spPr>
          <a:xfrm>
            <a:off x="-36000" y="1152000"/>
            <a:ext cx="3850920" cy="430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Arial;Arial"/>
              </a:rPr>
              <a:t>Panuto:</a:t>
            </a:r>
            <a:r>
              <a:rPr b="0" lang="en-PH" sz="1800" spc="-1" strike="noStrike">
                <a:solidFill>
                  <a:srgbClr val="000000"/>
                </a:solidFill>
                <a:latin typeface="Lato"/>
                <a:ea typeface="Arial;Arial"/>
              </a:rPr>
              <a:t> Basahin ang teksto.</a:t>
            </a:r>
            <a:endParaRPr b="0" lang="en-PH" sz="1800" spc="-1" strike="noStrike">
              <a:latin typeface="Arial"/>
            </a:endParaRPr>
          </a:p>
        </p:txBody>
      </p:sp>
      <p:sp>
        <p:nvSpPr>
          <p:cNvPr id="143" name="PlaceHolder 3"/>
          <p:cNvSpPr/>
          <p:nvPr/>
        </p:nvSpPr>
        <p:spPr>
          <a:xfrm>
            <a:off x="4680" y="0"/>
            <a:ext cx="9895320" cy="955440"/>
          </a:xfrm>
          <a:prstGeom prst="rect">
            <a:avLst/>
          </a:prstGeom>
          <a:noFill/>
          <a:ln w="0">
            <a:noFill/>
          </a:ln>
        </p:spPr>
        <p:style>
          <a:lnRef idx="0"/>
          <a:fillRef idx="0"/>
          <a:effectRef idx="0"/>
          <a:fontRef idx="minor"/>
        </p:style>
        <p:txBody>
          <a:bodyPr lIns="90000" rIns="90000" tIns="45000" bIns="45000" anchor="ctr">
            <a:normAutofit/>
          </a:bodyPr>
          <a:p>
            <a:pPr algn="just">
              <a:lnSpc>
                <a:spcPct val="100000"/>
              </a:lnSpc>
              <a:buNone/>
            </a:pPr>
            <a:r>
              <a:rPr b="0" lang="en-US" sz="2800" spc="-1" strike="noStrike">
                <a:solidFill>
                  <a:srgbClr val="000000"/>
                </a:solidFill>
                <a:latin typeface="Lato"/>
                <a:ea typeface="Arial Black;Arial Black"/>
              </a:rPr>
              <a:t>Muling Pagsasalaysay Gamit ang Sariling Salita </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360000" y="1140120"/>
            <a:ext cx="11338920" cy="89892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lang="en-PH" sz="1800" spc="-1" strike="noStrike">
                <a:solidFill>
                  <a:srgbClr val="000000"/>
                </a:solidFill>
                <a:latin typeface="Lato"/>
                <a:ea typeface="Arial;Arial"/>
              </a:rPr>
              <a:t>Panuto: </a:t>
            </a:r>
            <a:r>
              <a:rPr b="0" lang="en-PH" sz="1800" spc="-1" strike="noStrike">
                <a:solidFill>
                  <a:srgbClr val="000000"/>
                </a:solidFill>
                <a:latin typeface="Lato"/>
                <a:ea typeface="Arial;Arial"/>
              </a:rPr>
              <a:t>Muling isalaysay ang kuwentong “Magtiwala sa Sariling Kakayahan</a:t>
            </a:r>
            <a:r>
              <a:rPr b="1" lang="en-PH" sz="1800" spc="-1" strike="noStrike">
                <a:solidFill>
                  <a:srgbClr val="000000"/>
                </a:solidFill>
                <a:latin typeface="Lato"/>
                <a:ea typeface="Arial;Arial"/>
              </a:rPr>
              <a:t> </a:t>
            </a:r>
            <a:r>
              <a:rPr b="0" lang="en-PH" sz="1800" spc="-1" strike="noStrike">
                <a:solidFill>
                  <a:srgbClr val="000000"/>
                </a:solidFill>
                <a:latin typeface="Lato"/>
                <a:ea typeface="Arial;Arial"/>
              </a:rPr>
              <a:t>” sa pamamagitan ng </a:t>
            </a:r>
            <a:r>
              <a:rPr b="0" i="1" lang="en-PH" sz="1800" spc="-1" strike="noStrike">
                <a:solidFill>
                  <a:srgbClr val="000000"/>
                </a:solidFill>
                <a:latin typeface="Lato"/>
                <a:ea typeface="Arial;Arial"/>
              </a:rPr>
              <a:t>story map</a:t>
            </a:r>
            <a:r>
              <a:rPr b="0" lang="en-PH" sz="1800" spc="-1" strike="noStrike">
                <a:solidFill>
                  <a:srgbClr val="000000"/>
                </a:solidFill>
                <a:latin typeface="Lato"/>
                <a:ea typeface="Arial;Arial"/>
              </a:rPr>
              <a:t>. Gawing gabay ang mga detalyeng mula sa kuwento. Isulat sa loob ng talahanayan ang tamang sagot. </a:t>
            </a:r>
            <a:endParaRPr b="0" lang="en-PH" sz="1800" spc="-1" strike="noStrike">
              <a:latin typeface="Arial"/>
            </a:endParaRPr>
          </a:p>
        </p:txBody>
      </p:sp>
      <p:graphicFrame>
        <p:nvGraphicFramePr>
          <p:cNvPr id="145" name=""/>
          <p:cNvGraphicFramePr/>
          <p:nvPr/>
        </p:nvGraphicFramePr>
        <p:xfrm>
          <a:off x="3079440" y="2238120"/>
          <a:ext cx="6281640" cy="925200"/>
        </p:xfrm>
        <a:graphic>
          <a:graphicData uri="http://schemas.openxmlformats.org/drawingml/2006/table">
            <a:tbl>
              <a:tblPr/>
              <a:tblGrid>
                <a:gridCol w="3140640"/>
                <a:gridCol w="3141360"/>
              </a:tblGrid>
              <a:tr h="352080">
                <a:tc>
                  <a:txBody>
                    <a:bodyPr lIns="90000" rIns="90000" anchor="t">
                      <a:noAutofit/>
                    </a:bodyPr>
                    <a:p>
                      <a:pPr algn="ctr">
                        <a:lnSpc>
                          <a:spcPct val="100000"/>
                        </a:lnSpc>
                        <a:buNone/>
                      </a:pPr>
                      <a:r>
                        <a:rPr b="0" lang="en-PH" sz="1800" spc="-1" strike="noStrike">
                          <a:latin typeface="Arial"/>
                        </a:rPr>
                        <a:t>Tauhan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ctr">
                        <a:lnSpc>
                          <a:spcPct val="100000"/>
                        </a:lnSpc>
                        <a:buNone/>
                      </a:pPr>
                      <a:r>
                        <a:rPr b="0" lang="en-PH" sz="1800" spc="-1" strike="noStrike">
                          <a:latin typeface="Arial"/>
                        </a:rPr>
                        <a:t>Tagpuan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573480">
                <a:tc>
                  <a:txBody>
                    <a:bodyPr lIns="90000" rIns="90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graphicFrame>
        <p:nvGraphicFramePr>
          <p:cNvPr id="146" name=""/>
          <p:cNvGraphicFramePr/>
          <p:nvPr/>
        </p:nvGraphicFramePr>
        <p:xfrm>
          <a:off x="1757160" y="3982320"/>
          <a:ext cx="9186480" cy="1040760"/>
        </p:xfrm>
        <a:graphic>
          <a:graphicData uri="http://schemas.openxmlformats.org/drawingml/2006/table">
            <a:tbl>
              <a:tblPr/>
              <a:tblGrid>
                <a:gridCol w="3061080"/>
                <a:gridCol w="3061080"/>
                <a:gridCol w="3064680"/>
              </a:tblGrid>
              <a:tr h="415440">
                <a:tc>
                  <a:txBody>
                    <a:bodyPr lIns="90000" rIns="90000" anchor="t">
                      <a:noAutofit/>
                    </a:bodyPr>
                    <a:p>
                      <a:pPr algn="ctr">
                        <a:lnSpc>
                          <a:spcPct val="100000"/>
                        </a:lnSpc>
                        <a:buNone/>
                      </a:pPr>
                      <a:r>
                        <a:rPr b="0" lang="en-PH" sz="1800" spc="-1" strike="noStrike">
                          <a:latin typeface="Arial"/>
                        </a:rPr>
                        <a:t>Simula</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ctr">
                        <a:lnSpc>
                          <a:spcPct val="100000"/>
                        </a:lnSpc>
                        <a:buNone/>
                      </a:pPr>
                      <a:r>
                        <a:rPr b="0" lang="en-PH" sz="1800" spc="-1" strike="noStrike">
                          <a:latin typeface="Arial"/>
                        </a:rPr>
                        <a:t>Gitna</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ctr">
                        <a:lnSpc>
                          <a:spcPct val="100000"/>
                        </a:lnSpc>
                        <a:buNone/>
                      </a:pPr>
                      <a:r>
                        <a:rPr b="0" lang="en-PH" sz="1800" spc="-1" strike="noStrike">
                          <a:latin typeface="Arial"/>
                        </a:rPr>
                        <a:t>Wakas </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625680">
                <a:tc>
                  <a:txBody>
                    <a:bodyPr lIns="90000" rIns="90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
        <p:nvSpPr>
          <p:cNvPr id="147" name="PlaceHolder 10"/>
          <p:cNvSpPr/>
          <p:nvPr/>
        </p:nvSpPr>
        <p:spPr>
          <a:xfrm>
            <a:off x="4680" y="0"/>
            <a:ext cx="9895320" cy="955440"/>
          </a:xfrm>
          <a:prstGeom prst="rect">
            <a:avLst/>
          </a:prstGeom>
          <a:noFill/>
          <a:ln w="0">
            <a:noFill/>
          </a:ln>
        </p:spPr>
        <p:style>
          <a:lnRef idx="0"/>
          <a:fillRef idx="0"/>
          <a:effectRef idx="0"/>
          <a:fontRef idx="minor"/>
        </p:style>
        <p:txBody>
          <a:bodyPr lIns="90000" rIns="90000" tIns="45000" bIns="45000" anchor="ctr">
            <a:normAutofit/>
          </a:bodyPr>
          <a:p>
            <a:pPr algn="just">
              <a:lnSpc>
                <a:spcPct val="100000"/>
              </a:lnSpc>
              <a:buNone/>
            </a:pPr>
            <a:r>
              <a:rPr b="0" lang="en-US" sz="2800" spc="-1" strike="noStrike">
                <a:solidFill>
                  <a:srgbClr val="000000"/>
                </a:solidFill>
                <a:latin typeface="Lato"/>
                <a:ea typeface="Arial Black;Arial Black"/>
              </a:rPr>
              <a:t>Muling Pagsasalaysay Gamit ang Sariling Salita </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1253</TotalTime>
  <Application>LibreOffice/7.2.5.2$MacOSX_X86_64 LibreOffice_project/499f9727c189e6ef3471021d6132d4c694f357e5</Application>
  <AppVersion>15.0000</AppVersion>
  <Words>294</Words>
  <Paragraphs>32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2023-07-10T17:46:31Z</dcterms:modified>
  <cp:revision>139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i4>6</vt:i4>
  </property>
</Properties>
</file>