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5.png" ContentType="image/png"/>
  <Override PartName="/ppt/media/image20.png" ContentType="image/png"/>
  <Override PartName="/ppt/media/image27.png" ContentType="image/png"/>
  <Override PartName="/ppt/media/image25.png" ContentType="image/png"/>
  <Override PartName="/ppt/media/image19.png" ContentType="image/png"/>
  <Override PartName="/ppt/media/image26.png" ContentType="image/png"/>
  <Override PartName="/ppt/media/image28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840" cy="10284840"/>
          </a:xfrm>
          <a:prstGeom prst="rect">
            <a:avLst/>
          </a:prstGeom>
          <a:ln w="0">
            <a:noFill/>
          </a:ln>
        </p:spPr>
      </p:pic>
      <p:grpSp>
        <p:nvGrpSpPr>
          <p:cNvPr id="39" name="Group 3"/>
          <p:cNvGrpSpPr/>
          <p:nvPr/>
        </p:nvGrpSpPr>
        <p:grpSpPr>
          <a:xfrm>
            <a:off x="0" y="0"/>
            <a:ext cx="18273960" cy="10272960"/>
            <a:chOff x="0" y="0"/>
            <a:chExt cx="18273960" cy="10272960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18273960" cy="1027296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" name="Freeform 5"/>
          <p:cNvSpPr/>
          <p:nvPr/>
        </p:nvSpPr>
        <p:spPr>
          <a:xfrm>
            <a:off x="499680" y="2701800"/>
            <a:ext cx="4184640" cy="418464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6"/>
          <p:cNvGrpSpPr/>
          <p:nvPr/>
        </p:nvGrpSpPr>
        <p:grpSpPr>
          <a:xfrm>
            <a:off x="5231160" y="2212920"/>
            <a:ext cx="13042440" cy="5779440"/>
            <a:chOff x="5231160" y="2212920"/>
            <a:chExt cx="13042440" cy="5779440"/>
          </a:xfrm>
        </p:grpSpPr>
        <p:sp>
          <p:nvSpPr>
            <p:cNvPr id="43" name="Freeform 7"/>
            <p:cNvSpPr/>
            <p:nvPr/>
          </p:nvSpPr>
          <p:spPr>
            <a:xfrm>
              <a:off x="5231160" y="2212920"/>
              <a:ext cx="13042440" cy="577944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8"/>
          <p:cNvSpPr/>
          <p:nvPr/>
        </p:nvSpPr>
        <p:spPr>
          <a:xfrm>
            <a:off x="5231160" y="8006760"/>
            <a:ext cx="13042800" cy="56232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Box 9"/>
          <p:cNvSpPr/>
          <p:nvPr/>
        </p:nvSpPr>
        <p:spPr>
          <a:xfrm>
            <a:off x="6068160" y="4361040"/>
            <a:ext cx="110487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Polygon and Other Related Terms</a:t>
            </a:r>
            <a:endParaRPr b="1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3249720" y="1224000"/>
            <a:ext cx="11788560" cy="7983000"/>
          </a:xfrm>
          <a:prstGeom prst="rect">
            <a:avLst/>
          </a:prstGeom>
          <a:ln w="0">
            <a:noFill/>
          </a:ln>
        </p:spPr>
      </p:pic>
      <p:sp>
        <p:nvSpPr>
          <p:cNvPr id="47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49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TextBox 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2" name="TextBox 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3" name="TextBox 8"/>
          <p:cNvSpPr/>
          <p:nvPr/>
        </p:nvSpPr>
        <p:spPr>
          <a:xfrm>
            <a:off x="7638840" y="900000"/>
            <a:ext cx="280116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just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Plane Geometric Figures </a:t>
            </a:r>
            <a:endParaRPr b="1" lang="en-PH" sz="2000" spc="-1" strike="noStrike">
              <a:latin typeface="Arial"/>
            </a:endParaRPr>
          </a:p>
        </p:txBody>
      </p:sp>
      <p:sp>
        <p:nvSpPr>
          <p:cNvPr id="54" name="Freeform 9"/>
          <p:cNvSpPr/>
          <p:nvPr/>
        </p:nvSpPr>
        <p:spPr>
          <a:xfrm>
            <a:off x="13680" y="-2520"/>
            <a:ext cx="718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TextBox 1"/>
          <p:cNvSpPr/>
          <p:nvPr/>
        </p:nvSpPr>
        <p:spPr>
          <a:xfrm>
            <a:off x="540000" y="262800"/>
            <a:ext cx="630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Polygon and Other Related Terms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10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7" name="Group 2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58" name="Freeform 11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" name="Freeform 12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TextBox 11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1" name="TextBox 12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2" name="TextBox 13"/>
          <p:cNvSpPr/>
          <p:nvPr/>
        </p:nvSpPr>
        <p:spPr>
          <a:xfrm>
            <a:off x="1080000" y="1135080"/>
            <a:ext cx="624420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following are not polygons</a:t>
            </a:r>
            <a:endParaRPr b="1" lang="en-PH" sz="2000" spc="-1" strike="noStrike">
              <a:latin typeface="Arial"/>
            </a:endParaRPr>
          </a:p>
        </p:txBody>
      </p:sp>
      <p:sp>
        <p:nvSpPr>
          <p:cNvPr id="63" name="Freeform 13"/>
          <p:cNvSpPr/>
          <p:nvPr/>
        </p:nvSpPr>
        <p:spPr>
          <a:xfrm>
            <a:off x="13680" y="-2520"/>
            <a:ext cx="718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TextBox 14"/>
          <p:cNvSpPr/>
          <p:nvPr/>
        </p:nvSpPr>
        <p:spPr>
          <a:xfrm>
            <a:off x="540000" y="262800"/>
            <a:ext cx="630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Polygon and Other Related Terms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4"/>
          <a:stretch/>
        </p:blipFill>
        <p:spPr>
          <a:xfrm>
            <a:off x="1440000" y="1620000"/>
            <a:ext cx="6077160" cy="2468880"/>
          </a:xfrm>
          <a:prstGeom prst="rect">
            <a:avLst/>
          </a:prstGeom>
          <a:ln w="0">
            <a:noFill/>
          </a:ln>
        </p:spPr>
      </p:pic>
      <p:pic>
        <p:nvPicPr>
          <p:cNvPr id="66" name="" descr=""/>
          <p:cNvPicPr/>
          <p:nvPr/>
        </p:nvPicPr>
        <p:blipFill>
          <a:blip r:embed="rId5"/>
          <a:stretch/>
        </p:blipFill>
        <p:spPr>
          <a:xfrm>
            <a:off x="1620000" y="4896000"/>
            <a:ext cx="5937840" cy="3060000"/>
          </a:xfrm>
          <a:prstGeom prst="rect">
            <a:avLst/>
          </a:prstGeom>
          <a:ln w="0">
            <a:noFill/>
          </a:ln>
        </p:spPr>
      </p:pic>
      <p:sp>
        <p:nvSpPr>
          <p:cNvPr id="67" name=""/>
          <p:cNvSpPr txBox="1"/>
          <p:nvPr/>
        </p:nvSpPr>
        <p:spPr>
          <a:xfrm>
            <a:off x="2166480" y="4140000"/>
            <a:ext cx="4673520" cy="5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following are some useful polygons.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68" name=""/>
          <p:cNvSpPr txBox="1"/>
          <p:nvPr/>
        </p:nvSpPr>
        <p:spPr>
          <a:xfrm>
            <a:off x="8100000" y="288000"/>
            <a:ext cx="7740000" cy="1928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regular triangle is called an equilateral triangle. A regular quadrilateral is called a square. No other special names are given to regular polygons with more than four sides. A regular polygon with five sides is known as a regular pentagon; with six sides, a regular hexagon, etc.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6"/>
          <a:stretch/>
        </p:blipFill>
        <p:spPr>
          <a:xfrm>
            <a:off x="8280000" y="3240000"/>
            <a:ext cx="3703680" cy="3019320"/>
          </a:xfrm>
          <a:prstGeom prst="rect">
            <a:avLst/>
          </a:prstGeom>
          <a:ln w="0">
            <a:noFill/>
          </a:ln>
        </p:spPr>
      </p:pic>
      <p:sp>
        <p:nvSpPr>
          <p:cNvPr id="70" name=""/>
          <p:cNvSpPr txBox="1"/>
          <p:nvPr/>
        </p:nvSpPr>
        <p:spPr>
          <a:xfrm>
            <a:off x="8100000" y="2100600"/>
            <a:ext cx="9900000" cy="5911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: Polygon</a:t>
            </a:r>
            <a:endParaRPr b="0" lang="en-PH" sz="2000" spc="-1" strike="noStrike"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List down the sides, vertices, and number of distinct diagonals of each of the following polygons.</a:t>
            </a:r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sides: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IN, NG, GI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sides: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BU, UI, IL, LD, BD</a:t>
            </a:r>
            <a:endParaRPr b="0" lang="en-PH" sz="2000" spc="-1" strike="noStrike"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vertices: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I, N, G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vertices: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B, U, I, L, D</a:t>
            </a:r>
            <a:endParaRPr b="0" lang="en-PH" sz="2000" spc="-1" strike="noStrike"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diagonals: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None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diagonals: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5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7"/>
          <a:stretch/>
        </p:blipFill>
        <p:spPr>
          <a:xfrm>
            <a:off x="13680000" y="3204000"/>
            <a:ext cx="2664720" cy="2880000"/>
          </a:xfrm>
          <a:prstGeom prst="rect">
            <a:avLst/>
          </a:prstGeom>
          <a:ln w="0">
            <a:noFill/>
          </a:ln>
        </p:spPr>
      </p:pic>
      <p:sp>
        <p:nvSpPr>
          <p:cNvPr id="72" name=""/>
          <p:cNvSpPr/>
          <p:nvPr/>
        </p:nvSpPr>
        <p:spPr>
          <a:xfrm>
            <a:off x="9900000" y="7056000"/>
            <a:ext cx="3600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"/>
          <p:cNvSpPr/>
          <p:nvPr/>
        </p:nvSpPr>
        <p:spPr>
          <a:xfrm>
            <a:off x="10332000" y="7056000"/>
            <a:ext cx="3600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"/>
          <p:cNvSpPr/>
          <p:nvPr/>
        </p:nvSpPr>
        <p:spPr>
          <a:xfrm>
            <a:off x="10800000" y="7056000"/>
            <a:ext cx="3600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"/>
          <p:cNvSpPr/>
          <p:nvPr/>
        </p:nvSpPr>
        <p:spPr>
          <a:xfrm>
            <a:off x="14940000" y="7056000"/>
            <a:ext cx="3600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"/>
          <p:cNvSpPr/>
          <p:nvPr/>
        </p:nvSpPr>
        <p:spPr>
          <a:xfrm>
            <a:off x="15336000" y="7056000"/>
            <a:ext cx="3600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"/>
          <p:cNvSpPr/>
          <p:nvPr/>
        </p:nvSpPr>
        <p:spPr>
          <a:xfrm>
            <a:off x="15732000" y="7056000"/>
            <a:ext cx="2880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"/>
          <p:cNvSpPr/>
          <p:nvPr/>
        </p:nvSpPr>
        <p:spPr>
          <a:xfrm>
            <a:off x="16092000" y="7056000"/>
            <a:ext cx="28800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14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0" name="Group 4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81" name="Freeform 15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2" name="Freeform 1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TextBox 1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4" name="TextBox 1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5" name="TextBox 18"/>
          <p:cNvSpPr/>
          <p:nvPr/>
        </p:nvSpPr>
        <p:spPr>
          <a:xfrm>
            <a:off x="6022080" y="1135080"/>
            <a:ext cx="624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Polygonal Region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86" name="Freeform 17"/>
          <p:cNvSpPr/>
          <p:nvPr/>
        </p:nvSpPr>
        <p:spPr>
          <a:xfrm>
            <a:off x="13680" y="-2520"/>
            <a:ext cx="718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TextBox 19"/>
          <p:cNvSpPr/>
          <p:nvPr/>
        </p:nvSpPr>
        <p:spPr>
          <a:xfrm>
            <a:off x="540000" y="262800"/>
            <a:ext cx="630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Polygon and Other Related Terms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"/>
          <p:cNvSpPr txBox="1"/>
          <p:nvPr/>
        </p:nvSpPr>
        <p:spPr>
          <a:xfrm>
            <a:off x="504000" y="1656000"/>
            <a:ext cx="17280000" cy="621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polygon completely encloses a region of a plane. This region is called the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interior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of a polygon. A polygon and its interior form a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polygonal region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The points of the plane that are not contained in the polygonal region lie on the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exterior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of the polygon. Some polygonal regions “bend inward” while others do not. The polygonal regions that bend inward are called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concave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, and those that do not are called convex. The formal definitions of convex and concave polygonal regions are given below:</a:t>
            </a:r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polygonal region is said to be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convex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if segment PQ joining any two points P and Q of the region is a part of the region. If the region is not convex, then it is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concave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Convex polygon regions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Concave polygon regions</a:t>
            </a:r>
            <a:endParaRPr b="0" lang="en-PH" sz="2000" spc="-1" strike="noStrike">
              <a:latin typeface="Arial"/>
            </a:endParaRPr>
          </a:p>
          <a:p>
            <a:endParaRPr b="0" lang="en-PH" sz="2000" spc="-1" strike="noStrike"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In general, a polygon that determines a convex region is called a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convex polygon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On the other hand, a polygon that determines a concave region is called a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concave polygon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Most of the polygons that you will work on are convex polygons. In this module, when the term “polygon” is mentioned, it means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convex polygon.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4"/>
          <a:stretch/>
        </p:blipFill>
        <p:spPr>
          <a:xfrm>
            <a:off x="1440000" y="3940200"/>
            <a:ext cx="6745320" cy="232380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5"/>
          <a:stretch/>
        </p:blipFill>
        <p:spPr>
          <a:xfrm>
            <a:off x="8748000" y="3765960"/>
            <a:ext cx="6300000" cy="25056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2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93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4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TextBox 7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96" name="TextBox 8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7" name="TextBox 9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8" name="TextBox 2"/>
          <p:cNvSpPr/>
          <p:nvPr/>
        </p:nvSpPr>
        <p:spPr>
          <a:xfrm>
            <a:off x="618480" y="982440"/>
            <a:ext cx="1504116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List down the sides, vertices, and number of distinct diagonals of each of the following polygons.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3"/>
          <a:stretch/>
        </p:blipFill>
        <p:spPr>
          <a:xfrm>
            <a:off x="1440000" y="1825560"/>
            <a:ext cx="5040000" cy="4019400"/>
          </a:xfrm>
          <a:prstGeom prst="rect">
            <a:avLst/>
          </a:prstGeom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4"/>
          <a:stretch/>
        </p:blipFill>
        <p:spPr>
          <a:xfrm>
            <a:off x="7740000" y="2124000"/>
            <a:ext cx="4500000" cy="37522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 1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2" name="Group 1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03" name="Freeform 3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4" name="Freeform 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TextBox 3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06" name="TextBox 4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7" name="TextBox 5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8" name="TextBox 10"/>
          <p:cNvSpPr/>
          <p:nvPr/>
        </p:nvSpPr>
        <p:spPr>
          <a:xfrm>
            <a:off x="618480" y="982440"/>
            <a:ext cx="1504116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List down the sides, vertices, and number of distinct diagonals of each of the following polygons.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3"/>
          <a:stretch/>
        </p:blipFill>
        <p:spPr>
          <a:xfrm>
            <a:off x="1440000" y="1825560"/>
            <a:ext cx="5040000" cy="4019400"/>
          </a:xfrm>
          <a:prstGeom prst="rect">
            <a:avLst/>
          </a:prstGeom>
          <a:ln w="0">
            <a:noFill/>
          </a:ln>
        </p:spPr>
      </p:pic>
      <p:pic>
        <p:nvPicPr>
          <p:cNvPr id="110" name="" descr=""/>
          <p:cNvPicPr/>
          <p:nvPr/>
        </p:nvPicPr>
        <p:blipFill>
          <a:blip r:embed="rId4"/>
          <a:stretch/>
        </p:blipFill>
        <p:spPr>
          <a:xfrm>
            <a:off x="7740000" y="2124000"/>
            <a:ext cx="4500000" cy="3752280"/>
          </a:xfrm>
          <a:prstGeom prst="rect">
            <a:avLst/>
          </a:prstGeom>
          <a:ln w="0">
            <a:noFill/>
          </a:ln>
        </p:spPr>
      </p:pic>
      <p:sp>
        <p:nvSpPr>
          <p:cNvPr id="111" name="TextBox 15"/>
          <p:cNvSpPr/>
          <p:nvPr/>
        </p:nvSpPr>
        <p:spPr>
          <a:xfrm>
            <a:off x="9612000" y="5911560"/>
            <a:ext cx="8388000" cy="32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 KEY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sides: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TE, EM, MA, AT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vertices: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T, E, M, A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diagonals: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sides: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BU, LU, LA, AC, CN, NB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vertices: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B, U, L, A, C, 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diagonals: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9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12276000" y="6552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"/>
          <p:cNvSpPr/>
          <p:nvPr/>
        </p:nvSpPr>
        <p:spPr>
          <a:xfrm>
            <a:off x="12708000" y="6552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"/>
          <p:cNvSpPr/>
          <p:nvPr/>
        </p:nvSpPr>
        <p:spPr>
          <a:xfrm>
            <a:off x="13176000" y="6552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"/>
          <p:cNvSpPr/>
          <p:nvPr/>
        </p:nvSpPr>
        <p:spPr>
          <a:xfrm>
            <a:off x="13680000" y="6552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"/>
          <p:cNvSpPr/>
          <p:nvPr/>
        </p:nvSpPr>
        <p:spPr>
          <a:xfrm>
            <a:off x="12312000" y="7920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"/>
          <p:cNvSpPr/>
          <p:nvPr/>
        </p:nvSpPr>
        <p:spPr>
          <a:xfrm>
            <a:off x="12708000" y="7920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"/>
          <p:cNvSpPr/>
          <p:nvPr/>
        </p:nvSpPr>
        <p:spPr>
          <a:xfrm>
            <a:off x="13140000" y="7920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"/>
          <p:cNvSpPr/>
          <p:nvPr/>
        </p:nvSpPr>
        <p:spPr>
          <a:xfrm>
            <a:off x="13572000" y="7920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"/>
          <p:cNvSpPr/>
          <p:nvPr/>
        </p:nvSpPr>
        <p:spPr>
          <a:xfrm>
            <a:off x="14004000" y="7920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"/>
          <p:cNvSpPr/>
          <p:nvPr/>
        </p:nvSpPr>
        <p:spPr>
          <a:xfrm>
            <a:off x="14472000" y="7920000"/>
            <a:ext cx="36000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 2"/>
          <p:cNvSpPr/>
          <p:nvPr/>
        </p:nvSpPr>
        <p:spPr>
          <a:xfrm>
            <a:off x="4133880" y="2263320"/>
            <a:ext cx="9910800" cy="506304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2023-07-28T11:20:30Z</dcterms:created>
  <dc:creator/>
  <dc:description/>
  <dc:identifier>DAFl9Zu4QXU</dc:identifier>
  <dc:language>en-PH</dc:language>
  <cp:lastModifiedBy/>
  <dcterms:modified xsi:type="dcterms:W3CDTF">2023-07-28T14:26:09Z</dcterms:modified>
  <cp:revision>2</cp:revision>
  <dc:subject/>
  <dc:title>PPT TEMPLATE FOR LRB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