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slide7.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34EBBB74-6165-48A9-8CCB-41B74A625EDE}"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9A428415-58BB-4DE8-A0EB-F67B20D7E216}"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1DE439D9-C627-4884-B0E4-B4A0CB40EF68}"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BCB2CB7D-AAF2-4429-8437-42B8A589281B}"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0AB23EE4-0D63-47D7-8223-EE3EFE93F302}"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6B43BEA2-CC30-44A7-B94C-89691E460C2B}"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AC9F455C-2D10-4FCC-81F0-4D31B70F63D8}"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F3587040-D8EA-4706-B2E0-DD141003833D}"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C361F5E6-01FF-4CFA-AB1C-F4D20AFF9736}"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1BC15FB1-5060-4B8F-BC13-229AF937B3ED}"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C9631208-6EE3-4509-A32F-3AB7E962C29E}"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18136DAC-71D9-49F6-9395-E08688EDAD29}"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2B116A14-0BE0-4E42-8BCC-BD8B5A9F01E9}"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9B0C2021-A047-4BE3-980D-22B5B03BE140}"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F07775CA-B01E-4EA5-A591-09679D3DA7F3}"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4F889CAE-88F2-48D4-B170-ACFFB6FEA2CA}"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B18FBD5E-3562-463B-BEDC-6C4088978DFE}"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BAF42DEA-5674-4BC2-A80A-E16C4A2042F8}"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02530E1E-2962-4A07-AB53-57E1C1A363D6}"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C6E35121-CA48-4D18-99AE-904433F878EC}"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0DC3C496-1DB6-4C1C-9719-55FB74CA2431}"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CB107C1B-174C-4E7A-8237-9704D5D1E7A3}"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D7AE8E69-6836-41C1-B971-87A57C02453C}"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CE0288AF-935B-49FF-B2F7-DF93B160F22C}"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B0E388CB-35DC-41A2-B014-2871534794FE}"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A8CC687B-0A0A-46CB-B7A5-6D4A2E81638F}"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5C8AF9B4-C67C-4FC3-A178-876AA75982AE}"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E4AE8190-09BB-47BA-8CEC-02969E7C6ADA}"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73E57B38-2C5E-4005-9B42-498262F7E417}"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0CE018E8-6DF6-43C6-A6E3-BE7B11A0D4B2}"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0D93F076-3F69-48CD-9F88-155A189D3753}"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8229FBB3-5474-49A3-A9E5-C64C0B249030}"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7C8EE223-A340-4204-855E-0DEF895E4894}"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17F7FB95-F547-4E28-BC9D-5582A1D42203}"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63ACEECC-280B-4079-B48D-B29E9B9FBA4E}"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48BE9290-D462-4282-A0E5-E354B64FDC80}"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9880" cy="6845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6760" cy="2786760"/>
          </a:xfrm>
          <a:prstGeom prst="rect">
            <a:avLst/>
          </a:prstGeom>
          <a:ln w="0">
            <a:noFill/>
          </a:ln>
        </p:spPr>
      </p:pic>
      <p:sp>
        <p:nvSpPr>
          <p:cNvPr id="2" name="Rectangle 5"/>
          <p:cNvSpPr/>
          <p:nvPr/>
        </p:nvSpPr>
        <p:spPr>
          <a:xfrm>
            <a:off x="3487320" y="1475280"/>
            <a:ext cx="8692200" cy="38502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92200" cy="37188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102560" cy="35280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defRPr>
            </a:lvl1pPr>
          </a:lstStyle>
          <a:p>
            <a:pPr indent="0" algn="ctr">
              <a:lnSpc>
                <a:spcPct val="100000"/>
              </a:lnSpc>
              <a:buNone/>
              <a:tabLst>
                <a:tab algn="l" pos="0"/>
              </a:tabLst>
            </a:pPr>
            <a:r>
              <a:rPr b="0" lang="en-PH" sz="1400" spc="-1" strike="noStrike">
                <a:solidFill>
                  <a:srgbClr val="000000"/>
                </a:solidFill>
                <a:latin typeface="Times New Roman"/>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30960" cy="35280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defRPr>
            </a:lvl1pPr>
          </a:lstStyle>
          <a:p>
            <a:pPr indent="0">
              <a:lnSpc>
                <a:spcPct val="100000"/>
              </a:lnSpc>
              <a:buNone/>
              <a:tabLst>
                <a:tab algn="l" pos="0"/>
              </a:tabLst>
            </a:pPr>
            <a:fld id="{F1CBBE29-4075-4C04-9722-A0116BF477B1}" type="slidenum">
              <a:rPr b="0" lang="en-US" sz="1800" spc="-1" strike="noStrike">
                <a:solidFill>
                  <a:srgbClr val="000000"/>
                </a:solidFill>
                <a:latin typeface="Calibri"/>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30960" cy="35280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9880" cy="622800"/>
          </a:xfrm>
          <a:prstGeom prst="rect">
            <a:avLst/>
          </a:prstGeom>
          <a:ln w="0">
            <a:noFill/>
          </a:ln>
        </p:spPr>
      </p:pic>
      <p:sp>
        <p:nvSpPr>
          <p:cNvPr id="46" name="Rectangle 7"/>
          <p:cNvSpPr/>
          <p:nvPr/>
        </p:nvSpPr>
        <p:spPr>
          <a:xfrm>
            <a:off x="10868760" y="0"/>
            <a:ext cx="958320" cy="9583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22400" cy="1022400"/>
          </a:xfrm>
          <a:prstGeom prst="rect">
            <a:avLst/>
          </a:prstGeom>
          <a:ln w="0">
            <a:noFill/>
          </a:ln>
        </p:spPr>
      </p:pic>
      <p:sp>
        <p:nvSpPr>
          <p:cNvPr id="48" name="TextBox 9"/>
          <p:cNvSpPr/>
          <p:nvPr/>
        </p:nvSpPr>
        <p:spPr>
          <a:xfrm>
            <a:off x="185400" y="6362280"/>
            <a:ext cx="4679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110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102560" cy="35280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defRPr>
            </a:lvl1pPr>
          </a:lstStyle>
          <a:p>
            <a:pPr indent="0" algn="ctr">
              <a:lnSpc>
                <a:spcPct val="100000"/>
              </a:lnSpc>
              <a:buNone/>
              <a:tabLst>
                <a:tab algn="l" pos="0"/>
              </a:tabLst>
            </a:pPr>
            <a:r>
              <a:rPr b="0" lang="en-PH" sz="1400" spc="-1" strike="noStrike">
                <a:solidFill>
                  <a:srgbClr val="000000"/>
                </a:solidFill>
                <a:latin typeface="Times New Roman"/>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30960" cy="35280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defRPr>
            </a:lvl1pPr>
          </a:lstStyle>
          <a:p>
            <a:pPr indent="0" algn="r">
              <a:lnSpc>
                <a:spcPct val="100000"/>
              </a:lnSpc>
              <a:buNone/>
              <a:tabLst>
                <a:tab algn="l" pos="0"/>
              </a:tabLst>
            </a:pPr>
            <a:fld id="{2CE80513-0C77-466D-838A-D6F3286F2469}" type="slidenum">
              <a:rPr b="0" lang="en-US" sz="1200" spc="-1" strike="noStrike">
                <a:solidFill>
                  <a:srgbClr val="8b8b8b"/>
                </a:solidFill>
                <a:latin typeface="Calibri"/>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30960" cy="35280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4200" cy="3372480"/>
          </a:xfrm>
          <a:prstGeom prst="rect">
            <a:avLst/>
          </a:prstGeom>
          <a:ln w="12700">
            <a:noFill/>
          </a:ln>
        </p:spPr>
      </p:pic>
      <p:sp>
        <p:nvSpPr>
          <p:cNvPr id="92" name="PlaceHolder 1"/>
          <p:cNvSpPr>
            <a:spLocks noGrp="1"/>
          </p:cNvSpPr>
          <p:nvPr>
            <p:ph type="ftr" idx="7"/>
          </p:nvPr>
        </p:nvSpPr>
        <p:spPr>
          <a:xfrm>
            <a:off x="4038480" y="6356520"/>
            <a:ext cx="4102560" cy="35280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defRPr>
            </a:lvl1pPr>
          </a:lstStyle>
          <a:p>
            <a:pPr indent="0" algn="ctr">
              <a:lnSpc>
                <a:spcPct val="100000"/>
              </a:lnSpc>
              <a:buNone/>
              <a:tabLst>
                <a:tab algn="l" pos="0"/>
              </a:tabLst>
            </a:pPr>
            <a:r>
              <a:rPr b="0" lang="en-PH" sz="1400" spc="-1" strike="noStrike">
                <a:solidFill>
                  <a:srgbClr val="000000"/>
                </a:solidFill>
                <a:latin typeface="Times New Roman"/>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30960" cy="35280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defRPr>
            </a:lvl1pPr>
          </a:lstStyle>
          <a:p>
            <a:pPr indent="0">
              <a:lnSpc>
                <a:spcPct val="100000"/>
              </a:lnSpc>
              <a:buNone/>
              <a:tabLst>
                <a:tab algn="l" pos="0"/>
              </a:tabLst>
            </a:pPr>
            <a:fld id="{A98BFDA7-F0D2-4667-9F39-412EB4428E86}" type="slidenum">
              <a:rPr b="0" lang="en-US" sz="1800" spc="-1" strike="noStrike">
                <a:solidFill>
                  <a:srgbClr val="000000"/>
                </a:solidFill>
                <a:latin typeface="Calibri"/>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30960" cy="35280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4540680" y="2808000"/>
            <a:ext cx="6828120" cy="2126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Kahalagahan ng Katangiang Pisikal sa Pag-unlad ng Bansa</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52240"/>
            <a:ext cx="10913040" cy="1247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35" name=""/>
          <p:cNvSpPr/>
          <p:nvPr/>
        </p:nvSpPr>
        <p:spPr>
          <a:xfrm>
            <a:off x="426960" y="527760"/>
            <a:ext cx="10248120" cy="11023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3600" spc="-1" strike="noStrike">
                <a:solidFill>
                  <a:srgbClr val="ffffff"/>
                </a:solidFill>
                <a:latin typeface="Montserrat Medium"/>
                <a:ea typeface="DejaVu Sans"/>
              </a:rPr>
              <a:t>Kahalagahan ng Anyong Lupa sa Pag-unlad ng Bansa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p:nvPr/>
        </p:nvSpPr>
        <p:spPr>
          <a:xfrm>
            <a:off x="583920" y="1764000"/>
            <a:ext cx="10755360" cy="43182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rial;Arial"/>
              </a:rPr>
              <a:t>Ang Pilipinas ay may tinatayang kabuoang sukat na 300,000 km</a:t>
            </a:r>
            <a:r>
              <a:rPr b="0" lang="en-PH" sz="3100" spc="-1" strike="noStrike" baseline="25000">
                <a:solidFill>
                  <a:srgbClr val="000000"/>
                </a:solidFill>
                <a:latin typeface="Lato"/>
                <a:ea typeface="Arial;Arial"/>
              </a:rPr>
              <a:t>2</a:t>
            </a:r>
            <a:r>
              <a:rPr b="0" lang="en-PH" sz="1800" spc="-1" strike="noStrike">
                <a:solidFill>
                  <a:srgbClr val="000000"/>
                </a:solidFill>
                <a:latin typeface="Lato"/>
                <a:ea typeface="Arial;Arial"/>
              </a:rPr>
              <a:t>. Sinasabing maraming kapakinabangan ang tao sa lupa katulad na lamang ng pagkain at mga hilaw na materyales (</a:t>
            </a:r>
            <a:r>
              <a:rPr b="0" i="1" lang="en-PH" sz="1800" spc="-1" strike="noStrike">
                <a:solidFill>
                  <a:srgbClr val="000000"/>
                </a:solidFill>
                <a:latin typeface="Lato"/>
                <a:ea typeface="Arial;Arial"/>
              </a:rPr>
              <a:t>raw materials</a:t>
            </a:r>
            <a:r>
              <a:rPr b="0" lang="en-PH" sz="1800" spc="-1" strike="noStrike">
                <a:solidFill>
                  <a:srgbClr val="000000"/>
                </a:solidFill>
                <a:latin typeface="Lato"/>
                <a:ea typeface="Arial;Arial"/>
              </a:rPr>
              <a:t>).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lvl="1" marL="432000" indent="-216000" algn="just">
              <a:lnSpc>
                <a:spcPct val="100000"/>
              </a:lnSpc>
              <a:buClr>
                <a:srgbClr val="000000"/>
              </a:buClr>
              <a:buSzPct val="45000"/>
              <a:buFont typeface="Wingdings" charset="2"/>
              <a:buChar char=""/>
            </a:pPr>
            <a:r>
              <a:rPr b="1" lang="en-PH" sz="1800" spc="-1" strike="noStrike">
                <a:solidFill>
                  <a:srgbClr val="000000"/>
                </a:solidFill>
                <a:latin typeface="Lato"/>
                <a:ea typeface="Arial;Arial"/>
              </a:rPr>
              <a:t>Yamang Lupa </a:t>
            </a:r>
            <a:r>
              <a:rPr b="0" lang="en-PH" sz="1800" spc="-1" strike="noStrike">
                <a:solidFill>
                  <a:srgbClr val="000000"/>
                </a:solidFill>
                <a:latin typeface="Lato"/>
                <a:ea typeface="Arial;Arial"/>
              </a:rPr>
              <a:t>– Isa sa mga pangunahing hanapbuhay sa Pilipinas ay ang pagsasaka. Ilan sa mga pangunahing pananim ay palay, mais, niyog, saging, pinya, mangga, kopra, kape, asukal, at tabako.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lvl="1" marL="432000" indent="-216000" algn="just">
              <a:lnSpc>
                <a:spcPct val="100000"/>
              </a:lnSpc>
              <a:buClr>
                <a:srgbClr val="000000"/>
              </a:buClr>
              <a:buSzPct val="45000"/>
              <a:buFont typeface="Wingdings" charset="2"/>
              <a:buChar char=""/>
            </a:pPr>
            <a:r>
              <a:rPr b="1" lang="en-PH" sz="1800" spc="-1" strike="noStrike">
                <a:solidFill>
                  <a:srgbClr val="000000"/>
                </a:solidFill>
                <a:latin typeface="Lato"/>
                <a:ea typeface="Arial;Arial"/>
              </a:rPr>
              <a:t>Yamang Gubat </a:t>
            </a:r>
            <a:r>
              <a:rPr b="0" lang="en-PH" sz="1800" spc="-1" strike="noStrike">
                <a:solidFill>
                  <a:srgbClr val="000000"/>
                </a:solidFill>
                <a:latin typeface="Lato"/>
                <a:ea typeface="Arial;Arial"/>
              </a:rPr>
              <a:t>– Malaking bahagi ng pitong milyong ektaryang kagubatan ng Pilipinas ay matatagpuan sa mga rehiyon ng MIMAROPA (IV-B) at Lambak ng Cagayan (II). Mahalaga ito dahil napabababa nito ang mainit na temperatura ng hangin, pinipigilan nito ang pagbaha, at nagsisilbing reserba ng tubig na nakababawas sa epekto ng </a:t>
            </a:r>
            <a:r>
              <a:rPr b="0" i="1" lang="en-PH" sz="1800" spc="-1" strike="noStrike">
                <a:solidFill>
                  <a:srgbClr val="000000"/>
                </a:solidFill>
                <a:latin typeface="Lato"/>
                <a:ea typeface="Arial;Arial"/>
              </a:rPr>
              <a:t>climate change</a:t>
            </a:r>
            <a:r>
              <a:rPr b="0" lang="en-PH" sz="1800" spc="-1" strike="noStrike">
                <a:solidFill>
                  <a:srgbClr val="000000"/>
                </a:solidFill>
                <a:latin typeface="Lato"/>
                <a:ea typeface="Arial;Arial"/>
              </a:rPr>
              <a:t>.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lvl="1" marL="432000" indent="-216000" algn="just">
              <a:lnSpc>
                <a:spcPct val="100000"/>
              </a:lnSpc>
              <a:buClr>
                <a:srgbClr val="000000"/>
              </a:buClr>
              <a:buSzPct val="45000"/>
              <a:buFont typeface="Wingdings" charset="2"/>
              <a:buChar char=""/>
            </a:pPr>
            <a:r>
              <a:rPr b="1" lang="en-PH" sz="1800" spc="-1" strike="noStrike">
                <a:solidFill>
                  <a:srgbClr val="000000"/>
                </a:solidFill>
                <a:latin typeface="Lato"/>
                <a:ea typeface="Arial;Arial"/>
              </a:rPr>
              <a:t>Yamang Mineral </a:t>
            </a:r>
            <a:r>
              <a:rPr b="0" lang="en-PH" sz="1800" spc="-1" strike="noStrike">
                <a:solidFill>
                  <a:srgbClr val="000000"/>
                </a:solidFill>
                <a:latin typeface="Lato"/>
                <a:ea typeface="Arial;Arial"/>
              </a:rPr>
              <a:t>– Ayon sa Bureau of Mines and Geoscience ng Department of Environment and Natural Resources (DENR), mayroong halos 43 milyong tonelada ng mga mineral ang maaaring makuha sa bansa kabilang ang ginto, </a:t>
            </a:r>
            <a:r>
              <a:rPr b="0" i="1" lang="en-PH" sz="1800" spc="-1" strike="noStrike">
                <a:solidFill>
                  <a:srgbClr val="000000"/>
                </a:solidFill>
                <a:latin typeface="Lato"/>
                <a:ea typeface="Arial;Arial"/>
              </a:rPr>
              <a:t>chromite</a:t>
            </a:r>
            <a:r>
              <a:rPr b="0" lang="en-PH" sz="1800" spc="-1" strike="noStrike">
                <a:solidFill>
                  <a:srgbClr val="000000"/>
                </a:solidFill>
                <a:latin typeface="Lato"/>
                <a:ea typeface="Arial;Arial"/>
              </a:rPr>
              <a:t>, </a:t>
            </a:r>
            <a:r>
              <a:rPr b="0" i="1" lang="en-PH" sz="1800" spc="-1" strike="noStrike">
                <a:solidFill>
                  <a:srgbClr val="000000"/>
                </a:solidFill>
                <a:latin typeface="Lato"/>
                <a:ea typeface="Arial;Arial"/>
              </a:rPr>
              <a:t>coal</a:t>
            </a:r>
            <a:r>
              <a:rPr b="0" lang="en-PH" sz="1800" spc="-1" strike="noStrike">
                <a:solidFill>
                  <a:srgbClr val="000000"/>
                </a:solidFill>
                <a:latin typeface="Lato"/>
                <a:ea typeface="Arial;Arial"/>
              </a:rPr>
              <a:t>, </a:t>
            </a:r>
            <a:r>
              <a:rPr b="0" i="1" lang="en-PH" sz="1800" spc="-1" strike="noStrike">
                <a:solidFill>
                  <a:srgbClr val="000000"/>
                </a:solidFill>
                <a:latin typeface="Lato"/>
                <a:ea typeface="Arial;Arial"/>
              </a:rPr>
              <a:t>silica sand</a:t>
            </a:r>
            <a:r>
              <a:rPr b="0" lang="en-PH" sz="1800" spc="-1" strike="noStrike">
                <a:solidFill>
                  <a:srgbClr val="000000"/>
                </a:solidFill>
                <a:latin typeface="Lato"/>
                <a:ea typeface="Arial;Arial"/>
              </a:rPr>
              <a:t>, semento, at langis.</a:t>
            </a:r>
            <a:r>
              <a:rPr b="0" lang="en-PH" sz="1400" spc="-1" strike="noStrike">
                <a:solidFill>
                  <a:srgbClr val="000000"/>
                </a:solidFill>
                <a:latin typeface="Arial;Arial"/>
                <a:ea typeface="Arial;Arial"/>
              </a:rPr>
              <a:t> </a:t>
            </a:r>
            <a:endParaRPr b="0" lang="en-PH" sz="1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Rectangle 1"/>
          <p:cNvSpPr/>
          <p:nvPr/>
        </p:nvSpPr>
        <p:spPr>
          <a:xfrm>
            <a:off x="-113040" y="552240"/>
            <a:ext cx="10913040" cy="1247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38" name=""/>
          <p:cNvSpPr/>
          <p:nvPr/>
        </p:nvSpPr>
        <p:spPr>
          <a:xfrm>
            <a:off x="426960" y="527760"/>
            <a:ext cx="10248120" cy="11023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3600" spc="-1" strike="noStrike">
                <a:solidFill>
                  <a:srgbClr val="ffffff"/>
                </a:solidFill>
                <a:latin typeface="Montserrat Medium"/>
                <a:ea typeface="DejaVu Sans"/>
              </a:rPr>
              <a:t>Kahalagahan ng Anyong Tubig sa Pag-unlad ng Bansa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9" name=""/>
          <p:cNvSpPr/>
          <p:nvPr/>
        </p:nvSpPr>
        <p:spPr>
          <a:xfrm>
            <a:off x="583920" y="1800000"/>
            <a:ext cx="10755360" cy="43182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rial;Arial"/>
              </a:rPr>
              <a:t>Mayroong tinatayang 18,000 kilometrong baybayin ang Pilipinas. Ang </a:t>
            </a:r>
            <a:r>
              <a:rPr b="0" i="1" lang="en-PH" sz="1800" spc="-1" strike="noStrike">
                <a:solidFill>
                  <a:srgbClr val="000000"/>
                </a:solidFill>
                <a:latin typeface="Lato"/>
                <a:ea typeface="Arial;Arial"/>
              </a:rPr>
              <a:t>exclusive economic zone </a:t>
            </a:r>
            <a:r>
              <a:rPr b="0" lang="en-PH" sz="1800" spc="-1" strike="noStrike">
                <a:solidFill>
                  <a:srgbClr val="000000"/>
                </a:solidFill>
                <a:latin typeface="Lato"/>
                <a:ea typeface="Arial;Arial"/>
              </a:rPr>
              <a:t>(EEZ) ay aabot sa halos 200 ektaryang karagatan. Maraming pook-pangisdaan na matatagpuan sa bansa at ilan sa mga ito ay makikita sa:</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Arial;Arial"/>
              </a:rPr>
              <a:t>Maliban sa may halos 2,000 uri ng nakukuhang isda, mayaman din ang Pilipinas sa </a:t>
            </a:r>
            <a:r>
              <a:rPr b="0" i="1" lang="en-PH" sz="1800" spc="-1" strike="noStrike">
                <a:solidFill>
                  <a:srgbClr val="000000"/>
                </a:solidFill>
                <a:latin typeface="Lato"/>
                <a:ea typeface="Arial;Arial"/>
              </a:rPr>
              <a:t>coral reefs</a:t>
            </a:r>
            <a:r>
              <a:rPr b="0" lang="en-PH" sz="1800" spc="-1" strike="noStrike">
                <a:solidFill>
                  <a:srgbClr val="000000"/>
                </a:solidFill>
                <a:latin typeface="Lato"/>
                <a:ea typeface="Arial;Arial"/>
              </a:rPr>
              <a:t>. Marami sa tinatayang may 488 na uri ng korales at 1,000 uri ng halamang dagat sa Pilipinas ay matatagpuan sa Tubbataha Reef sa Dagat Sulu. Mayroon itong lawak na 10,000 ektarya ng korales at idineklarang United Nations Educational, Scientific and Cultural Organization (UNESCO) </a:t>
            </a:r>
            <a:r>
              <a:rPr b="0" i="1" lang="en-PH" sz="1800" spc="-1" strike="noStrike">
                <a:solidFill>
                  <a:srgbClr val="000000"/>
                </a:solidFill>
                <a:latin typeface="Lato"/>
                <a:ea typeface="Arial;Arial"/>
              </a:rPr>
              <a:t>World Heritage site</a:t>
            </a:r>
            <a:r>
              <a:rPr b="0" lang="en-PH" sz="1800" spc="-1" strike="noStrike">
                <a:solidFill>
                  <a:srgbClr val="000000"/>
                </a:solidFill>
                <a:latin typeface="Lato"/>
                <a:ea typeface="Arial;Arial"/>
              </a:rPr>
              <a:t>. </a:t>
            </a:r>
            <a:endParaRPr b="0" lang="en-PH" sz="1800" spc="-1" strike="noStrike">
              <a:solidFill>
                <a:srgbClr val="000000"/>
              </a:solidFill>
              <a:latin typeface="Arial"/>
            </a:endParaRPr>
          </a:p>
        </p:txBody>
      </p:sp>
      <p:sp>
        <p:nvSpPr>
          <p:cNvPr id="140" name=""/>
          <p:cNvSpPr/>
          <p:nvPr/>
        </p:nvSpPr>
        <p:spPr>
          <a:xfrm>
            <a:off x="1260000" y="2121120"/>
            <a:ext cx="2923200" cy="22341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marL="216000" indent="-216000">
              <a:lnSpc>
                <a:spcPct val="100000"/>
              </a:lnSpc>
              <a:buClr>
                <a:srgbClr val="000000"/>
              </a:buClr>
              <a:buSzPct val="45000"/>
              <a:buFont typeface="Symbol"/>
              <a:buChar char=""/>
            </a:pPr>
            <a:r>
              <a:rPr b="0" lang="en-PH" sz="1800" spc="-1" strike="noStrike">
                <a:solidFill>
                  <a:srgbClr val="000000"/>
                </a:solidFill>
                <a:latin typeface="Lato"/>
                <a:ea typeface="Arial;Arial"/>
              </a:rPr>
              <a:t>Dagat Visayas; </a:t>
            </a:r>
            <a:r>
              <a:rPr b="0" lang="en-PH" sz="1800" spc="-1" strike="noStrike">
                <a:solidFill>
                  <a:srgbClr val="000000"/>
                </a:solidFill>
                <a:latin typeface="Lato"/>
                <a:ea typeface="Arial;Arial"/>
              </a:rPr>
              <a:t>	</a:t>
            </a:r>
            <a:endParaRPr b="0" lang="en-PH" sz="1800" spc="-1" strike="noStrike">
              <a:solidFill>
                <a:srgbClr val="000000"/>
              </a:solidFill>
              <a:latin typeface="Arial"/>
            </a:endParaRPr>
          </a:p>
          <a:p>
            <a:pPr marL="216000" indent="-216000">
              <a:lnSpc>
                <a:spcPct val="100000"/>
              </a:lnSpc>
              <a:buClr>
                <a:srgbClr val="000000"/>
              </a:buClr>
              <a:buSzPct val="45000"/>
              <a:buFont typeface="Symbol"/>
              <a:buChar char=""/>
            </a:pPr>
            <a:r>
              <a:rPr b="0" lang="en-PH" sz="1800" spc="-1" strike="noStrike">
                <a:solidFill>
                  <a:srgbClr val="000000"/>
                </a:solidFill>
                <a:latin typeface="Lato"/>
                <a:ea typeface="Arial;Arial"/>
              </a:rPr>
              <a:t>Golpo ng Moro; </a:t>
            </a:r>
            <a:endParaRPr b="0" lang="en-PH" sz="1800" spc="-1" strike="noStrike">
              <a:solidFill>
                <a:srgbClr val="000000"/>
              </a:solidFill>
              <a:latin typeface="Arial"/>
            </a:endParaRPr>
          </a:p>
          <a:p>
            <a:pPr marL="216000" indent="-216000">
              <a:lnSpc>
                <a:spcPct val="100000"/>
              </a:lnSpc>
              <a:buClr>
                <a:srgbClr val="000000"/>
              </a:buClr>
              <a:buSzPct val="45000"/>
              <a:buFont typeface="Symbol"/>
              <a:buChar char=""/>
            </a:pPr>
            <a:r>
              <a:rPr b="0" lang="en-PH" sz="1800" spc="-1" strike="noStrike">
                <a:solidFill>
                  <a:srgbClr val="000000"/>
                </a:solidFill>
                <a:latin typeface="Lato"/>
                <a:ea typeface="Arial;Arial"/>
              </a:rPr>
              <a:t>Dagat Sulu; </a:t>
            </a:r>
            <a:endParaRPr b="0" lang="en-PH" sz="1800" spc="-1" strike="noStrike">
              <a:solidFill>
                <a:srgbClr val="000000"/>
              </a:solidFill>
              <a:latin typeface="Arial"/>
            </a:endParaRPr>
          </a:p>
          <a:p>
            <a:pPr marL="216000" indent="-216000">
              <a:lnSpc>
                <a:spcPct val="100000"/>
              </a:lnSpc>
              <a:buClr>
                <a:srgbClr val="000000"/>
              </a:buClr>
              <a:buSzPct val="45000"/>
              <a:buFont typeface="Symbol"/>
              <a:buChar char=""/>
            </a:pPr>
            <a:r>
              <a:rPr b="0" lang="en-PH" sz="1800" spc="-1" strike="noStrike">
                <a:solidFill>
                  <a:srgbClr val="000000"/>
                </a:solidFill>
                <a:latin typeface="Lato"/>
                <a:ea typeface="Arial;Arial"/>
              </a:rPr>
              <a:t>Dagat Samar;</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1" name=""/>
          <p:cNvSpPr/>
          <p:nvPr/>
        </p:nvSpPr>
        <p:spPr>
          <a:xfrm>
            <a:off x="4636080" y="2772000"/>
            <a:ext cx="2923200" cy="171360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Symbol"/>
              <a:buChar char=""/>
            </a:pPr>
            <a:r>
              <a:rPr b="0" lang="en-PH" sz="1800" spc="-1" strike="noStrike">
                <a:solidFill>
                  <a:srgbClr val="000000"/>
                </a:solidFill>
                <a:latin typeface="Lato"/>
                <a:ea typeface="Arial;Arial"/>
              </a:rPr>
              <a:t>Dagat Bohol;</a:t>
            </a:r>
            <a:endParaRPr b="0" lang="en-PH" sz="1800" spc="-1" strike="noStrike">
              <a:solidFill>
                <a:srgbClr val="000000"/>
              </a:solidFill>
              <a:latin typeface="Arial"/>
            </a:endParaRPr>
          </a:p>
          <a:p>
            <a:pPr marL="216000" indent="-216000">
              <a:lnSpc>
                <a:spcPct val="100000"/>
              </a:lnSpc>
              <a:buClr>
                <a:srgbClr val="000000"/>
              </a:buClr>
              <a:buSzPct val="45000"/>
              <a:buFont typeface="Symbol"/>
              <a:buChar char=""/>
            </a:pPr>
            <a:r>
              <a:rPr b="0" lang="en-PH" sz="1800" spc="-1" strike="noStrike">
                <a:solidFill>
                  <a:srgbClr val="000000"/>
                </a:solidFill>
                <a:latin typeface="Lato"/>
                <a:ea typeface="Arial;Arial"/>
              </a:rPr>
              <a:t>Golpo ng Leyte;</a:t>
            </a:r>
            <a:endParaRPr b="0" lang="en-PH" sz="1800" spc="-1" strike="noStrike">
              <a:solidFill>
                <a:srgbClr val="000000"/>
              </a:solidFill>
              <a:latin typeface="Arial"/>
            </a:endParaRPr>
          </a:p>
          <a:p>
            <a:pPr marL="216000" indent="-216000">
              <a:lnSpc>
                <a:spcPct val="100000"/>
              </a:lnSpc>
              <a:buClr>
                <a:srgbClr val="000000"/>
              </a:buClr>
              <a:buSzPct val="45000"/>
              <a:buFont typeface="Symbol"/>
              <a:buChar char=""/>
            </a:pPr>
            <a:r>
              <a:rPr b="0" lang="en-PH" sz="1800" spc="-1" strike="noStrike">
                <a:solidFill>
                  <a:srgbClr val="000000"/>
                </a:solidFill>
                <a:latin typeface="Lato"/>
                <a:ea typeface="Arial;Arial"/>
              </a:rPr>
              <a:t>Look ng Tayabas; at</a:t>
            </a:r>
            <a:endParaRPr b="0" lang="en-PH" sz="1800" spc="-1" strike="noStrike">
              <a:solidFill>
                <a:srgbClr val="000000"/>
              </a:solidFill>
              <a:latin typeface="Arial"/>
            </a:endParaRPr>
          </a:p>
          <a:p>
            <a:pPr marL="216000" indent="-216000">
              <a:lnSpc>
                <a:spcPct val="100000"/>
              </a:lnSpc>
              <a:buClr>
                <a:srgbClr val="000000"/>
              </a:buClr>
              <a:buSzPct val="45000"/>
              <a:buFont typeface="Symbol"/>
              <a:buChar char=""/>
            </a:pPr>
            <a:r>
              <a:rPr b="0" lang="en-PH" sz="1800" spc="-1" strike="noStrike">
                <a:solidFill>
                  <a:srgbClr val="000000"/>
                </a:solidFill>
                <a:latin typeface="Lato"/>
                <a:ea typeface="Arial;Arial"/>
              </a:rPr>
              <a:t>Look ng Danao.</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Rectangle 2"/>
          <p:cNvSpPr/>
          <p:nvPr/>
        </p:nvSpPr>
        <p:spPr>
          <a:xfrm>
            <a:off x="-113040" y="572400"/>
            <a:ext cx="10913040" cy="1247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3" name=""/>
          <p:cNvSpPr/>
          <p:nvPr/>
        </p:nvSpPr>
        <p:spPr>
          <a:xfrm>
            <a:off x="426960" y="527760"/>
            <a:ext cx="10248120" cy="11023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3600" spc="-1" strike="noStrike">
                <a:solidFill>
                  <a:srgbClr val="ffffff"/>
                </a:solidFill>
                <a:latin typeface="Montserrat Medium"/>
                <a:ea typeface="DejaVu Sans"/>
              </a:rPr>
              <a:t>Katangiang Pisikal ng Pilipinas Tungo sa Pambansang Kaunlaran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44" name=""/>
          <p:cNvGraphicFramePr/>
          <p:nvPr/>
        </p:nvGraphicFramePr>
        <p:xfrm>
          <a:off x="544680" y="1879200"/>
          <a:ext cx="11334960" cy="4240800"/>
        </p:xfrm>
        <a:graphic>
          <a:graphicData uri="http://schemas.openxmlformats.org/drawingml/2006/table">
            <a:tbl>
              <a:tblPr/>
              <a:tblGrid>
                <a:gridCol w="7211160"/>
                <a:gridCol w="4124160"/>
              </a:tblGrid>
              <a:tr h="349920">
                <a:tc>
                  <a:txBody>
                    <a:bodyPr lIns="90000" rIns="90000" anchor="t">
                      <a:noAutofit/>
                    </a:bodyPr>
                    <a:p>
                      <a:pPr algn="ctr">
                        <a:lnSpc>
                          <a:spcPct val="100000"/>
                        </a:lnSpc>
                      </a:pPr>
                      <a:r>
                        <a:rPr b="1" lang="en-PH" sz="1800" spc="-1" strike="noStrike">
                          <a:solidFill>
                            <a:srgbClr val="000000"/>
                          </a:solidFill>
                          <a:latin typeface="Lato"/>
                        </a:rPr>
                        <a:t>Mabubuting Epekto</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algn="ctr">
                        <a:lnSpc>
                          <a:spcPct val="100000"/>
                        </a:lnSpc>
                      </a:pPr>
                      <a:r>
                        <a:rPr b="1" lang="en-PH" sz="1800" spc="-1" strike="noStrike">
                          <a:solidFill>
                            <a:srgbClr val="000000"/>
                          </a:solidFill>
                          <a:latin typeface="Lato"/>
                        </a:rPr>
                        <a:t>Mga Hamon</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890880">
                <a:tc>
                  <a:txBody>
                    <a:bodyPr lIns="90000" rIns="90000" anchor="t">
                      <a:noAutofit/>
                    </a:bodyPr>
                    <a:p>
                      <a:pPr marL="216000" indent="-216000">
                        <a:lnSpc>
                          <a:spcPct val="100000"/>
                        </a:lnSpc>
                        <a:buClr>
                          <a:srgbClr val="000000"/>
                        </a:buClr>
                        <a:buSzPct val="45000"/>
                        <a:buFont typeface="Symbol"/>
                        <a:buChar char=""/>
                      </a:pPr>
                      <a:r>
                        <a:rPr b="0" lang="en-PH" sz="1800" spc="-1" strike="noStrike">
                          <a:solidFill>
                            <a:srgbClr val="000000"/>
                          </a:solidFill>
                          <a:latin typeface="Lato"/>
                          <a:ea typeface="Arial;Arial"/>
                        </a:rPr>
                        <a:t>Ayon sa Philippine Institute of Volcanology and Seismology, mayroong 37 bulkan na matatagpuan sa buong bansa at 18 sa kanila ay aktibo. Ang mga ito ay maaaring pagkunan ng </a:t>
                      </a:r>
                      <a:r>
                        <a:rPr b="0" i="1" lang="en-PH" sz="1800" spc="-1" strike="noStrike">
                          <a:solidFill>
                            <a:srgbClr val="000000"/>
                          </a:solidFill>
                          <a:latin typeface="Lato"/>
                          <a:ea typeface="Arial;Arial"/>
                        </a:rPr>
                        <a:t>geothermal energy </a:t>
                      </a:r>
                      <a:r>
                        <a:rPr b="0" lang="en-PH" sz="1800" spc="-1" strike="noStrike">
                          <a:solidFill>
                            <a:srgbClr val="000000"/>
                          </a:solidFill>
                          <a:latin typeface="Lato"/>
                          <a:ea typeface="Arial;Arial"/>
                        </a:rPr>
                        <a:t>na isang uri ng </a:t>
                      </a:r>
                      <a:r>
                        <a:rPr b="0" i="1" lang="en-PH" sz="1800" spc="-1" strike="noStrike">
                          <a:solidFill>
                            <a:srgbClr val="000000"/>
                          </a:solidFill>
                          <a:latin typeface="Lato"/>
                          <a:ea typeface="Arial;Arial"/>
                        </a:rPr>
                        <a:t>renewable energy</a:t>
                      </a:r>
                      <a:r>
                        <a:rPr b="0" lang="en-PH" sz="1800" spc="-1" strike="noStrike">
                          <a:solidFill>
                            <a:srgbClr val="000000"/>
                          </a:solidFill>
                          <a:latin typeface="Lato"/>
                          <a:ea typeface="Arial;Arial"/>
                        </a:rPr>
                        <a:t>. Ang mga lupa sa paligid nito ay sadyang mataba at napakainam sa pagtatanim.</a:t>
                      </a:r>
                      <a:endParaRPr b="0" lang="en-PH" sz="1800" spc="-1" strike="noStrike">
                        <a:solidFill>
                          <a:srgbClr val="000000"/>
                        </a:solidFill>
                        <a:latin typeface="Arial"/>
                      </a:endParaRPr>
                    </a:p>
                    <a:p>
                      <a:pPr marL="216000" indent="-216000">
                        <a:lnSpc>
                          <a:spcPct val="100000"/>
                        </a:lnSpc>
                        <a:buClr>
                          <a:srgbClr val="000000"/>
                        </a:buClr>
                        <a:buSzPct val="45000"/>
                        <a:buFont typeface="Symbol"/>
                        <a:buChar char=""/>
                      </a:pPr>
                      <a:r>
                        <a:rPr b="0" lang="en-PH" sz="1800" spc="-1" strike="noStrike">
                          <a:solidFill>
                            <a:srgbClr val="000000"/>
                          </a:solidFill>
                          <a:latin typeface="Lato"/>
                          <a:ea typeface="Arial;Arial"/>
                        </a:rPr>
                        <a:t>Dahil sa pagiging kapuluan ng bansa, maraming mga daungan at naggagandahang </a:t>
                      </a:r>
                      <a:r>
                        <a:rPr b="0" i="1" lang="en-PH" sz="1800" spc="-1" strike="noStrike">
                          <a:solidFill>
                            <a:srgbClr val="000000"/>
                          </a:solidFill>
                          <a:latin typeface="Lato"/>
                          <a:ea typeface="Arial;Arial"/>
                        </a:rPr>
                        <a:t>beach </a:t>
                      </a:r>
                      <a:r>
                        <a:rPr b="0" lang="en-PH" sz="1800" spc="-1" strike="noStrike">
                          <a:solidFill>
                            <a:srgbClr val="000000"/>
                          </a:solidFill>
                          <a:latin typeface="Lato"/>
                          <a:ea typeface="Arial;Arial"/>
                        </a:rPr>
                        <a:t>na umaakit sa mga lokal at dayuhang turista. </a:t>
                      </a:r>
                      <a:endParaRPr b="0" lang="en-PH" sz="1800" spc="-1" strike="noStrike">
                        <a:solidFill>
                          <a:srgbClr val="000000"/>
                        </a:solidFill>
                        <a:latin typeface="Arial"/>
                      </a:endParaRPr>
                    </a:p>
                    <a:p>
                      <a:pPr marL="216000" indent="-216000">
                        <a:lnSpc>
                          <a:spcPct val="100000"/>
                        </a:lnSpc>
                        <a:buClr>
                          <a:srgbClr val="000000"/>
                        </a:buClr>
                        <a:buSzPct val="45000"/>
                        <a:buFont typeface="Symbol"/>
                        <a:buChar char=""/>
                      </a:pPr>
                      <a:r>
                        <a:rPr b="0" lang="en-PH" sz="1800" spc="-1" strike="noStrike">
                          <a:solidFill>
                            <a:srgbClr val="000000"/>
                          </a:solidFill>
                          <a:latin typeface="Lato"/>
                          <a:ea typeface="Arial;Arial"/>
                        </a:rPr>
                        <a:t>Ang pagkakahiwa-hiwalay ng mga pulo ay siya ring dahilan kung bakit may iba't ibang kultura at etnolingguwistikong pangkat ang Pilipinas. </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anchor="t">
                      <a:noAutofit/>
                    </a:bodyPr>
                    <a:p>
                      <a:pPr marL="216000" indent="-216000">
                        <a:lnSpc>
                          <a:spcPct val="100000"/>
                        </a:lnSpc>
                        <a:buClr>
                          <a:srgbClr val="000000"/>
                        </a:buClr>
                        <a:buSzPct val="45000"/>
                        <a:buFont typeface="Symbol"/>
                        <a:buChar char=""/>
                      </a:pPr>
                      <a:r>
                        <a:rPr b="0" lang="en-PH" sz="1800" spc="-1" strike="noStrike">
                          <a:solidFill>
                            <a:srgbClr val="000000"/>
                          </a:solidFill>
                          <a:latin typeface="Lato"/>
                          <a:ea typeface="Arial;Arial"/>
                        </a:rPr>
                        <a:t>Mabagal ang pangangasiwa sa paghahatid ng serbisyo sa mamamayan kagaya ng transportasyon at komunikasyon.</a:t>
                      </a:r>
                      <a:endParaRPr b="0" lang="en-PH" sz="1800" spc="-1" strike="noStrike">
                        <a:solidFill>
                          <a:srgbClr val="000000"/>
                        </a:solidFill>
                        <a:latin typeface="Arial"/>
                      </a:endParaRPr>
                    </a:p>
                    <a:p>
                      <a:pPr marL="216000" indent="-216000">
                        <a:lnSpc>
                          <a:spcPct val="100000"/>
                        </a:lnSpc>
                        <a:buClr>
                          <a:srgbClr val="000000"/>
                        </a:buClr>
                        <a:buSzPct val="45000"/>
                        <a:buFont typeface="Symbol"/>
                        <a:buChar char=""/>
                      </a:pPr>
                      <a:r>
                        <a:rPr b="0" lang="en-PH" sz="1800" spc="-1" strike="noStrike">
                          <a:solidFill>
                            <a:srgbClr val="000000"/>
                          </a:solidFill>
                          <a:latin typeface="Lato"/>
                          <a:ea typeface="Arial;Arial"/>
                        </a:rPr>
                        <a:t>Iba-iba ang kultura at etnolingguwistikong wika, na maaaring humadlang sa pagkakaisa dulot ng di-pagkakaunawaan.</a:t>
                      </a:r>
                      <a:endParaRPr b="0" lang="en-PH" sz="1800" spc="-1" strike="noStrike">
                        <a:solidFill>
                          <a:srgbClr val="000000"/>
                        </a:solidFill>
                        <a:latin typeface="Arial"/>
                      </a:endParaRPr>
                    </a:p>
                    <a:p>
                      <a:pPr marL="216000" indent="-216000">
                        <a:lnSpc>
                          <a:spcPct val="100000"/>
                        </a:lnSpc>
                        <a:buClr>
                          <a:srgbClr val="000000"/>
                        </a:buClr>
                        <a:buSzPct val="45000"/>
                        <a:buFont typeface="Symbol"/>
                        <a:buChar char=""/>
                      </a:pPr>
                      <a:r>
                        <a:rPr b="0" lang="en-PH" sz="1800" spc="-1" strike="noStrike">
                          <a:solidFill>
                            <a:srgbClr val="000000"/>
                          </a:solidFill>
                          <a:latin typeface="Lato"/>
                          <a:ea typeface="Arial;Arial"/>
                        </a:rPr>
                        <a:t>Hindi sapat na natatanggap na programa ng gobyerno katulad ng programang pangkalusugan, pang-edukasyon, at pangkabuhayan.</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Rectangle 15"/>
          <p:cNvSpPr/>
          <p:nvPr/>
        </p:nvSpPr>
        <p:spPr>
          <a:xfrm>
            <a:off x="-113040" y="572400"/>
            <a:ext cx="3890520" cy="65304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6" name=""/>
          <p:cNvSpPr/>
          <p:nvPr/>
        </p:nvSpPr>
        <p:spPr>
          <a:xfrm>
            <a:off x="426960" y="527760"/>
            <a:ext cx="10248120" cy="11023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endParaRPr b="0" lang="en-PH" sz="1800" spc="-1" strike="noStrike">
              <a:solidFill>
                <a:srgbClr val="000000"/>
              </a:solidFill>
              <a:latin typeface="Arial"/>
              <a:ea typeface="DejaVu Sans"/>
            </a:endParaRPr>
          </a:p>
        </p:txBody>
      </p:sp>
      <p:sp>
        <p:nvSpPr>
          <p:cNvPr id="147" name=""/>
          <p:cNvSpPr/>
          <p:nvPr/>
        </p:nvSpPr>
        <p:spPr>
          <a:xfrm>
            <a:off x="540000" y="231480"/>
            <a:ext cx="10135080" cy="12006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48" name=""/>
          <p:cNvSpPr/>
          <p:nvPr/>
        </p:nvSpPr>
        <p:spPr>
          <a:xfrm>
            <a:off x="720000" y="1060560"/>
            <a:ext cx="9955080" cy="6955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149" name=""/>
          <p:cNvSpPr/>
          <p:nvPr/>
        </p:nvSpPr>
        <p:spPr>
          <a:xfrm>
            <a:off x="720000" y="1496160"/>
            <a:ext cx="10973160" cy="6962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50" name=""/>
          <p:cNvSpPr/>
          <p:nvPr/>
        </p:nvSpPr>
        <p:spPr>
          <a:xfrm>
            <a:off x="900000" y="1406160"/>
            <a:ext cx="10663560" cy="22287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1800" spc="-1" strike="noStrike">
                <a:solidFill>
                  <a:srgbClr val="000000"/>
                </a:solidFill>
                <a:latin typeface="Lato"/>
                <a:ea typeface="Arial;Arial"/>
              </a:rPr>
              <a:t>I. Panuto: </a:t>
            </a:r>
            <a:r>
              <a:rPr b="0" lang="en-PH" sz="1800" spc="-1" strike="noStrike">
                <a:solidFill>
                  <a:srgbClr val="000000"/>
                </a:solidFill>
                <a:latin typeface="Lato"/>
                <a:ea typeface="Arial;Arial"/>
              </a:rPr>
              <a:t>Sagutin ang mga tanong.</a:t>
            </a:r>
            <a:endParaRPr b="0" lang="en-PH" sz="1800" spc="-1" strike="noStrike">
              <a:solidFill>
                <a:srgbClr val="000000"/>
              </a:solidFill>
              <a:latin typeface="Arial"/>
            </a:endParaRPr>
          </a:p>
          <a:p>
            <a:pPr>
              <a:lnSpc>
                <a:spcPct val="100000"/>
              </a:lnSpc>
            </a:pPr>
            <a:endParaRPr b="0" lang="en-PH" sz="1200" spc="-1" strike="noStrike">
              <a:solidFill>
                <a:srgbClr val="000000"/>
              </a:solidFill>
              <a:latin typeface="Arial"/>
            </a:endParaRPr>
          </a:p>
          <a:p>
            <a:pPr>
              <a:lnSpc>
                <a:spcPct val="100000"/>
              </a:lnSpc>
              <a:spcBef>
                <a:spcPts val="567"/>
              </a:spcBef>
              <a:spcAft>
                <a:spcPts val="567"/>
              </a:spcAft>
            </a:pPr>
            <a:r>
              <a:rPr b="0" lang="en-PH" sz="1800" spc="-1" strike="noStrike">
                <a:solidFill>
                  <a:srgbClr val="000000"/>
                </a:solidFill>
                <a:latin typeface="Lato"/>
                <a:ea typeface="Arial;Arial"/>
              </a:rPr>
              <a:t>1 Aling likas na yaman ang pinagkukuhanan ng palay, mais, niyog, saging, pinya, mangga, kopra, kape, asukal, at tabako?</a:t>
            </a:r>
            <a:endParaRPr b="0" lang="en-PH" sz="1800" spc="-1" strike="noStrike">
              <a:solidFill>
                <a:srgbClr val="000000"/>
              </a:solidFill>
              <a:latin typeface="Arial"/>
            </a:endParaRPr>
          </a:p>
          <a:p>
            <a:pPr algn="just">
              <a:lnSpc>
                <a:spcPct val="100000"/>
              </a:lnSpc>
              <a:spcBef>
                <a:spcPts val="567"/>
              </a:spcBef>
              <a:spcAft>
                <a:spcPts val="567"/>
              </a:spcAft>
            </a:pPr>
            <a:r>
              <a:rPr b="0" lang="en-PH" sz="1800" spc="-1" strike="noStrike">
                <a:solidFill>
                  <a:srgbClr val="000000"/>
                </a:solidFill>
                <a:latin typeface="Lato"/>
                <a:ea typeface="Arial;Arial"/>
              </a:rPr>
              <a:t>2. Sa anong uri ng likas na yaman nabibilang ang ginto, </a:t>
            </a:r>
            <a:r>
              <a:rPr b="0" i="1" lang="en-PH" sz="1800" spc="-1" strike="noStrike">
                <a:solidFill>
                  <a:srgbClr val="000000"/>
                </a:solidFill>
                <a:latin typeface="Lato"/>
                <a:ea typeface="Arial;Arial"/>
              </a:rPr>
              <a:t>chromite</a:t>
            </a:r>
            <a:r>
              <a:rPr b="0" lang="en-PH" sz="1800" spc="-1" strike="noStrike">
                <a:solidFill>
                  <a:srgbClr val="000000"/>
                </a:solidFill>
                <a:latin typeface="Lato"/>
                <a:ea typeface="Arial;Arial"/>
              </a:rPr>
              <a:t>, </a:t>
            </a:r>
            <a:r>
              <a:rPr b="0" i="1" lang="en-PH" sz="1800" spc="-1" strike="noStrike">
                <a:solidFill>
                  <a:srgbClr val="000000"/>
                </a:solidFill>
                <a:latin typeface="Lato"/>
                <a:ea typeface="Arial;Arial"/>
              </a:rPr>
              <a:t>coal</a:t>
            </a:r>
            <a:r>
              <a:rPr b="0" lang="en-PH" sz="1800" spc="-1" strike="noStrike">
                <a:solidFill>
                  <a:srgbClr val="000000"/>
                </a:solidFill>
                <a:latin typeface="Lato"/>
                <a:ea typeface="Arial;Arial"/>
              </a:rPr>
              <a:t>, </a:t>
            </a:r>
            <a:r>
              <a:rPr b="0" i="1" lang="en-PH" sz="1800" spc="-1" strike="noStrike">
                <a:solidFill>
                  <a:srgbClr val="000000"/>
                </a:solidFill>
                <a:latin typeface="Lato"/>
                <a:ea typeface="Arial;Arial"/>
              </a:rPr>
              <a:t>silica sand</a:t>
            </a:r>
            <a:r>
              <a:rPr b="0" lang="en-PH" sz="1800" spc="-1" strike="noStrike">
                <a:solidFill>
                  <a:srgbClr val="000000"/>
                </a:solidFill>
                <a:latin typeface="Lato"/>
                <a:ea typeface="Arial;Arial"/>
              </a:rPr>
              <a:t>, semento, at langis?</a:t>
            </a:r>
            <a:endParaRPr b="0" lang="en-PH" sz="1800" spc="-1" strike="noStrike">
              <a:solidFill>
                <a:srgbClr val="000000"/>
              </a:solidFill>
              <a:latin typeface="Arial"/>
            </a:endParaRPr>
          </a:p>
          <a:p>
            <a:pPr>
              <a:lnSpc>
                <a:spcPct val="100000"/>
              </a:lnSpc>
              <a:spcBef>
                <a:spcPts val="567"/>
              </a:spcBef>
              <a:spcAft>
                <a:spcPts val="567"/>
              </a:spcAft>
            </a:pPr>
            <a:r>
              <a:rPr b="0" lang="en-PH" sz="1800" spc="-1" strike="noStrike">
                <a:solidFill>
                  <a:srgbClr val="000000"/>
                </a:solidFill>
                <a:latin typeface="Lato"/>
                <a:ea typeface="Arial;Arial"/>
              </a:rPr>
              <a:t>3. Magbigay ng isang hamon na dulot ng pagkakaroon ng iba-ibang kultura at etnolingguwistikong wika.  </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Rectangle 3"/>
          <p:cNvSpPr/>
          <p:nvPr/>
        </p:nvSpPr>
        <p:spPr>
          <a:xfrm>
            <a:off x="-113040" y="572400"/>
            <a:ext cx="5693040" cy="65304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2" name=""/>
          <p:cNvSpPr/>
          <p:nvPr/>
        </p:nvSpPr>
        <p:spPr>
          <a:xfrm>
            <a:off x="426960" y="527760"/>
            <a:ext cx="10248120" cy="11023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53" name=""/>
          <p:cNvSpPr/>
          <p:nvPr/>
        </p:nvSpPr>
        <p:spPr>
          <a:xfrm>
            <a:off x="540000" y="231480"/>
            <a:ext cx="10135080" cy="12006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Susi sa Pagwawasto:</a:t>
            </a:r>
            <a:endParaRPr b="0" lang="en-PH" sz="3600" spc="-1" strike="noStrike">
              <a:solidFill>
                <a:srgbClr val="000000"/>
              </a:solidFill>
              <a:latin typeface="Arial"/>
            </a:endParaRPr>
          </a:p>
        </p:txBody>
      </p:sp>
      <p:sp>
        <p:nvSpPr>
          <p:cNvPr id="154" name=""/>
          <p:cNvSpPr/>
          <p:nvPr/>
        </p:nvSpPr>
        <p:spPr>
          <a:xfrm>
            <a:off x="720000" y="1278360"/>
            <a:ext cx="10258200" cy="695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endParaRPr b="0" lang="en-PH" sz="1800" spc="-1" strike="noStrike">
              <a:solidFill>
                <a:srgbClr val="000000"/>
              </a:solidFill>
              <a:latin typeface="Arial"/>
            </a:endParaRPr>
          </a:p>
          <a:p>
            <a:pPr algn="just">
              <a:lnSpc>
                <a:spcPct val="100000"/>
              </a:lnSpc>
              <a:spcBef>
                <a:spcPts val="567"/>
              </a:spcBef>
              <a:spcAft>
                <a:spcPts val="567"/>
              </a:spcAft>
            </a:pPr>
            <a:r>
              <a:rPr b="0" lang="en-PH" sz="1800" spc="-1" strike="noStrike">
                <a:solidFill>
                  <a:srgbClr val="000000"/>
                </a:solidFill>
                <a:latin typeface="Lato"/>
                <a:ea typeface="Arial;Arial"/>
              </a:rPr>
              <a:t>1. Yamang lupa</a:t>
            </a:r>
            <a:endParaRPr b="0" lang="en-PH" sz="1800" spc="-1" strike="noStrike">
              <a:solidFill>
                <a:srgbClr val="000000"/>
              </a:solidFill>
              <a:latin typeface="Arial"/>
            </a:endParaRPr>
          </a:p>
          <a:p>
            <a:pPr algn="just">
              <a:lnSpc>
                <a:spcPct val="100000"/>
              </a:lnSpc>
              <a:spcBef>
                <a:spcPts val="567"/>
              </a:spcBef>
              <a:spcAft>
                <a:spcPts val="567"/>
              </a:spcAft>
            </a:pPr>
            <a:r>
              <a:rPr b="0" lang="en-PH" sz="1800" spc="-1" strike="noStrike">
                <a:solidFill>
                  <a:srgbClr val="000000"/>
                </a:solidFill>
                <a:latin typeface="Lato"/>
                <a:ea typeface="Arial;Arial"/>
              </a:rPr>
              <a:t>2. Yamang mineral</a:t>
            </a:r>
            <a:endParaRPr b="0" lang="en-PH" sz="1800" spc="-1" strike="noStrike">
              <a:solidFill>
                <a:srgbClr val="000000"/>
              </a:solidFill>
              <a:latin typeface="Arial"/>
            </a:endParaRPr>
          </a:p>
          <a:p>
            <a:pPr algn="just">
              <a:lnSpc>
                <a:spcPct val="100000"/>
              </a:lnSpc>
              <a:spcBef>
                <a:spcPts val="567"/>
              </a:spcBef>
              <a:spcAft>
                <a:spcPts val="567"/>
              </a:spcAft>
            </a:pPr>
            <a:r>
              <a:rPr b="0" lang="en-PH" sz="1800" spc="-1" strike="noStrike">
                <a:solidFill>
                  <a:srgbClr val="000000"/>
                </a:solidFill>
                <a:latin typeface="Lato"/>
                <a:ea typeface="Arial;Arial"/>
              </a:rPr>
              <a:t>3. Maaaring humadlang sa pagkakaisa dulot ng hindi pagkakaunawaan</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1660</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2023-03-08T14:51:24Z</dcterms:modified>
  <cp:revision>86</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