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4EBBB74-6165-48A9-8CCB-41B74A625ED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A428415-58BB-4DE8-A0EB-F67B20D7E21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DE439D9-C627-4884-B0E4-B4A0CB40EF6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CB2CB7D-AAF2-4429-8437-42B8A589281B}"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AB23EE4-0D63-47D7-8223-EE3EFE93F30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B43BEA2-CC30-44A7-B94C-89691E460C2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C9F455C-2D10-4FCC-81F0-4D31B70F63D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3587040-D8EA-4706-B2E0-DD141003833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361F5E6-01FF-4CFA-AB1C-F4D20AFF973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BC15FB1-5060-4B8F-BC13-229AF937B3ED}"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9631208-6EE3-4509-A32F-3AB7E962C29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8136DAC-71D9-49F6-9395-E08688EDAD2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B116A14-0BE0-4E42-8BCC-BD8B5A9F01E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B0C2021-A047-4BE3-980D-22B5B03BE14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07775CA-B01E-4EA5-A591-09679D3DA7F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4F889CAE-88F2-48D4-B170-ACFFB6FEA2CA}"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18FBD5E-3562-463B-BEDC-6C4088978DFE}"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AF42DEA-5674-4BC2-A80A-E16C4A2042F8}"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2530E1E-2962-4A07-AB53-57E1C1A363D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6E35121-CA48-4D18-99AE-904433F878E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DC3C496-1DB6-4C1C-9719-55FB74CA243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B107C1B-174C-4E7A-8237-9704D5D1E7A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7AE8E69-6836-41C1-B971-87A57C02453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E0288AF-935B-49FF-B2F7-DF93B160F22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0E388CB-35DC-41A2-B014-2871534794F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8CC687B-0A0A-46CB-B7A5-6D4A2E81638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C8AF9B4-C67C-4FC3-A178-876AA75982A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4AE8190-09BB-47BA-8CEC-02969E7C6AD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3E57B38-2C5E-4005-9B42-498262F7E417}"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0CE018E8-6DF6-43C6-A6E3-BE7B11A0D4B2}"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D93F076-3F69-48CD-9F88-155A189D375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229FBB3-5474-49A3-A9E5-C64C0B24903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C8EE223-A340-4204-855E-0DEF895E489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7F7FB95-F547-4E28-BC9D-5582A1D4220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3ACEECC-280B-4079-B48D-B29E9B9FBA4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8BE9290-D462-4282-A0E5-E354B64FDC8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880" cy="684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6760" cy="2786760"/>
          </a:xfrm>
          <a:prstGeom prst="rect">
            <a:avLst/>
          </a:prstGeom>
          <a:ln w="0">
            <a:noFill/>
          </a:ln>
        </p:spPr>
      </p:pic>
      <p:sp>
        <p:nvSpPr>
          <p:cNvPr id="2" name="Rectangle 5"/>
          <p:cNvSpPr/>
          <p:nvPr/>
        </p:nvSpPr>
        <p:spPr>
          <a:xfrm>
            <a:off x="3487320" y="1475280"/>
            <a:ext cx="8692200" cy="3850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2200" cy="3718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2560" cy="3528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0960" cy="3528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F1CBBE29-4075-4C04-9722-A0116BF477B1}"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0960" cy="3528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9880" cy="622800"/>
          </a:xfrm>
          <a:prstGeom prst="rect">
            <a:avLst/>
          </a:prstGeom>
          <a:ln w="0">
            <a:noFill/>
          </a:ln>
        </p:spPr>
      </p:pic>
      <p:sp>
        <p:nvSpPr>
          <p:cNvPr id="46" name="Rectangle 7"/>
          <p:cNvSpPr/>
          <p:nvPr/>
        </p:nvSpPr>
        <p:spPr>
          <a:xfrm>
            <a:off x="10868760" y="0"/>
            <a:ext cx="958320" cy="958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2400" cy="1022400"/>
          </a:xfrm>
          <a:prstGeom prst="rect">
            <a:avLst/>
          </a:prstGeom>
          <a:ln w="0">
            <a:noFill/>
          </a:ln>
        </p:spPr>
      </p:pic>
      <p:sp>
        <p:nvSpPr>
          <p:cNvPr id="48" name="TextBox 9"/>
          <p:cNvSpPr/>
          <p:nvPr/>
        </p:nvSpPr>
        <p:spPr>
          <a:xfrm>
            <a:off x="185400" y="6362280"/>
            <a:ext cx="467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2560" cy="3528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0960" cy="3528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2CE80513-0C77-466D-838A-D6F3286F2469}"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0960" cy="3528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4200" cy="3372480"/>
          </a:xfrm>
          <a:prstGeom prst="rect">
            <a:avLst/>
          </a:prstGeom>
          <a:ln w="12700">
            <a:noFill/>
          </a:ln>
        </p:spPr>
      </p:pic>
      <p:sp>
        <p:nvSpPr>
          <p:cNvPr id="92" name="PlaceHolder 1"/>
          <p:cNvSpPr>
            <a:spLocks noGrp="1"/>
          </p:cNvSpPr>
          <p:nvPr>
            <p:ph type="ftr" idx="7"/>
          </p:nvPr>
        </p:nvSpPr>
        <p:spPr>
          <a:xfrm>
            <a:off x="4038480" y="6356520"/>
            <a:ext cx="4102560" cy="3528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0960" cy="3528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A98BFDA7-F0D2-4667-9F39-412EB4428E86}"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0960" cy="3528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2808000"/>
            <a:ext cx="6828120" cy="2126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Kahalagahan ng Katangiang Pisikal sa Pag-unlad ng Bansa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52240"/>
            <a:ext cx="10913040" cy="1247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5" name=""/>
          <p:cNvSpPr/>
          <p:nvPr/>
        </p:nvSpPr>
        <p:spPr>
          <a:xfrm>
            <a:off x="426960" y="527760"/>
            <a:ext cx="10248120" cy="1102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Kahalagahan ng Anyong Lupa sa Pag-unlad 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583920" y="1764000"/>
            <a:ext cx="10755360" cy="4318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Ang Pilipinas ay may tinatayang kabuoang sukat na 300,000 km</a:t>
            </a:r>
            <a:r>
              <a:rPr b="0" lang="en-PH" sz="3100" spc="-1" strike="noStrike" baseline="25000">
                <a:solidFill>
                  <a:srgbClr val="000000"/>
                </a:solidFill>
                <a:latin typeface="Lato"/>
                <a:ea typeface="Arial;Arial"/>
              </a:rPr>
              <a:t>2</a:t>
            </a:r>
            <a:r>
              <a:rPr b="0" lang="en-PH" sz="1800" spc="-1" strike="noStrike">
                <a:solidFill>
                  <a:srgbClr val="000000"/>
                </a:solidFill>
                <a:latin typeface="Lato"/>
                <a:ea typeface="Arial;Arial"/>
              </a:rPr>
              <a:t>. Sinasabing maraming kapakinabangan ang tao sa lupa katulad na lamang ng pagkain at mga hilaw na materyales (</a:t>
            </a:r>
            <a:r>
              <a:rPr b="0" i="1" lang="en-PH" sz="1800" spc="-1" strike="noStrike">
                <a:solidFill>
                  <a:srgbClr val="000000"/>
                </a:solidFill>
                <a:latin typeface="Lato"/>
                <a:ea typeface="Arial;Arial"/>
              </a:rPr>
              <a:t>raw materials</a:t>
            </a:r>
            <a:r>
              <a:rPr b="0" lang="en-PH" sz="1800" spc="-1" strike="noStrike">
                <a:solidFill>
                  <a:srgbClr val="000000"/>
                </a:solidFill>
                <a:latin typeface="Lato"/>
                <a:ea typeface="Arial;Arial"/>
              </a:rPr>
              <a:t>).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rial;Arial"/>
              </a:rPr>
              <a:t>Yamang Lupa </a:t>
            </a:r>
            <a:r>
              <a:rPr b="0" lang="en-PH" sz="1800" spc="-1" strike="noStrike">
                <a:solidFill>
                  <a:srgbClr val="000000"/>
                </a:solidFill>
                <a:latin typeface="Lato"/>
                <a:ea typeface="Arial;Arial"/>
              </a:rPr>
              <a:t>– Isa sa mga pangunahing hanapbuhay sa Pilipinas ay ang pagsasaka. Ilan sa mga pangunahing pananim ay palay, mais, niyog, saging, pinya, mangga, kopra, kape, asukal, at tabako.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rial;Arial"/>
              </a:rPr>
              <a:t>Yamang Gubat </a:t>
            </a:r>
            <a:r>
              <a:rPr b="0" lang="en-PH" sz="1800" spc="-1" strike="noStrike">
                <a:solidFill>
                  <a:srgbClr val="000000"/>
                </a:solidFill>
                <a:latin typeface="Lato"/>
                <a:ea typeface="Arial;Arial"/>
              </a:rPr>
              <a:t>– Malaking bahagi ng pitong milyong ektaryang kagubatan ng Pilipinas ay matatagpuan sa mga rehiyon ng MIMAROPA (IV-B) at Lambak ng Cagayan (II). Mahalaga ito dahil napabababa nito ang mainit na temperatura ng hangin, pinipigilan nito ang pagbaha, at nagsisilbing reserba ng tubig na nakababawas sa epekto ng </a:t>
            </a:r>
            <a:r>
              <a:rPr b="0" i="1" lang="en-PH" sz="1800" spc="-1" strike="noStrike">
                <a:solidFill>
                  <a:srgbClr val="000000"/>
                </a:solidFill>
                <a:latin typeface="Lato"/>
                <a:ea typeface="Arial;Arial"/>
              </a:rPr>
              <a:t>climate change</a:t>
            </a:r>
            <a:r>
              <a:rPr b="0" lang="en-PH" sz="1800" spc="-1" strike="noStrike">
                <a:solidFill>
                  <a:srgbClr val="000000"/>
                </a:solidFill>
                <a:latin typeface="Lato"/>
                <a:ea typeface="Arial;Arial"/>
              </a:rPr>
              <a:t>.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rial;Arial"/>
              </a:rPr>
              <a:t>Yamang Mineral </a:t>
            </a:r>
            <a:r>
              <a:rPr b="0" lang="en-PH" sz="1800" spc="-1" strike="noStrike">
                <a:solidFill>
                  <a:srgbClr val="000000"/>
                </a:solidFill>
                <a:latin typeface="Lato"/>
                <a:ea typeface="Arial;Arial"/>
              </a:rPr>
              <a:t>– Ayon sa Bureau of Mines and Geoscience ng Department of Environment and Natural Resources (DENR), mayroong halos 43 milyong tonelada ng mga mineral ang maaaring makuha sa bansa kabilang ang ginto, </a:t>
            </a:r>
            <a:r>
              <a:rPr b="0" i="1" lang="en-PH" sz="1800" spc="-1" strike="noStrike">
                <a:solidFill>
                  <a:srgbClr val="000000"/>
                </a:solidFill>
                <a:latin typeface="Lato"/>
                <a:ea typeface="Arial;Arial"/>
              </a:rPr>
              <a:t>chromite</a:t>
            </a:r>
            <a:r>
              <a:rPr b="0" lang="en-PH" sz="1800" spc="-1" strike="noStrike">
                <a:solidFill>
                  <a:srgbClr val="000000"/>
                </a:solidFill>
                <a:latin typeface="Lato"/>
                <a:ea typeface="Arial;Arial"/>
              </a:rPr>
              <a:t>, </a:t>
            </a:r>
            <a:r>
              <a:rPr b="0" i="1" lang="en-PH" sz="1800" spc="-1" strike="noStrike">
                <a:solidFill>
                  <a:srgbClr val="000000"/>
                </a:solidFill>
                <a:latin typeface="Lato"/>
                <a:ea typeface="Arial;Arial"/>
              </a:rPr>
              <a:t>coal</a:t>
            </a:r>
            <a:r>
              <a:rPr b="0" lang="en-PH" sz="1800" spc="-1" strike="noStrike">
                <a:solidFill>
                  <a:srgbClr val="000000"/>
                </a:solidFill>
                <a:latin typeface="Lato"/>
                <a:ea typeface="Arial;Arial"/>
              </a:rPr>
              <a:t>, </a:t>
            </a:r>
            <a:r>
              <a:rPr b="0" i="1" lang="en-PH" sz="1800" spc="-1" strike="noStrike">
                <a:solidFill>
                  <a:srgbClr val="000000"/>
                </a:solidFill>
                <a:latin typeface="Lato"/>
                <a:ea typeface="Arial;Arial"/>
              </a:rPr>
              <a:t>silica sand</a:t>
            </a:r>
            <a:r>
              <a:rPr b="0" lang="en-PH" sz="1800" spc="-1" strike="noStrike">
                <a:solidFill>
                  <a:srgbClr val="000000"/>
                </a:solidFill>
                <a:latin typeface="Lato"/>
                <a:ea typeface="Arial;Arial"/>
              </a:rPr>
              <a:t>, semento, at langis.</a:t>
            </a:r>
            <a:r>
              <a:rPr b="0" lang="en-PH" sz="1400" spc="-1" strike="noStrike">
                <a:solidFill>
                  <a:srgbClr val="000000"/>
                </a:solidFill>
                <a:latin typeface="Arial;Arial"/>
                <a:ea typeface="Arial;Arial"/>
              </a:rPr>
              <a:t> </a:t>
            </a:r>
            <a:endParaRPr b="0" lang="en-PH"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1"/>
          <p:cNvSpPr/>
          <p:nvPr/>
        </p:nvSpPr>
        <p:spPr>
          <a:xfrm>
            <a:off x="-113040" y="552240"/>
            <a:ext cx="10913040" cy="1247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
          <p:cNvSpPr/>
          <p:nvPr/>
        </p:nvSpPr>
        <p:spPr>
          <a:xfrm>
            <a:off x="426960" y="527760"/>
            <a:ext cx="10248120" cy="1102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Kahalagahan ng Anyong Tubig sa Pag-unlad 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583920" y="1800000"/>
            <a:ext cx="10755360" cy="4318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Mayroong tinatayang 18,000 kilometrong baybayin ang Pilipinas. Ang </a:t>
            </a:r>
            <a:r>
              <a:rPr b="0" i="1" lang="en-PH" sz="1800" spc="-1" strike="noStrike">
                <a:solidFill>
                  <a:srgbClr val="000000"/>
                </a:solidFill>
                <a:latin typeface="Lato"/>
                <a:ea typeface="Arial;Arial"/>
              </a:rPr>
              <a:t>exclusive economic zone </a:t>
            </a:r>
            <a:r>
              <a:rPr b="0" lang="en-PH" sz="1800" spc="-1" strike="noStrike">
                <a:solidFill>
                  <a:srgbClr val="000000"/>
                </a:solidFill>
                <a:latin typeface="Lato"/>
                <a:ea typeface="Arial;Arial"/>
              </a:rPr>
              <a:t>(EEZ) ay aabot sa halos 200 ektaryang karagatan. Maraming pook-pangisdaan na matatagpuan sa bansa at ilan sa mga ito ay makikita 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Maliban sa may halos 2,000 uri ng nakukuhang isda, mayaman din ang Pilipinas sa </a:t>
            </a:r>
            <a:r>
              <a:rPr b="0" i="1" lang="en-PH" sz="1800" spc="-1" strike="noStrike">
                <a:solidFill>
                  <a:srgbClr val="000000"/>
                </a:solidFill>
                <a:latin typeface="Lato"/>
                <a:ea typeface="Arial;Arial"/>
              </a:rPr>
              <a:t>coral reefs</a:t>
            </a:r>
            <a:r>
              <a:rPr b="0" lang="en-PH" sz="1800" spc="-1" strike="noStrike">
                <a:solidFill>
                  <a:srgbClr val="000000"/>
                </a:solidFill>
                <a:latin typeface="Lato"/>
                <a:ea typeface="Arial;Arial"/>
              </a:rPr>
              <a:t>. Marami sa tinatayang may 488 na uri ng korales at 1,000 uri ng halamang dagat sa Pilipinas ay matatagpuan sa Tubbataha Reef sa Dagat Sulu. Mayroon itong lawak na 10,000 ektarya ng korales at idineklarang United Nations Educational, Scientific and Cultural Organization (UNESCO) </a:t>
            </a:r>
            <a:r>
              <a:rPr b="0" i="1" lang="en-PH" sz="1800" spc="-1" strike="noStrike">
                <a:solidFill>
                  <a:srgbClr val="000000"/>
                </a:solidFill>
                <a:latin typeface="Lato"/>
                <a:ea typeface="Arial;Arial"/>
              </a:rPr>
              <a:t>World Heritage site</a:t>
            </a:r>
            <a:r>
              <a:rPr b="0" lang="en-PH" sz="1800" spc="-1" strike="noStrike">
                <a:solidFill>
                  <a:srgbClr val="000000"/>
                </a:solidFill>
                <a:latin typeface="Lato"/>
                <a:ea typeface="Arial;Arial"/>
              </a:rPr>
              <a:t>. </a:t>
            </a:r>
            <a:endParaRPr b="0" lang="en-PH" sz="1800" spc="-1" strike="noStrike">
              <a:solidFill>
                <a:srgbClr val="000000"/>
              </a:solidFill>
              <a:latin typeface="Arial"/>
            </a:endParaRPr>
          </a:p>
        </p:txBody>
      </p:sp>
      <p:sp>
        <p:nvSpPr>
          <p:cNvPr id="140" name=""/>
          <p:cNvSpPr/>
          <p:nvPr/>
        </p:nvSpPr>
        <p:spPr>
          <a:xfrm>
            <a:off x="1260000" y="2121120"/>
            <a:ext cx="2923200" cy="2234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Dagat Visayas; </a:t>
            </a:r>
            <a:r>
              <a:rPr b="0" lang="en-PH" sz="1800" spc="-1" strike="noStrike">
                <a:solidFill>
                  <a:srgbClr val="000000"/>
                </a:solidFill>
                <a:latin typeface="Lato"/>
                <a:ea typeface="Arial;Arial"/>
              </a:rPr>
              <a:t>	</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Golpo ng Moro; </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Dagat Sulu; </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Dagat Samar;</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1" name=""/>
          <p:cNvSpPr/>
          <p:nvPr/>
        </p:nvSpPr>
        <p:spPr>
          <a:xfrm>
            <a:off x="4636080" y="2772000"/>
            <a:ext cx="2923200" cy="17136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Dagat Bohol;</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Golpo ng Leyte;</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Look ng Tayabas; at</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Look ng Danao.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2"/>
          <p:cNvSpPr/>
          <p:nvPr/>
        </p:nvSpPr>
        <p:spPr>
          <a:xfrm>
            <a:off x="-113040" y="572400"/>
            <a:ext cx="10913040" cy="1247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3" name=""/>
          <p:cNvSpPr/>
          <p:nvPr/>
        </p:nvSpPr>
        <p:spPr>
          <a:xfrm>
            <a:off x="426960" y="527760"/>
            <a:ext cx="10248120" cy="1102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Katangiang Pisikal ng Pilipinas Tungo sa Pambansang Kaunlaran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4" name=""/>
          <p:cNvGraphicFramePr/>
          <p:nvPr/>
        </p:nvGraphicFramePr>
        <p:xfrm>
          <a:off x="544680" y="1879200"/>
          <a:ext cx="11334960" cy="4240800"/>
        </p:xfrm>
        <a:graphic>
          <a:graphicData uri="http://schemas.openxmlformats.org/drawingml/2006/table">
            <a:tbl>
              <a:tblPr/>
              <a:tblGrid>
                <a:gridCol w="7211160"/>
                <a:gridCol w="4124160"/>
              </a:tblGrid>
              <a:tr h="349920">
                <a:tc>
                  <a:txBody>
                    <a:bodyPr lIns="90000" rIns="90000" anchor="t">
                      <a:noAutofit/>
                    </a:bodyPr>
                    <a:p>
                      <a:pPr algn="ctr">
                        <a:lnSpc>
                          <a:spcPct val="100000"/>
                        </a:lnSpc>
                      </a:pPr>
                      <a:r>
                        <a:rPr b="1" lang="en-PH" sz="1800" spc="-1" strike="noStrike">
                          <a:solidFill>
                            <a:srgbClr val="000000"/>
                          </a:solidFill>
                          <a:latin typeface="Lato"/>
                        </a:rPr>
                        <a:t>Mabubuting Epekto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Mga Hamon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90880">
                <a:tc>
                  <a:txBody>
                    <a:bodyPr lIns="90000" rIns="90000" anchor="t">
                      <a:noAutofit/>
                    </a:bodyPr>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Ayon sa Philippine Institute of Volcanology and Seismology, mayroong 37 bulkan na matatagpuan sa buong bansa at 18 sa kanila ay aktibo. Ang mga ito ay maaaring pagkunan ng </a:t>
                      </a:r>
                      <a:r>
                        <a:rPr b="0" i="1" lang="en-PH" sz="1800" spc="-1" strike="noStrike">
                          <a:solidFill>
                            <a:srgbClr val="000000"/>
                          </a:solidFill>
                          <a:latin typeface="Lato"/>
                          <a:ea typeface="Arial;Arial"/>
                        </a:rPr>
                        <a:t>geothermal energy </a:t>
                      </a:r>
                      <a:r>
                        <a:rPr b="0" lang="en-PH" sz="1800" spc="-1" strike="noStrike">
                          <a:solidFill>
                            <a:srgbClr val="000000"/>
                          </a:solidFill>
                          <a:latin typeface="Lato"/>
                          <a:ea typeface="Arial;Arial"/>
                        </a:rPr>
                        <a:t>na isang uri ng </a:t>
                      </a:r>
                      <a:r>
                        <a:rPr b="0" i="1" lang="en-PH" sz="1800" spc="-1" strike="noStrike">
                          <a:solidFill>
                            <a:srgbClr val="000000"/>
                          </a:solidFill>
                          <a:latin typeface="Lato"/>
                          <a:ea typeface="Arial;Arial"/>
                        </a:rPr>
                        <a:t>renewable energy</a:t>
                      </a:r>
                      <a:r>
                        <a:rPr b="0" lang="en-PH" sz="1800" spc="-1" strike="noStrike">
                          <a:solidFill>
                            <a:srgbClr val="000000"/>
                          </a:solidFill>
                          <a:latin typeface="Lato"/>
                          <a:ea typeface="Arial;Arial"/>
                        </a:rPr>
                        <a:t>. Ang mga lupa sa paligid nito ay sadyang mataba at napakainam sa pagtatanim.</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Dahil sa pagiging kapuluan ng bansa, maraming mga daungan at naggagandahang </a:t>
                      </a:r>
                      <a:r>
                        <a:rPr b="0" i="1" lang="en-PH" sz="1800" spc="-1" strike="noStrike">
                          <a:solidFill>
                            <a:srgbClr val="000000"/>
                          </a:solidFill>
                          <a:latin typeface="Lato"/>
                          <a:ea typeface="Arial;Arial"/>
                        </a:rPr>
                        <a:t>beach </a:t>
                      </a:r>
                      <a:r>
                        <a:rPr b="0" lang="en-PH" sz="1800" spc="-1" strike="noStrike">
                          <a:solidFill>
                            <a:srgbClr val="000000"/>
                          </a:solidFill>
                          <a:latin typeface="Lato"/>
                          <a:ea typeface="Arial;Arial"/>
                        </a:rPr>
                        <a:t>na umaakit sa mga lokal at dayuhang turista. </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Ang pagkakahiwa-hiwalay ng mga pulo ay siya ring dahilan kung bakit may iba't ibang kultura at etnolingguwistikong pangkat ang Pilipinas. </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Mabagal ang pangangasiwa sa paghahatid ng serbisyo sa mamamayan kagaya ng transportasyon at komunikasyon.</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Iba-iba ang kultura at etnolingguwistikong wika, na maaaring humadlang sa pagkakaisa dulot ng di-pagkakaunawaan.</a:t>
                      </a:r>
                      <a:endParaRPr b="0" lang="en-PH" sz="1800" spc="-1" strike="noStrike">
                        <a:solidFill>
                          <a:srgbClr val="000000"/>
                        </a:solidFill>
                        <a:latin typeface="Arial"/>
                      </a:endParaRPr>
                    </a:p>
                    <a:p>
                      <a:pPr marL="216000" indent="-216000">
                        <a:lnSpc>
                          <a:spcPct val="100000"/>
                        </a:lnSpc>
                        <a:buClr>
                          <a:srgbClr val="000000"/>
                        </a:buClr>
                        <a:buSzPct val="45000"/>
                        <a:buFont typeface="Symbol"/>
                        <a:buChar char=""/>
                      </a:pPr>
                      <a:r>
                        <a:rPr b="0" lang="en-PH" sz="1800" spc="-1" strike="noStrike">
                          <a:solidFill>
                            <a:srgbClr val="000000"/>
                          </a:solidFill>
                          <a:latin typeface="Lato"/>
                          <a:ea typeface="Arial;Arial"/>
                        </a:rPr>
                        <a:t>Hindi sapat na natatanggap na programa ng gobyerno katulad ng programang pangkalusugan, pang-edukasyon, at pangkabuhayan.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5"/>
          <p:cNvSpPr/>
          <p:nvPr/>
        </p:nvSpPr>
        <p:spPr>
          <a:xfrm>
            <a:off x="-113040" y="572400"/>
            <a:ext cx="3890520" cy="6530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
          <p:cNvSpPr/>
          <p:nvPr/>
        </p:nvSpPr>
        <p:spPr>
          <a:xfrm>
            <a:off x="426960" y="527760"/>
            <a:ext cx="10248120" cy="1102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47" name=""/>
          <p:cNvSpPr/>
          <p:nvPr/>
        </p:nvSpPr>
        <p:spPr>
          <a:xfrm>
            <a:off x="540000" y="231480"/>
            <a:ext cx="10135080" cy="1200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8" name=""/>
          <p:cNvSpPr/>
          <p:nvPr/>
        </p:nvSpPr>
        <p:spPr>
          <a:xfrm>
            <a:off x="720000" y="1060560"/>
            <a:ext cx="9955080" cy="695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49" name=""/>
          <p:cNvSpPr/>
          <p:nvPr/>
        </p:nvSpPr>
        <p:spPr>
          <a:xfrm>
            <a:off x="720000" y="1496160"/>
            <a:ext cx="10973160" cy="696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
          <p:cNvSpPr/>
          <p:nvPr/>
        </p:nvSpPr>
        <p:spPr>
          <a:xfrm>
            <a:off x="900000" y="1406160"/>
            <a:ext cx="10663560" cy="222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Sagutin ang mga tanong.</a:t>
            </a:r>
            <a:endParaRPr b="0" lang="en-PH" sz="1800" spc="-1" strike="noStrike">
              <a:solidFill>
                <a:srgbClr val="000000"/>
              </a:solidFill>
              <a:latin typeface="Arial"/>
            </a:endParaRPr>
          </a:p>
          <a:p>
            <a:pPr>
              <a:lnSpc>
                <a:spcPct val="100000"/>
              </a:lnSpc>
            </a:pPr>
            <a:endParaRPr b="0" lang="en-PH" sz="12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1 Aling likas na yaman ang pinagkukuhanan ng palay, mais, niyog, saging, pinya, mangga, kopra, kape, asukal, at tabako?</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2. Sa anong uri ng likas na yaman nabibilang ang ginto, </a:t>
            </a:r>
            <a:r>
              <a:rPr b="0" i="1" lang="en-PH" sz="1800" spc="-1" strike="noStrike">
                <a:solidFill>
                  <a:srgbClr val="000000"/>
                </a:solidFill>
                <a:latin typeface="Lato"/>
                <a:ea typeface="Arial;Arial"/>
              </a:rPr>
              <a:t>chromite</a:t>
            </a:r>
            <a:r>
              <a:rPr b="0" lang="en-PH" sz="1800" spc="-1" strike="noStrike">
                <a:solidFill>
                  <a:srgbClr val="000000"/>
                </a:solidFill>
                <a:latin typeface="Lato"/>
                <a:ea typeface="Arial;Arial"/>
              </a:rPr>
              <a:t>, </a:t>
            </a:r>
            <a:r>
              <a:rPr b="0" i="1" lang="en-PH" sz="1800" spc="-1" strike="noStrike">
                <a:solidFill>
                  <a:srgbClr val="000000"/>
                </a:solidFill>
                <a:latin typeface="Lato"/>
                <a:ea typeface="Arial;Arial"/>
              </a:rPr>
              <a:t>coal</a:t>
            </a:r>
            <a:r>
              <a:rPr b="0" lang="en-PH" sz="1800" spc="-1" strike="noStrike">
                <a:solidFill>
                  <a:srgbClr val="000000"/>
                </a:solidFill>
                <a:latin typeface="Lato"/>
                <a:ea typeface="Arial;Arial"/>
              </a:rPr>
              <a:t>, </a:t>
            </a:r>
            <a:r>
              <a:rPr b="0" i="1" lang="en-PH" sz="1800" spc="-1" strike="noStrike">
                <a:solidFill>
                  <a:srgbClr val="000000"/>
                </a:solidFill>
                <a:latin typeface="Lato"/>
                <a:ea typeface="Arial;Arial"/>
              </a:rPr>
              <a:t>silica sand</a:t>
            </a:r>
            <a:r>
              <a:rPr b="0" lang="en-PH" sz="1800" spc="-1" strike="noStrike">
                <a:solidFill>
                  <a:srgbClr val="000000"/>
                </a:solidFill>
                <a:latin typeface="Lato"/>
                <a:ea typeface="Arial;Arial"/>
              </a:rPr>
              <a:t>, semento, at langis?</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3. Magbigay ng isang hamon na dulot ng pagkakaroon ng iba-ibang kultura at etnolingguwistikong wika.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3"/>
          <p:cNvSpPr/>
          <p:nvPr/>
        </p:nvSpPr>
        <p:spPr>
          <a:xfrm>
            <a:off x="-113040" y="572400"/>
            <a:ext cx="5693040" cy="6530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2" name=""/>
          <p:cNvSpPr/>
          <p:nvPr/>
        </p:nvSpPr>
        <p:spPr>
          <a:xfrm>
            <a:off x="426960" y="527760"/>
            <a:ext cx="10248120" cy="110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
          <p:cNvSpPr/>
          <p:nvPr/>
        </p:nvSpPr>
        <p:spPr>
          <a:xfrm>
            <a:off x="540000" y="231480"/>
            <a:ext cx="10135080" cy="1200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4" name=""/>
          <p:cNvSpPr/>
          <p:nvPr/>
        </p:nvSpPr>
        <p:spPr>
          <a:xfrm>
            <a:off x="720000" y="1278360"/>
            <a:ext cx="10258200" cy="695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1. Yamang lupa</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2. Yamang mineral</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3. Maaaring humadlang sa pagkakaisa dulot ng hindi pagkakaunawaan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1660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2023-03-08T14:51:24Z</dcterms:modified>
  <cp:revision>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