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4.png" ContentType="image/png"/>
  <Override PartName="/ppt/media/image10.png" ContentType="image/png"/>
  <Override PartName="/ppt/media/image9.png" ContentType="image/png"/>
  <Override PartName="/ppt/media/image5.png" ContentType="image/png"/>
  <Override PartName="/ppt/media/image7.png" ContentType="image/png"/>
  <Override PartName="/ppt/media/image12.png" ContentType="image/png"/>
  <Override PartName="/ppt/media/image8.png" ContentType="image/png"/>
  <Override PartName="/ppt/media/image13.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8080" cy="684396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4960" cy="2784960"/>
          </a:xfrm>
          <a:prstGeom prst="rect">
            <a:avLst/>
          </a:prstGeom>
          <a:ln w="0">
            <a:noFill/>
          </a:ln>
        </p:spPr>
      </p:pic>
      <p:sp>
        <p:nvSpPr>
          <p:cNvPr id="2" name="Rectangle 5"/>
          <p:cNvSpPr/>
          <p:nvPr/>
        </p:nvSpPr>
        <p:spPr>
          <a:xfrm>
            <a:off x="3487320" y="1475280"/>
            <a:ext cx="8690400" cy="384840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0400" cy="37008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8080" cy="621000"/>
          </a:xfrm>
          <a:prstGeom prst="rect">
            <a:avLst/>
          </a:prstGeom>
          <a:ln w="0">
            <a:noFill/>
          </a:ln>
        </p:spPr>
      </p:pic>
      <p:sp>
        <p:nvSpPr>
          <p:cNvPr id="43" name="Rectangle 7"/>
          <p:cNvSpPr/>
          <p:nvPr/>
        </p:nvSpPr>
        <p:spPr>
          <a:xfrm>
            <a:off x="10868760" y="0"/>
            <a:ext cx="956520" cy="95652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0600" cy="1020600"/>
          </a:xfrm>
          <a:prstGeom prst="rect">
            <a:avLst/>
          </a:prstGeom>
          <a:ln w="0">
            <a:noFill/>
          </a:ln>
        </p:spPr>
      </p:pic>
      <p:sp>
        <p:nvSpPr>
          <p:cNvPr id="45" name="TextBox 9"/>
          <p:cNvSpPr/>
          <p:nvPr/>
        </p:nvSpPr>
        <p:spPr>
          <a:xfrm>
            <a:off x="185400" y="6362280"/>
            <a:ext cx="4677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9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2400" cy="33706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320000" y="2592000"/>
            <a:ext cx="7200000" cy="1308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PingFang SC"/>
              </a:rPr>
              <a:t>Asexual Reproduction in Plants </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PlaceHolder 1"/>
          <p:cNvSpPr>
            <a:spLocks noGrp="1"/>
          </p:cNvSpPr>
          <p:nvPr>
            <p:ph/>
          </p:nvPr>
        </p:nvSpPr>
        <p:spPr>
          <a:xfrm>
            <a:off x="542160" y="1980000"/>
            <a:ext cx="7917840" cy="3600000"/>
          </a:xfrm>
          <a:prstGeom prst="rect">
            <a:avLst/>
          </a:prstGeom>
          <a:noFill/>
          <a:ln w="0">
            <a:noFill/>
          </a:ln>
        </p:spPr>
        <p:txBody>
          <a:bodyPr lIns="90000" rIns="90000" tIns="45000" bIns="45000" anchor="t">
            <a:noAutofit/>
          </a:bodyPr>
          <a:p>
            <a:pPr algn="just">
              <a:lnSpc>
                <a:spcPct val="100000"/>
              </a:lnSpc>
              <a:spcBef>
                <a:spcPts val="1417"/>
              </a:spcBef>
              <a:buNone/>
            </a:pPr>
            <a:r>
              <a:rPr b="1" lang="en-PH" sz="1800" spc="-1" strike="noStrike">
                <a:latin typeface="Lato"/>
              </a:rPr>
              <a:t>Budding </a:t>
            </a:r>
            <a:endParaRPr b="0" lang="en-PH" sz="1800" spc="-1" strike="noStrike">
              <a:latin typeface="Arial"/>
            </a:endParaRPr>
          </a:p>
          <a:p>
            <a:pPr algn="just">
              <a:lnSpc>
                <a:spcPct val="100000"/>
              </a:lnSpc>
              <a:spcBef>
                <a:spcPts val="1417"/>
              </a:spcBef>
              <a:buNone/>
            </a:pPr>
            <a:r>
              <a:rPr b="0" lang="en-PH" sz="1800" spc="-1" strike="noStrike">
                <a:latin typeface="Lato"/>
              </a:rPr>
              <a:t> </a:t>
            </a:r>
            <a:r>
              <a:rPr b="0" lang="en-PH" sz="1800" spc="-1" strike="noStrike">
                <a:latin typeface="Lato"/>
              </a:rPr>
              <a:t>	</a:t>
            </a:r>
            <a:r>
              <a:rPr b="0" lang="en-PH" sz="1800" spc="-1" strike="noStrike">
                <a:latin typeface="Lato"/>
              </a:rPr>
              <a:t>This method is done by making a “T”-shaped cut in the stem of the parent plant. Then a scion, a mature bud cut from another plant, is inserted underneath the bark of the parent plant that serves as the stock. The scion must be bound securely to the stock. When the bud grows, it is cut from the parent plant and planted in a new location. Fruit-bearing trees like mango and santol may be propagated by budding.</a:t>
            </a:r>
            <a:r>
              <a:rPr b="0" lang="en-PH" sz="1800" spc="-1" strike="noStrike">
                <a:latin typeface="Lato"/>
              </a:rPr>
              <a:t>	</a:t>
            </a:r>
            <a:endParaRPr b="0" lang="en-PH" sz="1800" spc="-1" strike="noStrike">
              <a:latin typeface="Arial"/>
            </a:endParaRPr>
          </a:p>
          <a:p>
            <a:pPr algn="just">
              <a:lnSpc>
                <a:spcPct val="100000"/>
              </a:lnSpc>
              <a:spcBef>
                <a:spcPts val="1417"/>
              </a:spcBef>
              <a:buNone/>
            </a:pPr>
            <a:r>
              <a:rPr b="1" lang="en-PH" sz="1800" spc="-1" strike="noStrike">
                <a:latin typeface="Lato"/>
              </a:rPr>
              <a:t>Marcotting</a:t>
            </a:r>
            <a:endParaRPr b="0" lang="en-PH" sz="1800" spc="-1" strike="noStrike">
              <a:latin typeface="Arial"/>
            </a:endParaRPr>
          </a:p>
          <a:p>
            <a:pPr algn="just">
              <a:lnSpc>
                <a:spcPct val="100000"/>
              </a:lnSpc>
              <a:spcBef>
                <a:spcPts val="1417"/>
              </a:spcBef>
              <a:buNone/>
            </a:pPr>
            <a:r>
              <a:rPr b="0" lang="en-PH" sz="1800" spc="-1" strike="noStrike">
                <a:latin typeface="Lato"/>
              </a:rPr>
              <a:t>This method can be used to propagate any woody plant. It is the method preferred for plants that have difficulty growing roots and used to make new plants just in case the plant is already old. A classic example is the chico.</a:t>
            </a:r>
            <a:endParaRPr b="0" lang="en-PH" sz="1800" spc="-1" strike="noStrike">
              <a:latin typeface="Arial"/>
            </a:endParaRPr>
          </a:p>
          <a:p>
            <a:pPr algn="just">
              <a:lnSpc>
                <a:spcPct val="100000"/>
              </a:lnSpc>
              <a:spcBef>
                <a:spcPts val="1417"/>
              </a:spcBef>
              <a:buNone/>
            </a:pPr>
            <a:endParaRPr b="0" lang="en-PH" sz="1800" spc="-1" strike="noStrike">
              <a:latin typeface="Arial"/>
            </a:endParaRPr>
          </a:p>
          <a:p>
            <a:pPr algn="just">
              <a:lnSpc>
                <a:spcPct val="100000"/>
              </a:lnSpc>
              <a:spcBef>
                <a:spcPts val="1417"/>
              </a:spcBef>
              <a:buNone/>
            </a:pPr>
            <a:endParaRPr b="0" lang="en-PH" sz="1800" spc="-1" strike="noStrike">
              <a:latin typeface="Arial"/>
            </a:endParaRPr>
          </a:p>
          <a:p>
            <a:pPr algn="just">
              <a:lnSpc>
                <a:spcPct val="100000"/>
              </a:lnSpc>
              <a:spcBef>
                <a:spcPts val="283"/>
              </a:spcBef>
              <a:spcAft>
                <a:spcPts val="283"/>
              </a:spcAft>
              <a:buNone/>
            </a:pPr>
            <a:endParaRPr b="0" lang="en-PH" sz="1800" spc="-1" strike="noStrike">
              <a:latin typeface="Arial"/>
            </a:endParaRPr>
          </a:p>
          <a:p>
            <a:pPr algn="just">
              <a:lnSpc>
                <a:spcPct val="100000"/>
              </a:lnSpc>
              <a:buNone/>
            </a:pPr>
            <a:endParaRPr b="0" lang="en-PH" sz="1800" spc="-1" strike="noStrike">
              <a:latin typeface="Arial"/>
            </a:endParaRPr>
          </a:p>
        </p:txBody>
      </p:sp>
      <p:sp>
        <p:nvSpPr>
          <p:cNvPr id="174" name=""/>
          <p:cNvSpPr/>
          <p:nvPr/>
        </p:nvSpPr>
        <p:spPr>
          <a:xfrm>
            <a:off x="720000" y="360000"/>
            <a:ext cx="9168480" cy="708480"/>
          </a:xfrm>
          <a:prstGeom prst="rect">
            <a:avLst/>
          </a:prstGeom>
          <a:noFill/>
          <a:ln w="0">
            <a:noFill/>
          </a:ln>
        </p:spPr>
        <p:style>
          <a:lnRef idx="0"/>
          <a:fillRef idx="0"/>
          <a:effectRef idx="0"/>
          <a:fontRef idx="minor"/>
        </p:style>
      </p:sp>
      <p:sp>
        <p:nvSpPr>
          <p:cNvPr id="175" name=""/>
          <p:cNvSpPr/>
          <p:nvPr/>
        </p:nvSpPr>
        <p:spPr>
          <a:xfrm>
            <a:off x="7560000" y="5400000"/>
            <a:ext cx="2874960" cy="341280"/>
          </a:xfrm>
          <a:prstGeom prst="rect">
            <a:avLst/>
          </a:prstGeom>
          <a:noFill/>
          <a:ln w="0">
            <a:noFill/>
          </a:ln>
        </p:spPr>
        <p:style>
          <a:lnRef idx="0"/>
          <a:fillRef idx="0"/>
          <a:effectRef idx="0"/>
          <a:fontRef idx="minor"/>
        </p:style>
      </p:sp>
      <p:sp>
        <p:nvSpPr>
          <p:cNvPr id="176" name=""/>
          <p:cNvSpPr/>
          <p:nvPr/>
        </p:nvSpPr>
        <p:spPr>
          <a:xfrm>
            <a:off x="10260000" y="5746320"/>
            <a:ext cx="175680" cy="341280"/>
          </a:xfrm>
          <a:prstGeom prst="rect">
            <a:avLst/>
          </a:prstGeom>
          <a:noFill/>
          <a:ln w="0">
            <a:noFill/>
          </a:ln>
        </p:spPr>
        <p:style>
          <a:lnRef idx="0"/>
          <a:fillRef idx="0"/>
          <a:effectRef idx="0"/>
          <a:fontRef idx="minor"/>
        </p:style>
      </p:sp>
      <p:pic>
        <p:nvPicPr>
          <p:cNvPr id="177" name="" descr=""/>
          <p:cNvPicPr/>
          <p:nvPr/>
        </p:nvPicPr>
        <p:blipFill>
          <a:blip r:embed="rId1"/>
          <a:stretch/>
        </p:blipFill>
        <p:spPr>
          <a:xfrm>
            <a:off x="8651160" y="2700000"/>
            <a:ext cx="2868840" cy="2520000"/>
          </a:xfrm>
          <a:prstGeom prst="rect">
            <a:avLst/>
          </a:prstGeom>
          <a:ln w="19080">
            <a:solidFill>
              <a:srgbClr val="00a933"/>
            </a:solidFill>
            <a:prstDash val="lgDash"/>
            <a:round/>
          </a:ln>
        </p:spPr>
      </p:pic>
      <p:sp>
        <p:nvSpPr>
          <p:cNvPr id="178" name=""/>
          <p:cNvSpPr txBox="1"/>
          <p:nvPr/>
        </p:nvSpPr>
        <p:spPr>
          <a:xfrm>
            <a:off x="2733480" y="540000"/>
            <a:ext cx="6724800" cy="627120"/>
          </a:xfrm>
          <a:prstGeom prst="rect">
            <a:avLst/>
          </a:prstGeom>
          <a:noFill/>
          <a:ln w="0">
            <a:noFill/>
          </a:ln>
        </p:spPr>
        <p:txBody>
          <a:bodyPr lIns="90000" rIns="90000" tIns="45000" bIns="45000" anchor="t">
            <a:noAutofit/>
          </a:bodyPr>
          <a:p>
            <a:r>
              <a:rPr b="1" lang="en-US" sz="3000" spc="-1" strike="noStrike">
                <a:solidFill>
                  <a:srgbClr val="000000"/>
                </a:solidFill>
                <a:latin typeface="Latto"/>
                <a:ea typeface="PingFang SC"/>
              </a:rPr>
              <a:t>Asexual Reproduction in Plants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p:nvPr>
        </p:nvSpPr>
        <p:spPr>
          <a:xfrm>
            <a:off x="336960" y="2088000"/>
            <a:ext cx="11517840" cy="3780000"/>
          </a:xfrm>
          <a:prstGeom prst="rect">
            <a:avLst/>
          </a:prstGeom>
          <a:noFill/>
          <a:ln w="0">
            <a:noFill/>
          </a:ln>
        </p:spPr>
        <p:txBody>
          <a:bodyPr lIns="90000" rIns="90000" tIns="45000" bIns="45000" anchor="t">
            <a:noAutofit/>
          </a:bodyPr>
          <a:p>
            <a:pPr algn="just">
              <a:lnSpc>
                <a:spcPct val="115000"/>
              </a:lnSpc>
              <a:spcBef>
                <a:spcPts val="1417"/>
              </a:spcBef>
              <a:buNone/>
            </a:pPr>
            <a:r>
              <a:rPr b="1" lang="en-PH" sz="2000" spc="-1" strike="noStrike">
                <a:latin typeface="Lato"/>
              </a:rPr>
              <a:t>Marcotting is done through these steps: </a:t>
            </a:r>
            <a:r>
              <a:rPr b="0" lang="en-PH" sz="2000" spc="-1" strike="noStrike">
                <a:latin typeface="Lato"/>
              </a:rPr>
              <a:t>	</a:t>
            </a:r>
            <a:endParaRPr b="0" lang="en-PH" sz="2000" spc="-1" strike="noStrike">
              <a:latin typeface="Arial"/>
            </a:endParaRPr>
          </a:p>
          <a:p>
            <a:pPr algn="just">
              <a:lnSpc>
                <a:spcPct val="115000"/>
              </a:lnSpc>
              <a:spcBef>
                <a:spcPts val="1417"/>
              </a:spcBef>
              <a:buNone/>
            </a:pPr>
            <a:r>
              <a:rPr b="0" lang="en-PH" sz="2000" spc="-1" strike="noStrike">
                <a:latin typeface="Lato"/>
                <a:ea typeface="®Ééþ"/>
              </a:rPr>
              <a:t>Remove a portion of the bark of a chosen healthy stem of any woody plant.</a:t>
            </a:r>
            <a:endParaRPr b="0" lang="en-PH" sz="2000" spc="-1" strike="noStrike">
              <a:latin typeface="Arial"/>
            </a:endParaRPr>
          </a:p>
          <a:p>
            <a:pPr algn="just">
              <a:lnSpc>
                <a:spcPct val="115000"/>
              </a:lnSpc>
              <a:spcBef>
                <a:spcPts val="1417"/>
              </a:spcBef>
              <a:buNone/>
            </a:pPr>
            <a:r>
              <a:rPr b="0" lang="en-PH" sz="2000" spc="-1" strike="noStrike">
                <a:latin typeface="Lato"/>
                <a:ea typeface="®Ééþ"/>
              </a:rPr>
              <a:t>Wrap the cut bark with good soil using the husk and plastic held tightly in place with tape or string. The role of the soil is to provide moist, favorable conditions so that roots will start growing.</a:t>
            </a:r>
            <a:endParaRPr b="0" lang="en-PH" sz="2000" spc="-1" strike="noStrike">
              <a:latin typeface="Arial"/>
            </a:endParaRPr>
          </a:p>
          <a:p>
            <a:pPr algn="just">
              <a:lnSpc>
                <a:spcPct val="115000"/>
              </a:lnSpc>
              <a:spcBef>
                <a:spcPts val="1417"/>
              </a:spcBef>
              <a:buNone/>
            </a:pPr>
            <a:r>
              <a:rPr b="0" lang="en-PH" sz="2000" spc="-1" strike="noStrike">
                <a:latin typeface="Lato"/>
                <a:ea typeface="®Ééþ"/>
              </a:rPr>
              <a:t>Wrap with aluminum foil to give shade to the branch being marcotted and to ensure that moisture is not lost in the process.</a:t>
            </a:r>
            <a:endParaRPr b="0" lang="en-PH" sz="2000" spc="-1" strike="noStrike">
              <a:latin typeface="Arial"/>
            </a:endParaRPr>
          </a:p>
          <a:p>
            <a:pPr algn="just">
              <a:lnSpc>
                <a:spcPct val="115000"/>
              </a:lnSpc>
              <a:spcBef>
                <a:spcPts val="1417"/>
              </a:spcBef>
              <a:buNone/>
            </a:pPr>
            <a:r>
              <a:rPr b="0" lang="en-PH" sz="2000" spc="-1" strike="noStrike">
                <a:latin typeface="Lato"/>
                <a:ea typeface="®Ééþ"/>
              </a:rPr>
              <a:t>Water the branch regularly until roots grow from the cut.</a:t>
            </a:r>
            <a:endParaRPr b="0" lang="en-PH" sz="2000" spc="-1" strike="noStrike">
              <a:latin typeface="Arial"/>
            </a:endParaRPr>
          </a:p>
          <a:p>
            <a:pPr algn="just">
              <a:lnSpc>
                <a:spcPct val="115000"/>
              </a:lnSpc>
              <a:spcBef>
                <a:spcPts val="1417"/>
              </a:spcBef>
              <a:buNone/>
            </a:pPr>
            <a:r>
              <a:rPr b="0" lang="en-PH" sz="2000" spc="-1" strike="noStrike">
                <a:latin typeface="Lato"/>
                <a:ea typeface="®Ééþ"/>
              </a:rPr>
              <a:t>When the roots become mature, cut the rooted branch, and plant it in a new location.</a:t>
            </a:r>
            <a:endParaRPr b="0" lang="en-PH" sz="2000" spc="-1" strike="noStrike">
              <a:latin typeface="Arial"/>
            </a:endParaRPr>
          </a:p>
        </p:txBody>
      </p:sp>
      <p:sp>
        <p:nvSpPr>
          <p:cNvPr id="180" name=""/>
          <p:cNvSpPr/>
          <p:nvPr/>
        </p:nvSpPr>
        <p:spPr>
          <a:xfrm>
            <a:off x="10260000" y="5746320"/>
            <a:ext cx="175680" cy="341280"/>
          </a:xfrm>
          <a:prstGeom prst="rect">
            <a:avLst/>
          </a:prstGeom>
          <a:noFill/>
          <a:ln w="0">
            <a:noFill/>
          </a:ln>
        </p:spPr>
        <p:style>
          <a:lnRef idx="0"/>
          <a:fillRef idx="0"/>
          <a:effectRef idx="0"/>
          <a:fontRef idx="minor"/>
        </p:style>
      </p:sp>
      <p:sp>
        <p:nvSpPr>
          <p:cNvPr id="181" name=""/>
          <p:cNvSpPr txBox="1"/>
          <p:nvPr/>
        </p:nvSpPr>
        <p:spPr>
          <a:xfrm>
            <a:off x="2733480" y="540000"/>
            <a:ext cx="6724800" cy="627120"/>
          </a:xfrm>
          <a:prstGeom prst="rect">
            <a:avLst/>
          </a:prstGeom>
          <a:noFill/>
          <a:ln w="0">
            <a:noFill/>
          </a:ln>
        </p:spPr>
        <p:txBody>
          <a:bodyPr lIns="90000" rIns="90000" tIns="45000" bIns="45000" anchor="t">
            <a:noAutofit/>
          </a:bodyPr>
          <a:p>
            <a:r>
              <a:rPr b="1" lang="en-US" sz="3000" spc="-1" strike="noStrike">
                <a:solidFill>
                  <a:srgbClr val="000000"/>
                </a:solidFill>
                <a:latin typeface="Latto"/>
                <a:ea typeface="PingFang SC"/>
              </a:rPr>
              <a:t>Asexual Reproduction in Plants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
          <p:cNvSpPr/>
          <p:nvPr/>
        </p:nvSpPr>
        <p:spPr>
          <a:xfrm>
            <a:off x="720000" y="360000"/>
            <a:ext cx="9168480" cy="708480"/>
          </a:xfrm>
          <a:prstGeom prst="rect">
            <a:avLst/>
          </a:prstGeom>
          <a:noFill/>
          <a:ln w="0">
            <a:noFill/>
          </a:ln>
        </p:spPr>
        <p:style>
          <a:lnRef idx="0"/>
          <a:fillRef idx="0"/>
          <a:effectRef idx="0"/>
          <a:fontRef idx="minor"/>
        </p:style>
      </p:sp>
      <p:sp>
        <p:nvSpPr>
          <p:cNvPr id="183" name=""/>
          <p:cNvSpPr/>
          <p:nvPr/>
        </p:nvSpPr>
        <p:spPr>
          <a:xfrm>
            <a:off x="10260000" y="5746320"/>
            <a:ext cx="175680" cy="341280"/>
          </a:xfrm>
          <a:prstGeom prst="rect">
            <a:avLst/>
          </a:prstGeom>
          <a:noFill/>
          <a:ln w="0">
            <a:noFill/>
          </a:ln>
        </p:spPr>
        <p:style>
          <a:lnRef idx="0"/>
          <a:fillRef idx="0"/>
          <a:effectRef idx="0"/>
          <a:fontRef idx="minor"/>
        </p:style>
      </p:sp>
      <p:sp>
        <p:nvSpPr>
          <p:cNvPr id="184" name="PlaceHolder 11"/>
          <p:cNvSpPr/>
          <p:nvPr/>
        </p:nvSpPr>
        <p:spPr>
          <a:xfrm>
            <a:off x="515880" y="1980000"/>
            <a:ext cx="11160000" cy="3960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1417"/>
              </a:spcBef>
              <a:buNone/>
            </a:pPr>
            <a:r>
              <a:rPr b="1" lang="en-PH" sz="1800" spc="-1" strike="noStrike">
                <a:solidFill>
                  <a:srgbClr val="000000"/>
                </a:solidFill>
                <a:latin typeface="Lato"/>
                <a:ea typeface="DejaVu Sans"/>
              </a:rPr>
              <a:t>Layering</a:t>
            </a:r>
            <a:endParaRPr b="0" lang="en-PH" sz="1800" spc="-1" strike="noStrike">
              <a:latin typeface="Arial"/>
            </a:endParaRPr>
          </a:p>
          <a:p>
            <a:pPr algn="just">
              <a:lnSpc>
                <a:spcPct val="100000"/>
              </a:lnSpc>
              <a:spcBef>
                <a:spcPts val="1417"/>
              </a:spcBef>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Layering encourages new roots to form on branches still attached to the parent plant. The parent supplies the layer, that is the new plant, with water and nutrients to enable the roots to grow.</a:t>
            </a:r>
            <a:endParaRPr b="0" lang="en-PH" sz="1800" spc="-1" strike="noStrike">
              <a:latin typeface="Arial"/>
            </a:endParaRPr>
          </a:p>
          <a:p>
            <a:pPr algn="just">
              <a:lnSpc>
                <a:spcPct val="100000"/>
              </a:lnSpc>
              <a:spcBef>
                <a:spcPts val="1417"/>
              </a:spcBef>
              <a:buNone/>
            </a:pPr>
            <a:r>
              <a:rPr b="1" lang="en-PH" sz="1800" spc="-1" strike="noStrike">
                <a:solidFill>
                  <a:srgbClr val="000000"/>
                </a:solidFill>
                <a:latin typeface="Lato"/>
                <a:ea typeface="DejaVu Sans"/>
              </a:rPr>
              <a:t>Layering is done by following these steps:</a:t>
            </a:r>
            <a:endParaRPr b="0" lang="en-PH" sz="1800" spc="-1" strike="noStrike">
              <a:latin typeface="Arial"/>
            </a:endParaRPr>
          </a:p>
          <a:p>
            <a:pPr algn="just">
              <a:lnSpc>
                <a:spcPct val="100000"/>
              </a:lnSpc>
              <a:spcBef>
                <a:spcPts val="1417"/>
              </a:spcBef>
              <a:buNone/>
            </a:pPr>
            <a:r>
              <a:rPr b="0" lang="en-PH" sz="1800" spc="-1" strike="noStrike">
                <a:solidFill>
                  <a:srgbClr val="000000"/>
                </a:solidFill>
                <a:latin typeface="Lato"/>
                <a:ea typeface="DejaVu Sans"/>
              </a:rPr>
              <a:t>1. Choose a young, healthy shoot growing low on the plant to be layered.</a:t>
            </a:r>
            <a:endParaRPr b="0" lang="en-PH" sz="1800" spc="-1" strike="noStrike">
              <a:latin typeface="Arial"/>
            </a:endParaRPr>
          </a:p>
          <a:p>
            <a:pPr algn="just">
              <a:lnSpc>
                <a:spcPct val="100000"/>
              </a:lnSpc>
              <a:spcBef>
                <a:spcPts val="1417"/>
              </a:spcBef>
              <a:buNone/>
            </a:pPr>
            <a:r>
              <a:rPr b="0" lang="en-PH" sz="1800" spc="-1" strike="noStrike">
                <a:solidFill>
                  <a:srgbClr val="000000"/>
                </a:solidFill>
                <a:latin typeface="Lato"/>
                <a:ea typeface="DejaVu Sans"/>
              </a:rPr>
              <a:t>2. Using a shovel, loosen the soil and dig a shallow hole where the shoot or layer will be buried.</a:t>
            </a:r>
            <a:endParaRPr b="0" lang="en-PH" sz="1800" spc="-1" strike="noStrike">
              <a:latin typeface="Arial"/>
            </a:endParaRPr>
          </a:p>
          <a:p>
            <a:pPr algn="just">
              <a:lnSpc>
                <a:spcPct val="100000"/>
              </a:lnSpc>
              <a:spcBef>
                <a:spcPts val="1417"/>
              </a:spcBef>
              <a:buNone/>
            </a:pPr>
            <a:r>
              <a:rPr b="0" lang="en-PH" sz="1800" spc="-1" strike="noStrike">
                <a:solidFill>
                  <a:srgbClr val="000000"/>
                </a:solidFill>
                <a:latin typeface="Lato"/>
                <a:ea typeface="DejaVu Sans"/>
              </a:rPr>
              <a:t>3. Bury the shoot or layer in the hole. Cover the hole with soil. Place a rock on top to hold the layer in place.</a:t>
            </a:r>
            <a:endParaRPr b="0" lang="en-PH" sz="1800" spc="-1" strike="noStrike">
              <a:latin typeface="Arial"/>
            </a:endParaRPr>
          </a:p>
          <a:p>
            <a:pPr algn="just">
              <a:lnSpc>
                <a:spcPct val="100000"/>
              </a:lnSpc>
              <a:spcBef>
                <a:spcPts val="1417"/>
              </a:spcBef>
              <a:buNone/>
            </a:pPr>
            <a:r>
              <a:rPr b="0" lang="en-PH" sz="1800" spc="-1" strike="noStrike">
                <a:solidFill>
                  <a:srgbClr val="000000"/>
                </a:solidFill>
                <a:latin typeface="Lato"/>
                <a:ea typeface="DejaVu Sans"/>
              </a:rPr>
              <a:t>4. Keep the soil damp during the process to ensure that there is moisture for the layer.</a:t>
            </a:r>
            <a:endParaRPr b="0" lang="en-PH" sz="1800" spc="-1" strike="noStrike">
              <a:latin typeface="Arial"/>
            </a:endParaRPr>
          </a:p>
          <a:p>
            <a:pPr algn="just">
              <a:lnSpc>
                <a:spcPct val="100000"/>
              </a:lnSpc>
              <a:spcBef>
                <a:spcPts val="1417"/>
              </a:spcBef>
              <a:buNone/>
            </a:pPr>
            <a:r>
              <a:rPr b="0" lang="en-PH" sz="1800" spc="-1" strike="noStrike">
                <a:solidFill>
                  <a:srgbClr val="000000"/>
                </a:solidFill>
                <a:latin typeface="Lato"/>
                <a:ea typeface="DejaVu Sans"/>
              </a:rPr>
              <a:t>5. When roots have grown on the buried stem, cut it from the parent plant and transfer it to a new location.</a:t>
            </a:r>
            <a:endParaRPr b="0" lang="en-PH" sz="1800" spc="-1" strike="noStrike">
              <a:latin typeface="Arial"/>
            </a:endParaRPr>
          </a:p>
          <a:p>
            <a:pPr algn="just">
              <a:lnSpc>
                <a:spcPct val="100000"/>
              </a:lnSpc>
              <a:spcBef>
                <a:spcPts val="1417"/>
              </a:spcBef>
              <a:buNone/>
            </a:pPr>
            <a:endParaRPr b="0" lang="en-PH" sz="1800" spc="-1" strike="noStrike">
              <a:latin typeface="Arial"/>
            </a:endParaRPr>
          </a:p>
        </p:txBody>
      </p:sp>
      <p:sp>
        <p:nvSpPr>
          <p:cNvPr id="185" name=""/>
          <p:cNvSpPr txBox="1"/>
          <p:nvPr/>
        </p:nvSpPr>
        <p:spPr>
          <a:xfrm>
            <a:off x="2733480" y="540000"/>
            <a:ext cx="6724800" cy="627120"/>
          </a:xfrm>
          <a:prstGeom prst="rect">
            <a:avLst/>
          </a:prstGeom>
          <a:noFill/>
          <a:ln w="0">
            <a:noFill/>
          </a:ln>
        </p:spPr>
        <p:txBody>
          <a:bodyPr lIns="90000" rIns="90000" tIns="45000" bIns="45000" anchor="t">
            <a:noAutofit/>
          </a:bodyPr>
          <a:p>
            <a:r>
              <a:rPr b="1" lang="en-US" sz="3000" spc="-1" strike="noStrike">
                <a:solidFill>
                  <a:srgbClr val="000000"/>
                </a:solidFill>
                <a:latin typeface="Latto"/>
                <a:ea typeface="PingFang SC"/>
              </a:rPr>
              <a:t>Asexual Reproduction in Plants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
          <p:cNvSpPr/>
          <p:nvPr/>
        </p:nvSpPr>
        <p:spPr>
          <a:xfrm>
            <a:off x="720000" y="360000"/>
            <a:ext cx="9168480" cy="708480"/>
          </a:xfrm>
          <a:prstGeom prst="rect">
            <a:avLst/>
          </a:prstGeom>
          <a:noFill/>
          <a:ln w="0">
            <a:noFill/>
          </a:ln>
        </p:spPr>
        <p:style>
          <a:lnRef idx="0"/>
          <a:fillRef idx="0"/>
          <a:effectRef idx="0"/>
          <a:fontRef idx="minor"/>
        </p:style>
      </p:sp>
      <p:sp>
        <p:nvSpPr>
          <p:cNvPr id="187" name=""/>
          <p:cNvSpPr/>
          <p:nvPr/>
        </p:nvSpPr>
        <p:spPr>
          <a:xfrm>
            <a:off x="10260000" y="5746320"/>
            <a:ext cx="175680" cy="341280"/>
          </a:xfrm>
          <a:prstGeom prst="rect">
            <a:avLst/>
          </a:prstGeom>
          <a:noFill/>
          <a:ln w="0">
            <a:noFill/>
          </a:ln>
        </p:spPr>
        <p:style>
          <a:lnRef idx="0"/>
          <a:fillRef idx="0"/>
          <a:effectRef idx="0"/>
          <a:fontRef idx="minor"/>
        </p:style>
      </p:sp>
      <p:sp>
        <p:nvSpPr>
          <p:cNvPr id="188" name=""/>
          <p:cNvSpPr/>
          <p:nvPr/>
        </p:nvSpPr>
        <p:spPr>
          <a:xfrm>
            <a:off x="360000" y="3960000"/>
            <a:ext cx="11160000" cy="17280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_____1. A specialized stolons with stems that run along the surface of the ground.</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_____2. The most used method in producing new plants. </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Bold"/>
              </a:rPr>
              <a:t>_____3. Is a </a:t>
            </a:r>
            <a:r>
              <a:rPr b="0" lang="en-PH" sz="1800" spc="-1" strike="noStrike">
                <a:solidFill>
                  <a:srgbClr val="000000"/>
                </a:solidFill>
                <a:latin typeface="Lato"/>
                <a:ea typeface="AppleSystemUIFont"/>
              </a:rPr>
              <a:t>specialized underground stems swollen with fleshy leaf bases. Artificial Vegetative Propagation </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Bold"/>
              </a:rPr>
              <a:t>_____4. T</a:t>
            </a:r>
            <a:r>
              <a:rPr b="0" lang="en-PH" sz="1800" spc="-1" strike="noStrike">
                <a:solidFill>
                  <a:srgbClr val="000000"/>
                </a:solidFill>
                <a:latin typeface="Lato"/>
                <a:ea typeface="AppleSystemUIFont"/>
              </a:rPr>
              <a:t>he most widely used artificial method of propagating plants.</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Bold"/>
              </a:rPr>
              <a:t>_____5. </a:t>
            </a:r>
            <a:r>
              <a:rPr b="0" lang="en-PH" sz="1800" spc="-1" strike="noStrike">
                <a:solidFill>
                  <a:srgbClr val="000000"/>
                </a:solidFill>
                <a:latin typeface="Lato"/>
                <a:ea typeface="AppleSystemUIFont"/>
              </a:rPr>
              <a:t>Thick and fleshy creeping stems that grow either above or just below the surface of the ground.</a:t>
            </a:r>
            <a:endParaRPr b="0" lang="en-PH" sz="1800" spc="-1" strike="noStrike">
              <a:latin typeface="Arial"/>
            </a:endParaRPr>
          </a:p>
        </p:txBody>
      </p:sp>
      <p:sp>
        <p:nvSpPr>
          <p:cNvPr id="189" name=""/>
          <p:cNvSpPr/>
          <p:nvPr/>
        </p:nvSpPr>
        <p:spPr>
          <a:xfrm>
            <a:off x="4116600" y="2521080"/>
            <a:ext cx="3958560" cy="1258920"/>
          </a:xfrm>
          <a:prstGeom prst="rect">
            <a:avLst/>
          </a:prstGeom>
          <a:solidFill>
            <a:srgbClr val="ffffff"/>
          </a:solidFill>
          <a:ln w="0">
            <a:solidFill>
              <a:srgbClr val="000000"/>
            </a:solid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Grafting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AppleSystemUIFontBold"/>
              </a:rPr>
              <a:t>Runners </a:t>
            </a:r>
            <a:endParaRPr b="0" lang="en-PH" sz="1800" spc="-1" strike="noStrike">
              <a:latin typeface="Arial"/>
            </a:endParaRPr>
          </a:p>
          <a:p>
            <a:pPr algn="just">
              <a:lnSpc>
                <a:spcPct val="100000"/>
              </a:lnSpc>
              <a:buNone/>
            </a:pPr>
            <a:r>
              <a:rPr b="1" lang="en-PH" sz="1800" spc="-1" strike="noStrike">
                <a:solidFill>
                  <a:srgbClr val="000000"/>
                </a:solidFill>
                <a:latin typeface="Lato"/>
                <a:ea typeface="AppleSystemUIFontBold"/>
              </a:rPr>
              <a:t>	</a:t>
            </a:r>
            <a:r>
              <a:rPr b="1" lang="en-PH" sz="1800" spc="-1" strike="noStrike">
                <a:solidFill>
                  <a:srgbClr val="000000"/>
                </a:solidFill>
                <a:latin typeface="Lato"/>
                <a:ea typeface="AppleSystemUIFontBold"/>
              </a:rPr>
              <a:t>	</a:t>
            </a:r>
            <a:r>
              <a:rPr b="1" lang="en-PH" sz="1800" spc="-1" strike="noStrike">
                <a:solidFill>
                  <a:srgbClr val="000000"/>
                </a:solidFill>
                <a:latin typeface="Lato"/>
                <a:ea typeface="AppleSystemUIFontBold"/>
              </a:rPr>
              <a:t>	</a:t>
            </a:r>
            <a:r>
              <a:rPr b="1" lang="en-PH" sz="1800" spc="-1" strike="noStrike">
                <a:solidFill>
                  <a:srgbClr val="000000"/>
                </a:solidFill>
                <a:latin typeface="Lato"/>
                <a:ea typeface="AppleSystemUIFontBold"/>
              </a:rPr>
              <a:t>   </a:t>
            </a:r>
            <a:r>
              <a:rPr b="1" lang="en-PH" sz="1800" spc="-1" strike="noStrike">
                <a:solidFill>
                  <a:srgbClr val="000000"/>
                </a:solidFill>
                <a:latin typeface="Lato"/>
                <a:ea typeface="AppleSystemUIFontBold"/>
              </a:rPr>
              <a:t>Bulbs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ea typeface="AppleSystemUIFontBold"/>
              </a:rPr>
              <a:t>Rhizomes</a:t>
            </a:r>
            <a:r>
              <a:rPr b="1" lang="en-PH" sz="1800" spc="-1" strike="noStrike">
                <a:solidFill>
                  <a:srgbClr val="000000"/>
                </a:solidFill>
                <a:latin typeface="Lato"/>
                <a:ea typeface="AppleSystemUIFontBold"/>
              </a:rPr>
              <a:t>	</a:t>
            </a:r>
            <a:r>
              <a:rPr b="1" lang="en-PH" sz="1800" spc="-1" strike="noStrike">
                <a:solidFill>
                  <a:srgbClr val="000000"/>
                </a:solidFill>
                <a:latin typeface="Lato"/>
                <a:ea typeface="AppleSystemUIFontBold"/>
              </a:rPr>
              <a:t>	</a:t>
            </a:r>
            <a:r>
              <a:rPr b="1" lang="en-PH" sz="1800" spc="-1" strike="noStrike">
                <a:solidFill>
                  <a:srgbClr val="000000"/>
                </a:solidFill>
                <a:latin typeface="Lato"/>
                <a:ea typeface="AppleSystemUIFontBold"/>
              </a:rPr>
              <a:t>	</a:t>
            </a:r>
            <a:r>
              <a:rPr b="1" lang="en-PH" sz="1800" spc="-1" strike="noStrike">
                <a:solidFill>
                  <a:srgbClr val="000000"/>
                </a:solidFill>
                <a:latin typeface="Lato"/>
                <a:ea typeface="AppleSystemUIFontBold"/>
              </a:rPr>
              <a:t>	</a:t>
            </a:r>
            <a:r>
              <a:rPr b="1" lang="en-PH" sz="1800" spc="-1" strike="noStrike">
                <a:solidFill>
                  <a:srgbClr val="000000"/>
                </a:solidFill>
                <a:latin typeface="Lato"/>
                <a:ea typeface="AppleSystemUIFontBold"/>
              </a:rPr>
              <a:t>Cutting</a:t>
            </a:r>
            <a:r>
              <a:rPr b="1" lang="en-PH" sz="2000" spc="-1" strike="noStrike">
                <a:solidFill>
                  <a:srgbClr val="000000"/>
                </a:solidFill>
                <a:latin typeface="Lato"/>
                <a:ea typeface="AppleSystemUIFontBold"/>
              </a:rPr>
              <a:t>	</a:t>
            </a:r>
            <a:r>
              <a:rPr b="1" lang="en-PH" sz="2000" spc="-1" strike="noStrike">
                <a:solidFill>
                  <a:srgbClr val="000000"/>
                </a:solidFill>
                <a:latin typeface="Lato"/>
                <a:ea typeface="AppleSystemUIFontBold"/>
              </a:rPr>
              <a:t>	</a:t>
            </a:r>
            <a:r>
              <a:rPr b="1" lang="en-PH" sz="2000" spc="-1" strike="noStrike">
                <a:solidFill>
                  <a:srgbClr val="000000"/>
                </a:solidFill>
                <a:latin typeface="Lato"/>
                <a:ea typeface="AppleSystemUIFontBold"/>
              </a:rPr>
              <a:t> </a:t>
            </a:r>
            <a:endParaRPr b="0" lang="en-PH" sz="2000" spc="-1" strike="noStrike">
              <a:latin typeface="Arial"/>
            </a:endParaRPr>
          </a:p>
        </p:txBody>
      </p:sp>
      <p:sp>
        <p:nvSpPr>
          <p:cNvPr id="190" name=""/>
          <p:cNvSpPr txBox="1"/>
          <p:nvPr/>
        </p:nvSpPr>
        <p:spPr>
          <a:xfrm>
            <a:off x="425880" y="1800000"/>
            <a:ext cx="11340000" cy="718560"/>
          </a:xfrm>
          <a:prstGeom prst="rect">
            <a:avLst/>
          </a:prstGeom>
          <a:noFill/>
          <a:ln w="0">
            <a:noFill/>
          </a:ln>
        </p:spPr>
        <p:txBody>
          <a:bodyPr lIns="90000" rIns="90000" tIns="45000" bIns="45000" anchor="t">
            <a:noAutofit/>
          </a:bodyPr>
          <a:p>
            <a:pPr algn="just">
              <a:buNone/>
            </a:pPr>
            <a:r>
              <a:rPr b="1" lang="en-PH" sz="1800" spc="-1" strike="noStrike">
                <a:solidFill>
                  <a:srgbClr val="000000"/>
                </a:solidFill>
                <a:latin typeface="Lato"/>
                <a:ea typeface="AppleSystemUIFont"/>
              </a:rPr>
              <a:t>Directions</a:t>
            </a:r>
            <a:r>
              <a:rPr b="0" lang="en-PH" sz="1800" spc="-1" strike="noStrike">
                <a:solidFill>
                  <a:srgbClr val="000000"/>
                </a:solidFill>
                <a:latin typeface="Lato"/>
                <a:ea typeface="AppleSystemUIFont"/>
              </a:rPr>
              <a:t>: Identify the method of vegetative plant propagation being described in each sentence. Choose from the options inside the box.</a:t>
            </a:r>
            <a:endParaRPr b="0" lang="en-PH" sz="1800" spc="-1" strike="noStrike">
              <a:latin typeface="Arial"/>
            </a:endParaRPr>
          </a:p>
        </p:txBody>
      </p:sp>
      <p:sp>
        <p:nvSpPr>
          <p:cNvPr id="191" name=""/>
          <p:cNvSpPr txBox="1"/>
          <p:nvPr/>
        </p:nvSpPr>
        <p:spPr>
          <a:xfrm>
            <a:off x="5285880" y="1260000"/>
            <a:ext cx="1620000" cy="450000"/>
          </a:xfrm>
          <a:prstGeom prst="rect">
            <a:avLst/>
          </a:prstGeom>
          <a:noFill/>
          <a:ln w="0">
            <a:noFill/>
          </a:ln>
        </p:spPr>
        <p:txBody>
          <a:bodyPr lIns="90000" rIns="90000" tIns="45000" bIns="45000" anchor="t">
            <a:noAutofit/>
          </a:bodyPr>
          <a:p>
            <a:pPr algn="ctr">
              <a:buNone/>
            </a:pPr>
            <a:r>
              <a:rPr b="1" lang="en-PH" sz="2000" spc="-1" strike="noStrike">
                <a:solidFill>
                  <a:srgbClr val="c9211e"/>
                </a:solidFill>
                <a:latin typeface="Lato"/>
              </a:rPr>
              <a:t>Activity </a:t>
            </a:r>
            <a:endParaRPr b="1" lang="en-PH" sz="2000" spc="-1" strike="noStrike">
              <a:solidFill>
                <a:srgbClr val="c9211e"/>
              </a:solidFill>
              <a:latin typeface="Lato"/>
            </a:endParaRPr>
          </a:p>
        </p:txBody>
      </p:sp>
      <p:sp>
        <p:nvSpPr>
          <p:cNvPr id="192" name=""/>
          <p:cNvSpPr txBox="1"/>
          <p:nvPr/>
        </p:nvSpPr>
        <p:spPr>
          <a:xfrm>
            <a:off x="2733480" y="441360"/>
            <a:ext cx="6724800" cy="627120"/>
          </a:xfrm>
          <a:prstGeom prst="rect">
            <a:avLst/>
          </a:prstGeom>
          <a:noFill/>
          <a:ln w="0">
            <a:noFill/>
          </a:ln>
        </p:spPr>
        <p:txBody>
          <a:bodyPr lIns="90000" rIns="90000" tIns="45000" bIns="45000" anchor="t">
            <a:noAutofit/>
          </a:bodyPr>
          <a:p>
            <a:r>
              <a:rPr b="1" lang="en-US" sz="3000" spc="-1" strike="noStrike">
                <a:solidFill>
                  <a:srgbClr val="000000"/>
                </a:solidFill>
                <a:latin typeface="Latto"/>
                <a:ea typeface="PingFang SC"/>
              </a:rPr>
              <a:t>Asexual Reproduction in Plants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
          <p:cNvSpPr/>
          <p:nvPr/>
        </p:nvSpPr>
        <p:spPr>
          <a:xfrm>
            <a:off x="720000" y="360000"/>
            <a:ext cx="9168480" cy="708480"/>
          </a:xfrm>
          <a:prstGeom prst="rect">
            <a:avLst/>
          </a:prstGeom>
          <a:noFill/>
          <a:ln w="0">
            <a:noFill/>
          </a:ln>
        </p:spPr>
        <p:style>
          <a:lnRef idx="0"/>
          <a:fillRef idx="0"/>
          <a:effectRef idx="0"/>
          <a:fontRef idx="minor"/>
        </p:style>
      </p:sp>
      <p:sp>
        <p:nvSpPr>
          <p:cNvPr id="194" name=""/>
          <p:cNvSpPr/>
          <p:nvPr/>
        </p:nvSpPr>
        <p:spPr>
          <a:xfrm>
            <a:off x="10260000" y="5746320"/>
            <a:ext cx="175680" cy="341280"/>
          </a:xfrm>
          <a:prstGeom prst="rect">
            <a:avLst/>
          </a:prstGeom>
          <a:noFill/>
          <a:ln w="0">
            <a:noFill/>
          </a:ln>
        </p:spPr>
        <p:style>
          <a:lnRef idx="0"/>
          <a:fillRef idx="0"/>
          <a:effectRef idx="0"/>
          <a:fontRef idx="minor"/>
        </p:style>
      </p:sp>
      <p:sp>
        <p:nvSpPr>
          <p:cNvPr id="195" name=""/>
          <p:cNvSpPr/>
          <p:nvPr/>
        </p:nvSpPr>
        <p:spPr>
          <a:xfrm>
            <a:off x="4565880" y="2700000"/>
            <a:ext cx="3060000" cy="270000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AppleSystemUIFont"/>
              </a:rPr>
              <a:t>1. Runners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2. Cutting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3. Bulbs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4. Grafting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5. Rhizomes</a:t>
            </a:r>
            <a:r>
              <a:rPr b="1" lang="en-PH" sz="1800" spc="-1" strike="noStrike">
                <a:solidFill>
                  <a:srgbClr val="000000"/>
                </a:solidFill>
                <a:latin typeface="Lato"/>
                <a:ea typeface="AppleSystemUIFont"/>
              </a:rPr>
              <a:t>  </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96" name=""/>
          <p:cNvSpPr txBox="1"/>
          <p:nvPr/>
        </p:nvSpPr>
        <p:spPr>
          <a:xfrm>
            <a:off x="5129280" y="1980000"/>
            <a:ext cx="1933200" cy="450360"/>
          </a:xfrm>
          <a:prstGeom prst="rect">
            <a:avLst/>
          </a:prstGeom>
          <a:noFill/>
          <a:ln w="0">
            <a:noFill/>
          </a:ln>
        </p:spPr>
        <p:txBody>
          <a:bodyPr lIns="90000" rIns="90000" tIns="45000" bIns="45000" anchor="t">
            <a:noAutofit/>
          </a:bodyPr>
          <a:p>
            <a:pPr algn="ctr">
              <a:buNone/>
            </a:pPr>
            <a:r>
              <a:rPr b="1" lang="en-PH" sz="2000" spc="-1" strike="noStrike">
                <a:solidFill>
                  <a:srgbClr val="c9211e"/>
                </a:solidFill>
                <a:latin typeface="Lato"/>
                <a:ea typeface="AppleSystemUIFont"/>
              </a:rPr>
              <a:t>Answer Key</a:t>
            </a:r>
            <a:endParaRPr b="0" lang="en-PH" sz="2000" spc="-1" strike="noStrike">
              <a:solidFill>
                <a:srgbClr val="c9211e"/>
              </a:solidFill>
              <a:latin typeface="Lato"/>
            </a:endParaRPr>
          </a:p>
        </p:txBody>
      </p:sp>
      <p:sp>
        <p:nvSpPr>
          <p:cNvPr id="197" name=""/>
          <p:cNvSpPr txBox="1"/>
          <p:nvPr/>
        </p:nvSpPr>
        <p:spPr>
          <a:xfrm>
            <a:off x="2733480" y="540000"/>
            <a:ext cx="6724800" cy="627120"/>
          </a:xfrm>
          <a:prstGeom prst="rect">
            <a:avLst/>
          </a:prstGeom>
          <a:noFill/>
          <a:ln w="0">
            <a:noFill/>
          </a:ln>
        </p:spPr>
        <p:txBody>
          <a:bodyPr lIns="90000" rIns="90000" tIns="45000" bIns="45000" anchor="t">
            <a:noAutofit/>
          </a:bodyPr>
          <a:p>
            <a:r>
              <a:rPr b="1" lang="en-US" sz="3000" spc="-1" strike="noStrike">
                <a:solidFill>
                  <a:srgbClr val="000000"/>
                </a:solidFill>
                <a:latin typeface="Latto"/>
                <a:ea typeface="PingFang SC"/>
              </a:rPr>
              <a:t>Asexual Reproduction in Plants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p:nvPr>
        </p:nvSpPr>
        <p:spPr>
          <a:xfrm>
            <a:off x="360000" y="2052000"/>
            <a:ext cx="8460000" cy="3600000"/>
          </a:xfrm>
          <a:prstGeom prst="rect">
            <a:avLst/>
          </a:prstGeom>
          <a:noFill/>
          <a:ln w="0">
            <a:noFill/>
          </a:ln>
        </p:spPr>
        <p:txBody>
          <a:bodyPr lIns="90000" rIns="90000" tIns="45000" bIns="45000" anchor="t">
            <a:noAutofit/>
          </a:bodyPr>
          <a:p>
            <a:pPr algn="just">
              <a:lnSpc>
                <a:spcPct val="115000"/>
              </a:lnSpc>
              <a:spcBef>
                <a:spcPts val="1417"/>
              </a:spcBef>
              <a:buNone/>
            </a:pPr>
            <a:r>
              <a:rPr b="0" lang="en-PH" sz="1800" spc="-1" strike="noStrike">
                <a:latin typeface="Lato"/>
                <a:ea typeface="®Ééþ"/>
              </a:rPr>
              <a:t> </a:t>
            </a:r>
            <a:r>
              <a:rPr b="0" lang="en-PH" sz="1800" spc="-1" strike="noStrike">
                <a:latin typeface="Lato"/>
                <a:ea typeface="®Ééþ"/>
              </a:rPr>
              <a:t>	</a:t>
            </a:r>
            <a:r>
              <a:rPr b="0" lang="en-PH" sz="1800" spc="-1" strike="noStrike">
                <a:latin typeface="Lato"/>
                <a:ea typeface="®Ééþ"/>
              </a:rPr>
              <a:t>Mosses and ferns reproduce by asexual reproduction through the process called </a:t>
            </a:r>
            <a:r>
              <a:rPr b="1" lang="en-PH" sz="1800" spc="-1" strike="noStrike">
                <a:latin typeface="Lato"/>
                <a:ea typeface="®Ééþ"/>
              </a:rPr>
              <a:t>spore formation</a:t>
            </a:r>
            <a:r>
              <a:rPr b="0" lang="en-PH" sz="1800" spc="-1" strike="noStrike">
                <a:latin typeface="Lato"/>
                <a:ea typeface="®Ééþ"/>
              </a:rPr>
              <a:t>. Spores are asexual reproductive bodies. Each spore is protected by a hard covering to withstand unfavorable conditions, such as the high temperature and low humidity. With favorable conditions, a spore germinates and develops into a new plant.</a:t>
            </a:r>
            <a:endParaRPr b="0" lang="en-PH" sz="1800" spc="-1" strike="noStrike">
              <a:latin typeface="Lato"/>
            </a:endParaRPr>
          </a:p>
          <a:p>
            <a:pPr algn="just">
              <a:lnSpc>
                <a:spcPct val="115000"/>
              </a:lnSpc>
              <a:spcBef>
                <a:spcPts val="1417"/>
              </a:spcBef>
              <a:buNone/>
            </a:pPr>
            <a:endParaRPr b="0" lang="en-PH" sz="1800" spc="-1" strike="noStrike">
              <a:latin typeface="Lato"/>
            </a:endParaRPr>
          </a:p>
          <a:p>
            <a:pPr algn="just">
              <a:lnSpc>
                <a:spcPct val="115000"/>
              </a:lnSpc>
              <a:spcBef>
                <a:spcPts val="1417"/>
              </a:spcBef>
              <a:buNone/>
            </a:pPr>
            <a:r>
              <a:rPr b="0" lang="en-PH" sz="1800" spc="-1" strike="noStrike">
                <a:latin typeface="Lato"/>
                <a:ea typeface="Ð¾•áþ"/>
              </a:rPr>
              <a:t> </a:t>
            </a:r>
            <a:r>
              <a:rPr b="0" lang="en-PH" sz="1800" spc="-1" strike="noStrike">
                <a:latin typeface="Lato"/>
                <a:ea typeface="Ð¾•áþ"/>
              </a:rPr>
              <a:t>	</a:t>
            </a:r>
            <a:r>
              <a:rPr b="0" lang="en-PH" sz="1800" spc="-1" strike="noStrike">
                <a:latin typeface="Lato"/>
                <a:ea typeface="Ð¾•áþ"/>
              </a:rPr>
              <a:t>In spore formation, the parent plant produces hundreds of reproductive units called </a:t>
            </a:r>
            <a:r>
              <a:rPr b="1" lang="en-PH" sz="1800" spc="-1" strike="noStrike">
                <a:latin typeface="Lato"/>
                <a:ea typeface="Ð¾•áþ"/>
              </a:rPr>
              <a:t>spores</a:t>
            </a:r>
            <a:r>
              <a:rPr b="0" lang="en-PH" sz="1800" spc="-1" strike="noStrike">
                <a:latin typeface="Lato"/>
                <a:ea typeface="Ð¾•áþ"/>
              </a:rPr>
              <a:t> packed in a spore case. When the spore case of the plant bursts, these spores travel in the air and land on food or soil. Here, they germinate and produce new plants.</a:t>
            </a:r>
            <a:endParaRPr b="0" lang="en-PH" sz="1800" spc="-1" strike="noStrike">
              <a:latin typeface="Lato"/>
            </a:endParaRPr>
          </a:p>
          <a:p>
            <a:pPr algn="just">
              <a:lnSpc>
                <a:spcPct val="115000"/>
              </a:lnSpc>
              <a:spcBef>
                <a:spcPts val="283"/>
              </a:spcBef>
              <a:spcAft>
                <a:spcPts val="283"/>
              </a:spcAft>
              <a:buNone/>
            </a:pPr>
            <a:endParaRPr b="0" lang="en-PH" sz="1800" spc="-1" strike="noStrike">
              <a:latin typeface="Lato"/>
            </a:endParaRPr>
          </a:p>
          <a:p>
            <a:pPr algn="just">
              <a:lnSpc>
                <a:spcPct val="115000"/>
              </a:lnSpc>
              <a:spcBef>
                <a:spcPts val="283"/>
              </a:spcBef>
              <a:spcAft>
                <a:spcPts val="283"/>
              </a:spcAft>
              <a:buNone/>
            </a:pPr>
            <a:endParaRPr b="0" lang="en-PH" sz="1800" spc="-1" strike="noStrike">
              <a:latin typeface="Lato"/>
            </a:endParaRPr>
          </a:p>
          <a:p>
            <a:pPr algn="just">
              <a:lnSpc>
                <a:spcPct val="115000"/>
              </a:lnSpc>
              <a:buNone/>
            </a:pPr>
            <a:endParaRPr b="0" lang="en-PH" sz="1800" spc="-1" strike="noStrike">
              <a:latin typeface="Lato"/>
            </a:endParaRPr>
          </a:p>
        </p:txBody>
      </p:sp>
      <p:sp>
        <p:nvSpPr>
          <p:cNvPr id="126" name=""/>
          <p:cNvSpPr/>
          <p:nvPr/>
        </p:nvSpPr>
        <p:spPr>
          <a:xfrm>
            <a:off x="720000" y="360000"/>
            <a:ext cx="9168480" cy="708480"/>
          </a:xfrm>
          <a:prstGeom prst="rect">
            <a:avLst/>
          </a:prstGeom>
          <a:noFill/>
          <a:ln w="0">
            <a:noFill/>
          </a:ln>
        </p:spPr>
        <p:style>
          <a:lnRef idx="0"/>
          <a:fillRef idx="0"/>
          <a:effectRef idx="0"/>
          <a:fontRef idx="minor"/>
        </p:style>
      </p:sp>
      <p:sp>
        <p:nvSpPr>
          <p:cNvPr id="127" name=""/>
          <p:cNvSpPr/>
          <p:nvPr/>
        </p:nvSpPr>
        <p:spPr>
          <a:xfrm>
            <a:off x="7560000" y="5400000"/>
            <a:ext cx="2874960" cy="341280"/>
          </a:xfrm>
          <a:prstGeom prst="rect">
            <a:avLst/>
          </a:prstGeom>
          <a:noFill/>
          <a:ln w="0">
            <a:noFill/>
          </a:ln>
        </p:spPr>
        <p:style>
          <a:lnRef idx="0"/>
          <a:fillRef idx="0"/>
          <a:effectRef idx="0"/>
          <a:fontRef idx="minor"/>
        </p:style>
      </p:sp>
      <p:sp>
        <p:nvSpPr>
          <p:cNvPr id="128" name=""/>
          <p:cNvSpPr/>
          <p:nvPr/>
        </p:nvSpPr>
        <p:spPr>
          <a:xfrm>
            <a:off x="10260000" y="5746320"/>
            <a:ext cx="175680" cy="341280"/>
          </a:xfrm>
          <a:prstGeom prst="rect">
            <a:avLst/>
          </a:prstGeom>
          <a:noFill/>
          <a:ln w="0">
            <a:noFill/>
          </a:ln>
        </p:spPr>
        <p:style>
          <a:lnRef idx="0"/>
          <a:fillRef idx="0"/>
          <a:effectRef idx="0"/>
          <a:fontRef idx="minor"/>
        </p:style>
      </p:sp>
      <p:pic>
        <p:nvPicPr>
          <p:cNvPr id="129" name="" descr=""/>
          <p:cNvPicPr/>
          <p:nvPr/>
        </p:nvPicPr>
        <p:blipFill>
          <a:blip r:embed="rId1"/>
          <a:stretch/>
        </p:blipFill>
        <p:spPr>
          <a:xfrm>
            <a:off x="9079200" y="1877040"/>
            <a:ext cx="2260800" cy="1900800"/>
          </a:xfrm>
          <a:prstGeom prst="rect">
            <a:avLst/>
          </a:prstGeom>
          <a:ln w="19080">
            <a:solidFill>
              <a:srgbClr val="00a933"/>
            </a:solidFill>
            <a:prstDash val="lgDash"/>
            <a:round/>
          </a:ln>
        </p:spPr>
      </p:pic>
      <p:pic>
        <p:nvPicPr>
          <p:cNvPr id="130" name="" descr=""/>
          <p:cNvPicPr/>
          <p:nvPr/>
        </p:nvPicPr>
        <p:blipFill>
          <a:blip r:embed="rId2"/>
          <a:stretch/>
        </p:blipFill>
        <p:spPr>
          <a:xfrm>
            <a:off x="9036000" y="3962160"/>
            <a:ext cx="2359080" cy="1797840"/>
          </a:xfrm>
          <a:prstGeom prst="rect">
            <a:avLst/>
          </a:prstGeom>
          <a:ln w="19080">
            <a:solidFill>
              <a:srgbClr val="00a933"/>
            </a:solidFill>
            <a:prstDash val="lgDash"/>
            <a:round/>
          </a:ln>
        </p:spPr>
      </p:pic>
      <p:sp>
        <p:nvSpPr>
          <p:cNvPr id="131" name=""/>
          <p:cNvSpPr txBox="1"/>
          <p:nvPr/>
        </p:nvSpPr>
        <p:spPr>
          <a:xfrm>
            <a:off x="2733480" y="540000"/>
            <a:ext cx="6724800" cy="627120"/>
          </a:xfrm>
          <a:prstGeom prst="rect">
            <a:avLst/>
          </a:prstGeom>
          <a:noFill/>
          <a:ln w="0">
            <a:noFill/>
          </a:ln>
        </p:spPr>
        <p:txBody>
          <a:bodyPr lIns="90000" rIns="90000" tIns="45000" bIns="45000" anchor="t">
            <a:noAutofit/>
          </a:bodyPr>
          <a:p>
            <a:r>
              <a:rPr b="1" lang="en-US" sz="3000" spc="-1" strike="noStrike">
                <a:solidFill>
                  <a:srgbClr val="000000"/>
                </a:solidFill>
                <a:latin typeface="Latto"/>
                <a:ea typeface="PingFang SC"/>
              </a:rPr>
              <a:t>Asexual Reproduction in Plants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p:nvPr>
        </p:nvSpPr>
        <p:spPr>
          <a:xfrm>
            <a:off x="353880" y="1970640"/>
            <a:ext cx="11484000" cy="3969360"/>
          </a:xfrm>
          <a:prstGeom prst="rect">
            <a:avLst/>
          </a:prstGeom>
          <a:noFill/>
          <a:ln w="0">
            <a:noFill/>
          </a:ln>
        </p:spPr>
        <p:txBody>
          <a:bodyPr lIns="90000" rIns="90000" tIns="45000" bIns="45000" anchor="t">
            <a:noAutofit/>
          </a:bodyPr>
          <a:p>
            <a:pPr algn="just">
              <a:lnSpc>
                <a:spcPct val="100000"/>
              </a:lnSpc>
              <a:spcBef>
                <a:spcPts val="1417"/>
              </a:spcBef>
              <a:buNone/>
            </a:pPr>
            <a:r>
              <a:rPr b="0" lang="en-PH" sz="1800" spc="-1" strike="noStrike">
                <a:latin typeface="Lato"/>
                <a:ea typeface="®Ééþ"/>
              </a:rPr>
              <a:t> </a:t>
            </a:r>
            <a:r>
              <a:rPr b="0" lang="en-PH" sz="1800" spc="-1" strike="noStrike">
                <a:latin typeface="Lato"/>
                <a:ea typeface="®Ééþ"/>
              </a:rPr>
              <a:t>	</a:t>
            </a:r>
            <a:r>
              <a:rPr b="0" lang="en-PH" sz="1800" spc="-1" strike="noStrike">
                <a:latin typeface="Lato"/>
                <a:ea typeface="®Ééþ"/>
              </a:rPr>
              <a:t>There are special methods to reproduce certain plants without seeds. It is called vegetative propagation. In this method of reproduction, some plants can grow new plants from their vegetative parts, such as stems, roots, and leaves. It is advantageous because the plants do not have to rely on insects, birds, and wind for pollination and seed dispersal to happen. It ensures the passing of desirable </a:t>
            </a:r>
            <a:r>
              <a:rPr b="0" lang="en-PH" sz="1800" spc="-1" strike="noStrike">
                <a:latin typeface="Lato"/>
                <a:ea typeface="Ð¾•áþ"/>
              </a:rPr>
              <a:t>qualities of the old </a:t>
            </a:r>
            <a:r>
              <a:rPr b="0" lang="en-PH" sz="1800" spc="-1" strike="noStrike">
                <a:latin typeface="Lato"/>
                <a:ea typeface="®Ééþ"/>
              </a:rPr>
              <a:t>plants to the young plants. This kind of reproduction has two kinds: natural vegetative propagation and artificial vegetative propagation.</a:t>
            </a:r>
            <a:endParaRPr b="0" lang="en-PH" sz="1800" spc="-1" strike="noStrike">
              <a:latin typeface="Lato"/>
            </a:endParaRPr>
          </a:p>
          <a:p>
            <a:pPr algn="just">
              <a:lnSpc>
                <a:spcPct val="100000"/>
              </a:lnSpc>
              <a:spcBef>
                <a:spcPts val="1417"/>
              </a:spcBef>
              <a:buNone/>
            </a:pPr>
            <a:r>
              <a:rPr b="1" lang="en-PH" sz="1800" spc="-1" strike="noStrike">
                <a:solidFill>
                  <a:srgbClr val="000000"/>
                </a:solidFill>
                <a:latin typeface="Lato"/>
                <a:ea typeface="®Ééþ"/>
              </a:rPr>
              <a:t>Natural Vegetative Propagation</a:t>
            </a:r>
            <a:endParaRPr b="0" lang="en-PH" sz="1800" spc="-1" strike="noStrike">
              <a:latin typeface="Lato"/>
            </a:endParaRPr>
          </a:p>
          <a:p>
            <a:pPr algn="just">
              <a:lnSpc>
                <a:spcPct val="100000"/>
              </a:lnSpc>
              <a:spcBef>
                <a:spcPts val="1417"/>
              </a:spcBef>
              <a:buNone/>
            </a:pPr>
            <a:r>
              <a:rPr b="0" lang="en-PH" sz="1800" spc="-1" strike="noStrike">
                <a:solidFill>
                  <a:srgbClr val="000000"/>
                </a:solidFill>
                <a:latin typeface="Lato"/>
                <a:ea typeface="®Ééþ"/>
              </a:rPr>
              <a:t> </a:t>
            </a:r>
            <a:r>
              <a:rPr b="0" lang="en-PH" sz="1800" spc="-1" strike="noStrike">
                <a:solidFill>
                  <a:srgbClr val="000000"/>
                </a:solidFill>
                <a:latin typeface="Lato"/>
                <a:ea typeface="®Ééþ"/>
              </a:rPr>
              <a:t>	</a:t>
            </a:r>
            <a:r>
              <a:rPr b="0" lang="en-PH" sz="1800" spc="-1" strike="noStrike">
                <a:solidFill>
                  <a:srgbClr val="000000"/>
                </a:solidFill>
                <a:latin typeface="Lato"/>
                <a:ea typeface="®Ééþ"/>
              </a:rPr>
              <a:t>In natural vegetative reproduction, plants reproduce from their plant parts, such as stems, underground stems, leaves, and roots.</a:t>
            </a:r>
            <a:endParaRPr b="0" lang="en-PH" sz="1800" spc="-1" strike="noStrike">
              <a:latin typeface="Lato"/>
            </a:endParaRPr>
          </a:p>
          <a:p>
            <a:pPr algn="just">
              <a:lnSpc>
                <a:spcPct val="100000"/>
              </a:lnSpc>
              <a:spcBef>
                <a:spcPts val="1417"/>
              </a:spcBef>
              <a:buNone/>
            </a:pPr>
            <a:r>
              <a:rPr b="1" lang="en-PH" sz="1800" spc="-1" strike="noStrike">
                <a:solidFill>
                  <a:srgbClr val="000000"/>
                </a:solidFill>
                <a:latin typeface="Lato"/>
                <a:ea typeface="®Ééþ"/>
              </a:rPr>
              <a:t> </a:t>
            </a:r>
            <a:r>
              <a:rPr b="1" lang="en-PH" sz="1800" spc="-1" strike="noStrike">
                <a:solidFill>
                  <a:srgbClr val="000000"/>
                </a:solidFill>
                <a:latin typeface="Lato"/>
                <a:ea typeface="®Ééþ"/>
              </a:rPr>
              <a:t>	</a:t>
            </a:r>
            <a:r>
              <a:rPr b="1" lang="en-PH" sz="1800" spc="-1" strike="noStrike">
                <a:solidFill>
                  <a:srgbClr val="000000"/>
                </a:solidFill>
                <a:latin typeface="Lato"/>
                <a:ea typeface="®Ééþ"/>
              </a:rPr>
              <a:t>Cuttings</a:t>
            </a:r>
            <a:r>
              <a:rPr b="0" lang="en-PH" sz="1800" spc="-1" strike="noStrike">
                <a:solidFill>
                  <a:srgbClr val="000000"/>
                </a:solidFill>
                <a:latin typeface="Lato"/>
                <a:ea typeface="®Ééþ"/>
              </a:rPr>
              <a:t> are plants that grow by stem cuttings from mature stems of the parent plant. When stem cuttings are planted, roots develop on them, giving rise to </a:t>
            </a:r>
            <a:r>
              <a:rPr b="0" lang="en-PH" sz="1800" spc="-1" strike="noStrike">
                <a:solidFill>
                  <a:srgbClr val="000000"/>
                </a:solidFill>
                <a:latin typeface="Lato"/>
                <a:ea typeface="Ð¾•áþ"/>
              </a:rPr>
              <a:t>new plants. Examples of these plants are sugarcane, cassava, santan, gumamela, bougainvillea, rose, sampaguita, fortune plant, and other ornamental plants in the garden.</a:t>
            </a:r>
            <a:endParaRPr b="0" lang="en-PH" sz="1800" spc="-1" strike="noStrike">
              <a:latin typeface="Lato"/>
            </a:endParaRPr>
          </a:p>
          <a:p>
            <a:pPr algn="just">
              <a:lnSpc>
                <a:spcPct val="100000"/>
              </a:lnSpc>
              <a:spcBef>
                <a:spcPts val="283"/>
              </a:spcBef>
              <a:spcAft>
                <a:spcPts val="283"/>
              </a:spcAft>
              <a:buNone/>
            </a:pPr>
            <a:endParaRPr b="0" lang="en-PH" sz="1800" spc="-1" strike="noStrike">
              <a:latin typeface="Lato"/>
            </a:endParaRPr>
          </a:p>
          <a:p>
            <a:pPr algn="just">
              <a:lnSpc>
                <a:spcPct val="100000"/>
              </a:lnSpc>
              <a:spcBef>
                <a:spcPts val="283"/>
              </a:spcBef>
              <a:spcAft>
                <a:spcPts val="283"/>
              </a:spcAft>
              <a:buNone/>
            </a:pPr>
            <a:endParaRPr b="0" lang="en-PH" sz="1800" spc="-1" strike="noStrike">
              <a:latin typeface="Lato"/>
            </a:endParaRPr>
          </a:p>
          <a:p>
            <a:pPr algn="just">
              <a:lnSpc>
                <a:spcPct val="100000"/>
              </a:lnSpc>
              <a:buNone/>
            </a:pPr>
            <a:endParaRPr b="0" lang="en-PH" sz="1800" spc="-1" strike="noStrike">
              <a:latin typeface="Lato"/>
            </a:endParaRPr>
          </a:p>
        </p:txBody>
      </p:sp>
      <p:sp>
        <p:nvSpPr>
          <p:cNvPr id="133" name=""/>
          <p:cNvSpPr/>
          <p:nvPr/>
        </p:nvSpPr>
        <p:spPr>
          <a:xfrm>
            <a:off x="720000" y="360000"/>
            <a:ext cx="9168480" cy="708480"/>
          </a:xfrm>
          <a:prstGeom prst="rect">
            <a:avLst/>
          </a:prstGeom>
          <a:noFill/>
          <a:ln w="0">
            <a:noFill/>
          </a:ln>
        </p:spPr>
        <p:style>
          <a:lnRef idx="0"/>
          <a:fillRef idx="0"/>
          <a:effectRef idx="0"/>
          <a:fontRef idx="minor"/>
        </p:style>
      </p:sp>
      <p:sp>
        <p:nvSpPr>
          <p:cNvPr id="134" name=""/>
          <p:cNvSpPr/>
          <p:nvPr/>
        </p:nvSpPr>
        <p:spPr>
          <a:xfrm>
            <a:off x="7560000" y="5400000"/>
            <a:ext cx="2874960" cy="341280"/>
          </a:xfrm>
          <a:prstGeom prst="rect">
            <a:avLst/>
          </a:prstGeom>
          <a:noFill/>
          <a:ln w="0">
            <a:noFill/>
          </a:ln>
        </p:spPr>
        <p:style>
          <a:lnRef idx="0"/>
          <a:fillRef idx="0"/>
          <a:effectRef idx="0"/>
          <a:fontRef idx="minor"/>
        </p:style>
      </p:sp>
      <p:sp>
        <p:nvSpPr>
          <p:cNvPr id="135" name=""/>
          <p:cNvSpPr/>
          <p:nvPr/>
        </p:nvSpPr>
        <p:spPr>
          <a:xfrm>
            <a:off x="10260000" y="5746320"/>
            <a:ext cx="175680" cy="341280"/>
          </a:xfrm>
          <a:prstGeom prst="rect">
            <a:avLst/>
          </a:prstGeom>
          <a:noFill/>
          <a:ln w="0">
            <a:noFill/>
          </a:ln>
        </p:spPr>
        <p:style>
          <a:lnRef idx="0"/>
          <a:fillRef idx="0"/>
          <a:effectRef idx="0"/>
          <a:fontRef idx="minor"/>
        </p:style>
      </p:sp>
      <p:sp>
        <p:nvSpPr>
          <p:cNvPr id="136" name=""/>
          <p:cNvSpPr/>
          <p:nvPr/>
        </p:nvSpPr>
        <p:spPr>
          <a:xfrm>
            <a:off x="720000" y="360000"/>
            <a:ext cx="9168480" cy="708480"/>
          </a:xfrm>
          <a:prstGeom prst="rect">
            <a:avLst/>
          </a:prstGeom>
          <a:noFill/>
          <a:ln w="0">
            <a:noFill/>
          </a:ln>
        </p:spPr>
        <p:style>
          <a:lnRef idx="0"/>
          <a:fillRef idx="0"/>
          <a:effectRef idx="0"/>
          <a:fontRef idx="minor"/>
        </p:style>
      </p:sp>
      <p:sp>
        <p:nvSpPr>
          <p:cNvPr id="137" name=""/>
          <p:cNvSpPr txBox="1"/>
          <p:nvPr/>
        </p:nvSpPr>
        <p:spPr>
          <a:xfrm>
            <a:off x="2733480" y="540000"/>
            <a:ext cx="6724800" cy="627120"/>
          </a:xfrm>
          <a:prstGeom prst="rect">
            <a:avLst/>
          </a:prstGeom>
          <a:noFill/>
          <a:ln w="0">
            <a:noFill/>
          </a:ln>
        </p:spPr>
        <p:txBody>
          <a:bodyPr lIns="90000" rIns="90000" tIns="45000" bIns="45000" anchor="t">
            <a:noAutofit/>
          </a:bodyPr>
          <a:p>
            <a:r>
              <a:rPr b="1" lang="en-US" sz="3000" spc="-1" strike="noStrike">
                <a:solidFill>
                  <a:srgbClr val="000000"/>
                </a:solidFill>
                <a:latin typeface="Latto"/>
                <a:ea typeface="PingFang SC"/>
              </a:rPr>
              <a:t>Asexual Reproduction in Plants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p:nvPr>
        </p:nvSpPr>
        <p:spPr>
          <a:xfrm>
            <a:off x="515880" y="1800000"/>
            <a:ext cx="11160000" cy="1980000"/>
          </a:xfrm>
          <a:prstGeom prst="rect">
            <a:avLst/>
          </a:prstGeom>
          <a:noFill/>
          <a:ln w="0">
            <a:noFill/>
          </a:ln>
        </p:spPr>
        <p:txBody>
          <a:bodyPr lIns="90000" rIns="90000" tIns="45000" bIns="45000" anchor="t">
            <a:noAutofit/>
          </a:bodyPr>
          <a:p>
            <a:pPr algn="just">
              <a:lnSpc>
                <a:spcPct val="100000"/>
              </a:lnSpc>
              <a:spcBef>
                <a:spcPts val="1417"/>
              </a:spcBef>
              <a:buNone/>
            </a:pPr>
            <a:r>
              <a:rPr b="0" lang="en-PH" sz="1800" spc="-1" strike="noStrike">
                <a:latin typeface="Lato"/>
                <a:ea typeface="®Ééþ"/>
              </a:rPr>
              <a:t> </a:t>
            </a:r>
            <a:r>
              <a:rPr b="0" lang="en-PH" sz="1800" spc="-1" strike="noStrike">
                <a:latin typeface="Lato"/>
                <a:ea typeface="®Ééþ"/>
              </a:rPr>
              <a:t>	</a:t>
            </a:r>
            <a:r>
              <a:rPr b="0" lang="en-PH" sz="1800" spc="-1" strike="noStrike">
                <a:latin typeface="Lato"/>
                <a:ea typeface="®Ééþ"/>
              </a:rPr>
              <a:t>Some plants grow from the specialized fleshy part that grows as the underground stem. Here are some means by which new plants grow from vegetative parts. </a:t>
            </a:r>
            <a:endParaRPr b="0" lang="en-PH" sz="1800" spc="-1" strike="noStrike">
              <a:latin typeface="Lato"/>
            </a:endParaRPr>
          </a:p>
          <a:p>
            <a:pPr algn="just">
              <a:lnSpc>
                <a:spcPct val="100000"/>
              </a:lnSpc>
              <a:spcBef>
                <a:spcPts val="1417"/>
              </a:spcBef>
              <a:buNone/>
            </a:pPr>
            <a:r>
              <a:rPr b="1" lang="en-PH" sz="1800" spc="-1" strike="noStrike">
                <a:solidFill>
                  <a:srgbClr val="000000"/>
                </a:solidFill>
                <a:latin typeface="Lato"/>
                <a:ea typeface="®Ééþ"/>
              </a:rPr>
              <a:t> </a:t>
            </a:r>
            <a:r>
              <a:rPr b="1" lang="en-PH" sz="1800" spc="-1" strike="noStrike">
                <a:solidFill>
                  <a:srgbClr val="000000"/>
                </a:solidFill>
                <a:latin typeface="Lato"/>
                <a:ea typeface="®Ééþ"/>
              </a:rPr>
              <a:t>	</a:t>
            </a:r>
            <a:r>
              <a:rPr b="1" lang="en-PH" sz="1800" spc="-1" strike="noStrike">
                <a:solidFill>
                  <a:srgbClr val="000000"/>
                </a:solidFill>
                <a:latin typeface="Lato"/>
                <a:ea typeface="®Ééþ"/>
              </a:rPr>
              <a:t>Tubers</a:t>
            </a:r>
            <a:r>
              <a:rPr b="0" lang="en-PH" sz="1800" spc="-1" strike="noStrike">
                <a:solidFill>
                  <a:srgbClr val="000000"/>
                </a:solidFill>
                <a:latin typeface="Lato"/>
                <a:ea typeface="®Ééþ"/>
              </a:rPr>
              <a:t> </a:t>
            </a:r>
            <a:r>
              <a:rPr b="0" lang="en-PH" sz="1800" spc="-1" strike="noStrike">
                <a:solidFill>
                  <a:srgbClr val="000000"/>
                </a:solidFill>
                <a:latin typeface="Lato"/>
                <a:ea typeface="Ð¾•áþ"/>
              </a:rPr>
              <a:t>are underground stems swollen with stored food. Potato is an example </a:t>
            </a:r>
            <a:r>
              <a:rPr b="0" lang="en-PH" sz="1800" spc="-1" strike="noStrike">
                <a:latin typeface="Lato"/>
                <a:ea typeface="Ð¾•áþ"/>
              </a:rPr>
              <a:t>of a tuber. In potatoes, the “eyes” or buds grow into roots and shoot to produce a new Moss plants: Asexual reproduction plant. If a potato is cut into pieces, each piece that contains an eye can be planted and will grow into a new potato plant.</a:t>
            </a:r>
            <a:endParaRPr b="0" lang="en-PH" sz="1800" spc="-1" strike="noStrike">
              <a:latin typeface="Lato"/>
            </a:endParaRPr>
          </a:p>
        </p:txBody>
      </p:sp>
      <p:sp>
        <p:nvSpPr>
          <p:cNvPr id="139" name=""/>
          <p:cNvSpPr/>
          <p:nvPr/>
        </p:nvSpPr>
        <p:spPr>
          <a:xfrm>
            <a:off x="720000" y="360000"/>
            <a:ext cx="9168480" cy="708480"/>
          </a:xfrm>
          <a:prstGeom prst="rect">
            <a:avLst/>
          </a:prstGeom>
          <a:noFill/>
          <a:ln w="0">
            <a:noFill/>
          </a:ln>
        </p:spPr>
        <p:style>
          <a:lnRef idx="0"/>
          <a:fillRef idx="0"/>
          <a:effectRef idx="0"/>
          <a:fontRef idx="minor"/>
        </p:style>
      </p:sp>
      <p:sp>
        <p:nvSpPr>
          <p:cNvPr id="140" name=""/>
          <p:cNvSpPr/>
          <p:nvPr/>
        </p:nvSpPr>
        <p:spPr>
          <a:xfrm>
            <a:off x="7560000" y="5400000"/>
            <a:ext cx="2874960" cy="341280"/>
          </a:xfrm>
          <a:prstGeom prst="rect">
            <a:avLst/>
          </a:prstGeom>
          <a:noFill/>
          <a:ln w="0">
            <a:noFill/>
          </a:ln>
        </p:spPr>
        <p:style>
          <a:lnRef idx="0"/>
          <a:fillRef idx="0"/>
          <a:effectRef idx="0"/>
          <a:fontRef idx="minor"/>
        </p:style>
      </p:sp>
      <p:sp>
        <p:nvSpPr>
          <p:cNvPr id="141" name=""/>
          <p:cNvSpPr/>
          <p:nvPr/>
        </p:nvSpPr>
        <p:spPr>
          <a:xfrm>
            <a:off x="10260000" y="5746320"/>
            <a:ext cx="175680" cy="341280"/>
          </a:xfrm>
          <a:prstGeom prst="rect">
            <a:avLst/>
          </a:prstGeom>
          <a:noFill/>
          <a:ln w="0">
            <a:noFill/>
          </a:ln>
        </p:spPr>
        <p:style>
          <a:lnRef idx="0"/>
          <a:fillRef idx="0"/>
          <a:effectRef idx="0"/>
          <a:fontRef idx="minor"/>
        </p:style>
      </p:sp>
      <p:pic>
        <p:nvPicPr>
          <p:cNvPr id="142" name="" descr=""/>
          <p:cNvPicPr/>
          <p:nvPr/>
        </p:nvPicPr>
        <p:blipFill>
          <a:blip r:embed="rId1"/>
          <a:stretch/>
        </p:blipFill>
        <p:spPr>
          <a:xfrm>
            <a:off x="4014000" y="3780000"/>
            <a:ext cx="4164120" cy="2340000"/>
          </a:xfrm>
          <a:prstGeom prst="rect">
            <a:avLst/>
          </a:prstGeom>
          <a:ln w="19080">
            <a:solidFill>
              <a:srgbClr val="00a933"/>
            </a:solidFill>
            <a:prstDash val="lgDash"/>
            <a:round/>
          </a:ln>
        </p:spPr>
      </p:pic>
      <p:sp>
        <p:nvSpPr>
          <p:cNvPr id="143" name=""/>
          <p:cNvSpPr txBox="1"/>
          <p:nvPr/>
        </p:nvSpPr>
        <p:spPr>
          <a:xfrm>
            <a:off x="2733480" y="540000"/>
            <a:ext cx="6724800" cy="627120"/>
          </a:xfrm>
          <a:prstGeom prst="rect">
            <a:avLst/>
          </a:prstGeom>
          <a:noFill/>
          <a:ln w="0">
            <a:noFill/>
          </a:ln>
        </p:spPr>
        <p:txBody>
          <a:bodyPr lIns="90000" rIns="90000" tIns="45000" bIns="45000" anchor="t">
            <a:noAutofit/>
          </a:bodyPr>
          <a:p>
            <a:r>
              <a:rPr b="1" lang="en-US" sz="3000" spc="-1" strike="noStrike">
                <a:solidFill>
                  <a:srgbClr val="000000"/>
                </a:solidFill>
                <a:latin typeface="Latto"/>
                <a:ea typeface="PingFang SC"/>
              </a:rPr>
              <a:t>Asexual Reproduction in Plants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720000" y="360000"/>
            <a:ext cx="9168480" cy="708480"/>
          </a:xfrm>
          <a:prstGeom prst="rect">
            <a:avLst/>
          </a:prstGeom>
          <a:noFill/>
          <a:ln w="0">
            <a:noFill/>
          </a:ln>
        </p:spPr>
        <p:style>
          <a:lnRef idx="0"/>
          <a:fillRef idx="0"/>
          <a:effectRef idx="0"/>
          <a:fontRef idx="minor"/>
        </p:style>
      </p:sp>
      <p:sp>
        <p:nvSpPr>
          <p:cNvPr id="145" name=""/>
          <p:cNvSpPr/>
          <p:nvPr/>
        </p:nvSpPr>
        <p:spPr>
          <a:xfrm>
            <a:off x="7560000" y="5400000"/>
            <a:ext cx="2874960" cy="341280"/>
          </a:xfrm>
          <a:prstGeom prst="rect">
            <a:avLst/>
          </a:prstGeom>
          <a:noFill/>
          <a:ln w="0">
            <a:noFill/>
          </a:ln>
        </p:spPr>
        <p:style>
          <a:lnRef idx="0"/>
          <a:fillRef idx="0"/>
          <a:effectRef idx="0"/>
          <a:fontRef idx="minor"/>
        </p:style>
      </p:sp>
      <p:sp>
        <p:nvSpPr>
          <p:cNvPr id="146" name=""/>
          <p:cNvSpPr/>
          <p:nvPr/>
        </p:nvSpPr>
        <p:spPr>
          <a:xfrm>
            <a:off x="10260000" y="5746320"/>
            <a:ext cx="175680" cy="341280"/>
          </a:xfrm>
          <a:prstGeom prst="rect">
            <a:avLst/>
          </a:prstGeom>
          <a:noFill/>
          <a:ln w="0">
            <a:noFill/>
          </a:ln>
        </p:spPr>
        <p:style>
          <a:lnRef idx="0"/>
          <a:fillRef idx="0"/>
          <a:effectRef idx="0"/>
          <a:fontRef idx="minor"/>
        </p:style>
      </p:sp>
      <p:sp>
        <p:nvSpPr>
          <p:cNvPr id="147" name=""/>
          <p:cNvSpPr txBox="1"/>
          <p:nvPr/>
        </p:nvSpPr>
        <p:spPr>
          <a:xfrm>
            <a:off x="447120" y="2184120"/>
            <a:ext cx="11297520" cy="2675880"/>
          </a:xfrm>
          <a:prstGeom prst="rect">
            <a:avLst/>
          </a:prstGeom>
          <a:noFill/>
          <a:ln w="0">
            <a:noFill/>
          </a:ln>
        </p:spPr>
        <p:txBody>
          <a:bodyPr lIns="90000" rIns="90000" tIns="45000" bIns="45000" anchor="t">
            <a:noAutofit/>
          </a:bodyPr>
          <a:p>
            <a:r>
              <a:rPr b="0" lang="en-PH" sz="1800" spc="-1" strike="noStrike">
                <a:latin typeface="Lato"/>
              </a:rPr>
              <a:t> </a:t>
            </a:r>
            <a:r>
              <a:rPr b="0" lang="en-PH" sz="1800" spc="-1" strike="noStrike">
                <a:latin typeface="Lato"/>
              </a:rPr>
              <a:t>	</a:t>
            </a:r>
            <a:r>
              <a:rPr b="1" lang="en-PH" sz="1800" spc="-1" strike="noStrike">
                <a:latin typeface="Lato"/>
              </a:rPr>
              <a:t>Bulbs</a:t>
            </a:r>
            <a:r>
              <a:rPr b="0" lang="en-PH" sz="1800" spc="-1" strike="noStrike">
                <a:latin typeface="Lato"/>
              </a:rPr>
              <a:t> </a:t>
            </a:r>
            <a:r>
              <a:rPr b="0" lang="en-PH" sz="1800" spc="-1" strike="noStrike">
                <a:latin typeface="Lato"/>
                <a:ea typeface="Ð¾•áþ"/>
              </a:rPr>
              <a:t>are specialized underground stems swollen with  fleshy leaf bases. Lilies, </a:t>
            </a:r>
            <a:r>
              <a:rPr b="0" lang="en-PH" sz="1800" spc="-1" strike="noStrike">
                <a:latin typeface="Lato"/>
                <a:ea typeface="®Ééþ"/>
              </a:rPr>
              <a:t>garlic, and onions grow from bulbs.</a:t>
            </a:r>
            <a:br/>
            <a:endParaRPr b="0" lang="en-PH" sz="1800" spc="-1" strike="noStrike">
              <a:latin typeface="Arial"/>
            </a:endParaRPr>
          </a:p>
          <a:p>
            <a:r>
              <a:rPr b="1" lang="en-PH" sz="1800" spc="-1" strike="noStrike">
                <a:latin typeface="Lato"/>
                <a:ea typeface="®Ééþ"/>
              </a:rPr>
              <a:t>	</a:t>
            </a:r>
            <a:r>
              <a:rPr b="1" lang="en-PH" sz="1800" spc="-1" strike="noStrike">
                <a:latin typeface="Lato"/>
                <a:ea typeface="®Ééþ"/>
              </a:rPr>
              <a:t>Rhizomes</a:t>
            </a:r>
            <a:r>
              <a:rPr b="0" lang="en-PH" sz="1800" spc="-1" strike="noStrike">
                <a:latin typeface="Lato"/>
                <a:ea typeface="®Ééþ"/>
              </a:rPr>
              <a:t> </a:t>
            </a:r>
            <a:r>
              <a:rPr b="0" lang="en-PH" sz="1800" spc="-1" strike="noStrike">
                <a:latin typeface="Lato"/>
                <a:ea typeface="Ð¾•áþ"/>
              </a:rPr>
              <a:t>are thick and fleshy creeping stems that grow either above or just below the surface of the ground. Crabgrass and ginger grow from rhizomes.</a:t>
            </a:r>
            <a:br/>
            <a:endParaRPr b="0" lang="en-PH" sz="1800" spc="-1" strike="noStrike">
              <a:latin typeface="Arial"/>
            </a:endParaRPr>
          </a:p>
          <a:p>
            <a:r>
              <a:rPr b="1" lang="en-PH" sz="1800" spc="-1" strike="noStrike">
                <a:latin typeface="Lato"/>
                <a:ea typeface="Ð¾•áþ"/>
              </a:rPr>
              <a:t>	</a:t>
            </a:r>
            <a:r>
              <a:rPr b="1" lang="en-PH" sz="1800" spc="-1" strike="noStrike">
                <a:latin typeface="Lato"/>
                <a:ea typeface="Ð¾•áþ"/>
              </a:rPr>
              <a:t>Stolon</a:t>
            </a:r>
            <a:r>
              <a:rPr b="0" lang="en-PH" sz="1800" spc="-1" strike="noStrike">
                <a:latin typeface="Lato"/>
                <a:ea typeface="Ð¾•áþ"/>
              </a:rPr>
              <a:t> is a creeping plant stem that can grow a stem and several rootlets. Spider plants, crabgrass, and native violets are examples of plants that grow from stolons.</a:t>
            </a:r>
            <a:endParaRPr b="0" lang="en-PH" sz="1800" spc="-1" strike="noStrike">
              <a:latin typeface="Arial"/>
            </a:endParaRPr>
          </a:p>
        </p:txBody>
      </p:sp>
      <p:sp>
        <p:nvSpPr>
          <p:cNvPr id="148" name=""/>
          <p:cNvSpPr txBox="1"/>
          <p:nvPr/>
        </p:nvSpPr>
        <p:spPr>
          <a:xfrm>
            <a:off x="2733480" y="540000"/>
            <a:ext cx="6724800" cy="627120"/>
          </a:xfrm>
          <a:prstGeom prst="rect">
            <a:avLst/>
          </a:prstGeom>
          <a:noFill/>
          <a:ln w="0">
            <a:noFill/>
          </a:ln>
        </p:spPr>
        <p:txBody>
          <a:bodyPr lIns="90000" rIns="90000" tIns="45000" bIns="45000" anchor="t">
            <a:noAutofit/>
          </a:bodyPr>
          <a:p>
            <a:r>
              <a:rPr b="1" lang="en-US" sz="3000" spc="-1" strike="noStrike">
                <a:solidFill>
                  <a:srgbClr val="000000"/>
                </a:solidFill>
                <a:latin typeface="Latto"/>
                <a:ea typeface="PingFang SC"/>
              </a:rPr>
              <a:t>Asexual Reproduction in Plants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p:nvPr>
        </p:nvSpPr>
        <p:spPr>
          <a:xfrm>
            <a:off x="398160" y="2232000"/>
            <a:ext cx="6657840" cy="3348000"/>
          </a:xfrm>
          <a:prstGeom prst="rect">
            <a:avLst/>
          </a:prstGeom>
          <a:noFill/>
          <a:ln w="0">
            <a:noFill/>
          </a:ln>
        </p:spPr>
        <p:txBody>
          <a:bodyPr lIns="90000" rIns="90000" tIns="45000" bIns="45000" anchor="t">
            <a:noAutofit/>
          </a:bodyPr>
          <a:p>
            <a:pPr algn="just">
              <a:lnSpc>
                <a:spcPct val="115000"/>
              </a:lnSpc>
              <a:spcBef>
                <a:spcPts val="1417"/>
              </a:spcBef>
              <a:buNone/>
            </a:pPr>
            <a:r>
              <a:rPr b="0" lang="en-PH" sz="1800" spc="-1" strike="noStrike">
                <a:latin typeface="Lato"/>
              </a:rPr>
              <a:t> </a:t>
            </a:r>
            <a:r>
              <a:rPr b="0" lang="en-PH" sz="1800" spc="-1" strike="noStrike">
                <a:latin typeface="Lato"/>
              </a:rPr>
              <a:t>	</a:t>
            </a:r>
            <a:r>
              <a:rPr b="1" lang="en-PH" sz="1800" spc="-1" strike="noStrike">
                <a:latin typeface="Lato"/>
              </a:rPr>
              <a:t>Runners</a:t>
            </a:r>
            <a:r>
              <a:rPr b="0" lang="en-PH" sz="1800" spc="-1" strike="noStrike">
                <a:latin typeface="Lato"/>
              </a:rPr>
              <a:t> </a:t>
            </a:r>
            <a:r>
              <a:rPr b="0" lang="en-PH" sz="1800" spc="-1" strike="noStrike">
                <a:latin typeface="Lato"/>
                <a:ea typeface="Ð¾•áþ"/>
              </a:rPr>
              <a:t>are specialized stolons with stems that run along the surface of the </a:t>
            </a:r>
            <a:r>
              <a:rPr b="0" lang="en-PH" sz="1800" spc="-1" strike="noStrike">
                <a:latin typeface="Lato"/>
                <a:ea typeface="®Ééþ"/>
              </a:rPr>
              <a:t>ground. When these stolons touch the ground, they produce roots and, eventually, develop new plants. Examples of these are strawberries, ivy, and lawn grasses.</a:t>
            </a:r>
            <a:endParaRPr b="0" lang="en-PH" sz="1800" spc="-1" strike="noStrike">
              <a:latin typeface="Lato"/>
            </a:endParaRPr>
          </a:p>
          <a:p>
            <a:pPr algn="just">
              <a:lnSpc>
                <a:spcPct val="115000"/>
              </a:lnSpc>
              <a:spcBef>
                <a:spcPts val="1417"/>
              </a:spcBef>
              <a:buNone/>
            </a:pPr>
            <a:endParaRPr b="0" lang="en-PH" sz="1800" spc="-1" strike="noStrike">
              <a:latin typeface="Lato"/>
            </a:endParaRPr>
          </a:p>
          <a:p>
            <a:pPr algn="just">
              <a:lnSpc>
                <a:spcPct val="115000"/>
              </a:lnSpc>
              <a:spcBef>
                <a:spcPts val="1417"/>
              </a:spcBef>
              <a:buNone/>
            </a:pPr>
            <a:r>
              <a:rPr b="1" lang="en-PH" sz="1800" spc="-1" strike="noStrike">
                <a:latin typeface="Lato"/>
                <a:ea typeface="®Ééþ"/>
              </a:rPr>
              <a:t> </a:t>
            </a:r>
            <a:r>
              <a:rPr b="1" lang="en-PH" sz="1800" spc="-1" strike="noStrike">
                <a:latin typeface="Lato"/>
                <a:ea typeface="®Ééþ"/>
              </a:rPr>
              <a:t>	</a:t>
            </a:r>
            <a:r>
              <a:rPr b="1" lang="en-PH" sz="1800" spc="-1" strike="noStrike">
                <a:latin typeface="Lato"/>
                <a:ea typeface="®Ééþ"/>
              </a:rPr>
              <a:t>Suckers</a:t>
            </a:r>
            <a:r>
              <a:rPr b="0" lang="en-PH" sz="1800" spc="-1" strike="noStrike">
                <a:latin typeface="Lato"/>
                <a:ea typeface="®Ééþ"/>
              </a:rPr>
              <a:t> are upright shoots that grow from buds found at the base of stems of parent plants. The banana, bamboo, pineapple, and bird of paradise are some examples of plants that can reproduce from suckers.</a:t>
            </a:r>
            <a:endParaRPr b="0" lang="en-PH" sz="1800" spc="-1" strike="noStrike">
              <a:latin typeface="Lato"/>
            </a:endParaRPr>
          </a:p>
          <a:p>
            <a:pPr algn="just">
              <a:lnSpc>
                <a:spcPct val="115000"/>
              </a:lnSpc>
              <a:spcBef>
                <a:spcPts val="1417"/>
              </a:spcBef>
              <a:buNone/>
            </a:pPr>
            <a:r>
              <a:rPr b="1" lang="en-PH" sz="1800" spc="-1" strike="noStrike">
                <a:latin typeface="Lato"/>
                <a:ea typeface="®Ééþ"/>
              </a:rPr>
              <a:t> </a:t>
            </a:r>
            <a:r>
              <a:rPr b="1" lang="en-PH" sz="1800" spc="-1" strike="noStrike">
                <a:latin typeface="Lato"/>
                <a:ea typeface="®Ééþ"/>
              </a:rPr>
              <a:t>	</a:t>
            </a:r>
            <a:endParaRPr b="0" lang="en-PH" sz="1800" spc="-1" strike="noStrike">
              <a:latin typeface="Lato"/>
            </a:endParaRPr>
          </a:p>
          <a:p>
            <a:pPr algn="just">
              <a:lnSpc>
                <a:spcPct val="115000"/>
              </a:lnSpc>
              <a:spcBef>
                <a:spcPts val="283"/>
              </a:spcBef>
              <a:spcAft>
                <a:spcPts val="283"/>
              </a:spcAft>
              <a:buNone/>
            </a:pPr>
            <a:endParaRPr b="0" lang="en-PH" sz="1800" spc="-1" strike="noStrike">
              <a:latin typeface="Lato"/>
            </a:endParaRPr>
          </a:p>
          <a:p>
            <a:pPr algn="just">
              <a:lnSpc>
                <a:spcPct val="115000"/>
              </a:lnSpc>
              <a:buNone/>
            </a:pPr>
            <a:endParaRPr b="0" lang="en-PH" sz="1800" spc="-1" strike="noStrike">
              <a:latin typeface="Lato"/>
            </a:endParaRPr>
          </a:p>
        </p:txBody>
      </p:sp>
      <p:sp>
        <p:nvSpPr>
          <p:cNvPr id="150" name=""/>
          <p:cNvSpPr/>
          <p:nvPr/>
        </p:nvSpPr>
        <p:spPr>
          <a:xfrm>
            <a:off x="7560000" y="5400000"/>
            <a:ext cx="2874960" cy="341280"/>
          </a:xfrm>
          <a:prstGeom prst="rect">
            <a:avLst/>
          </a:prstGeom>
          <a:noFill/>
          <a:ln w="0">
            <a:noFill/>
          </a:ln>
        </p:spPr>
        <p:style>
          <a:lnRef idx="0"/>
          <a:fillRef idx="0"/>
          <a:effectRef idx="0"/>
          <a:fontRef idx="minor"/>
        </p:style>
      </p:sp>
      <p:sp>
        <p:nvSpPr>
          <p:cNvPr id="151" name=""/>
          <p:cNvSpPr/>
          <p:nvPr/>
        </p:nvSpPr>
        <p:spPr>
          <a:xfrm>
            <a:off x="10260000" y="5746320"/>
            <a:ext cx="175680" cy="341280"/>
          </a:xfrm>
          <a:prstGeom prst="rect">
            <a:avLst/>
          </a:prstGeom>
          <a:noFill/>
          <a:ln w="0">
            <a:noFill/>
          </a:ln>
        </p:spPr>
        <p:style>
          <a:lnRef idx="0"/>
          <a:fillRef idx="0"/>
          <a:effectRef idx="0"/>
          <a:fontRef idx="minor"/>
        </p:style>
      </p:sp>
      <p:pic>
        <p:nvPicPr>
          <p:cNvPr id="152" name="" descr=""/>
          <p:cNvPicPr/>
          <p:nvPr/>
        </p:nvPicPr>
        <p:blipFill>
          <a:blip r:embed="rId1"/>
          <a:stretch/>
        </p:blipFill>
        <p:spPr>
          <a:xfrm>
            <a:off x="7202880" y="2160000"/>
            <a:ext cx="3957120" cy="1620000"/>
          </a:xfrm>
          <a:prstGeom prst="rect">
            <a:avLst/>
          </a:prstGeom>
          <a:ln w="19080">
            <a:solidFill>
              <a:srgbClr val="00a933"/>
            </a:solidFill>
            <a:prstDash val="lgDash"/>
            <a:round/>
          </a:ln>
        </p:spPr>
      </p:pic>
      <p:sp>
        <p:nvSpPr>
          <p:cNvPr id="153" name=""/>
          <p:cNvSpPr/>
          <p:nvPr/>
        </p:nvSpPr>
        <p:spPr>
          <a:xfrm>
            <a:off x="7200000" y="3960000"/>
            <a:ext cx="3960000" cy="1800000"/>
          </a:xfrm>
          <a:prstGeom prst="rect">
            <a:avLst/>
          </a:prstGeom>
          <a:blipFill rotWithShape="0">
            <a:blip r:embed="rId2"/>
            <a:srcRect/>
            <a:stretch/>
          </a:blipFill>
          <a:ln w="19080">
            <a:solidFill>
              <a:srgbClr val="00a933"/>
            </a:solidFill>
            <a:prstDash val="lgDash"/>
            <a:round/>
          </a:ln>
        </p:spPr>
        <p:style>
          <a:lnRef idx="0"/>
          <a:fillRef idx="0"/>
          <a:effectRef idx="0"/>
          <a:fontRef idx="minor"/>
        </p:style>
        <p:txBody>
          <a:bodyPr lIns="80640" rIns="80640" tIns="35640" bIns="35640" anchor="ctr" anchorCtr="1">
            <a:noAutofit/>
          </a:bodyPr>
          <a:p>
            <a:pPr algn="ct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p:txBody>
      </p:sp>
      <p:sp>
        <p:nvSpPr>
          <p:cNvPr id="154" name=""/>
          <p:cNvSpPr txBox="1"/>
          <p:nvPr/>
        </p:nvSpPr>
        <p:spPr>
          <a:xfrm>
            <a:off x="2733480" y="540000"/>
            <a:ext cx="6724800" cy="627120"/>
          </a:xfrm>
          <a:prstGeom prst="rect">
            <a:avLst/>
          </a:prstGeom>
          <a:noFill/>
          <a:ln w="0">
            <a:noFill/>
          </a:ln>
        </p:spPr>
        <p:txBody>
          <a:bodyPr lIns="90000" rIns="90000" tIns="45000" bIns="45000" anchor="t">
            <a:noAutofit/>
          </a:bodyPr>
          <a:p>
            <a:r>
              <a:rPr b="1" lang="en-US" sz="3000" spc="-1" strike="noStrike">
                <a:solidFill>
                  <a:srgbClr val="000000"/>
                </a:solidFill>
                <a:latin typeface="Latto"/>
                <a:ea typeface="PingFang SC"/>
              </a:rPr>
              <a:t>Asexual Reproduction in Plants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PlaceHolder 1"/>
          <p:cNvSpPr>
            <a:spLocks noGrp="1"/>
          </p:cNvSpPr>
          <p:nvPr>
            <p:ph/>
          </p:nvPr>
        </p:nvSpPr>
        <p:spPr>
          <a:xfrm>
            <a:off x="246960" y="1944000"/>
            <a:ext cx="11697840" cy="1440000"/>
          </a:xfrm>
          <a:prstGeom prst="rect">
            <a:avLst/>
          </a:prstGeom>
          <a:noFill/>
          <a:ln w="0">
            <a:noFill/>
          </a:ln>
        </p:spPr>
        <p:txBody>
          <a:bodyPr lIns="90000" rIns="90000" tIns="45000" bIns="45000" anchor="t">
            <a:noAutofit/>
          </a:bodyPr>
          <a:p>
            <a:pPr algn="just">
              <a:lnSpc>
                <a:spcPct val="115000"/>
              </a:lnSpc>
              <a:spcBef>
                <a:spcPts val="1417"/>
              </a:spcBef>
              <a:buNone/>
            </a:pPr>
            <a:r>
              <a:rPr b="0" lang="en-PH" sz="1800" spc="-1" strike="noStrike">
                <a:latin typeface="Lato"/>
              </a:rPr>
              <a:t> </a:t>
            </a:r>
            <a:r>
              <a:rPr b="0" lang="en-PH" sz="1800" spc="-1" strike="noStrike">
                <a:latin typeface="Lato"/>
              </a:rPr>
              <a:t>	</a:t>
            </a:r>
            <a:r>
              <a:rPr b="0" lang="en-PH" sz="1800" spc="-1" strike="noStrike">
                <a:latin typeface="Lato"/>
              </a:rPr>
              <a:t>Leaves of katakataka, </a:t>
            </a:r>
            <a:r>
              <a:rPr b="0" lang="en-PH" sz="1800" spc="-1" strike="noStrike">
                <a:latin typeface="Lato"/>
                <a:ea typeface="Ð¾•áþ"/>
              </a:rPr>
              <a:t>begonia, and African violet are thick and fleshy. Usually, there are buds found on the edge of the leaf. When the leaves fall off from the mature plant, the buds grow and develop into new plants. It is amazing to look at the new plants growing along the edge of the mature katakataka plant and a new plant growing from the cut leaf of begonia that is planted on the ground. </a:t>
            </a:r>
            <a:r>
              <a:rPr b="0" lang="en-PH" sz="1800" spc="-1" strike="noStrike">
                <a:latin typeface="Lato"/>
                <a:ea typeface="Ð¾•áþ"/>
              </a:rPr>
              <a:t>	</a:t>
            </a:r>
            <a:endParaRPr b="0" lang="en-PH" sz="1800" spc="-1" strike="noStrike">
              <a:latin typeface="Arial"/>
            </a:endParaRPr>
          </a:p>
          <a:p>
            <a:pPr algn="just">
              <a:lnSpc>
                <a:spcPct val="115000"/>
              </a:lnSpc>
              <a:spcBef>
                <a:spcPts val="283"/>
              </a:spcBef>
              <a:spcAft>
                <a:spcPts val="283"/>
              </a:spcAft>
              <a:buNone/>
            </a:pPr>
            <a:endParaRPr b="0" lang="en-PH" sz="1800" spc="-1" strike="noStrike">
              <a:latin typeface="Arial"/>
            </a:endParaRPr>
          </a:p>
          <a:p>
            <a:pPr algn="just">
              <a:lnSpc>
                <a:spcPct val="115000"/>
              </a:lnSpc>
              <a:buNone/>
            </a:pPr>
            <a:endParaRPr b="0" lang="en-PH" sz="1800" spc="-1" strike="noStrike">
              <a:latin typeface="Arial"/>
            </a:endParaRPr>
          </a:p>
        </p:txBody>
      </p:sp>
      <p:sp>
        <p:nvSpPr>
          <p:cNvPr id="156" name=""/>
          <p:cNvSpPr/>
          <p:nvPr/>
        </p:nvSpPr>
        <p:spPr>
          <a:xfrm>
            <a:off x="720000" y="360000"/>
            <a:ext cx="9168480" cy="708480"/>
          </a:xfrm>
          <a:prstGeom prst="rect">
            <a:avLst/>
          </a:prstGeom>
          <a:noFill/>
          <a:ln w="0">
            <a:noFill/>
          </a:ln>
        </p:spPr>
        <p:style>
          <a:lnRef idx="0"/>
          <a:fillRef idx="0"/>
          <a:effectRef idx="0"/>
          <a:fontRef idx="minor"/>
        </p:style>
      </p:sp>
      <p:sp>
        <p:nvSpPr>
          <p:cNvPr id="157" name=""/>
          <p:cNvSpPr/>
          <p:nvPr/>
        </p:nvSpPr>
        <p:spPr>
          <a:xfrm>
            <a:off x="7560000" y="5400000"/>
            <a:ext cx="2874960" cy="341280"/>
          </a:xfrm>
          <a:prstGeom prst="rect">
            <a:avLst/>
          </a:prstGeom>
          <a:noFill/>
          <a:ln w="0">
            <a:noFill/>
          </a:ln>
        </p:spPr>
        <p:style>
          <a:lnRef idx="0"/>
          <a:fillRef idx="0"/>
          <a:effectRef idx="0"/>
          <a:fontRef idx="minor"/>
        </p:style>
      </p:sp>
      <p:sp>
        <p:nvSpPr>
          <p:cNvPr id="158" name=""/>
          <p:cNvSpPr/>
          <p:nvPr/>
        </p:nvSpPr>
        <p:spPr>
          <a:xfrm>
            <a:off x="10260000" y="5746320"/>
            <a:ext cx="175680" cy="341280"/>
          </a:xfrm>
          <a:prstGeom prst="rect">
            <a:avLst/>
          </a:prstGeom>
          <a:noFill/>
          <a:ln w="0">
            <a:noFill/>
          </a:ln>
        </p:spPr>
        <p:style>
          <a:lnRef idx="0"/>
          <a:fillRef idx="0"/>
          <a:effectRef idx="0"/>
          <a:fontRef idx="minor"/>
        </p:style>
      </p:sp>
      <p:pic>
        <p:nvPicPr>
          <p:cNvPr id="159" name="" descr=""/>
          <p:cNvPicPr/>
          <p:nvPr/>
        </p:nvPicPr>
        <p:blipFill>
          <a:blip r:embed="rId1"/>
          <a:stretch/>
        </p:blipFill>
        <p:spPr>
          <a:xfrm>
            <a:off x="2676960" y="3600000"/>
            <a:ext cx="6837840" cy="2337840"/>
          </a:xfrm>
          <a:prstGeom prst="rect">
            <a:avLst/>
          </a:prstGeom>
          <a:ln w="19080">
            <a:solidFill>
              <a:srgbClr val="00a933"/>
            </a:solidFill>
            <a:prstDash val="lgDash"/>
            <a:round/>
          </a:ln>
        </p:spPr>
      </p:pic>
      <p:sp>
        <p:nvSpPr>
          <p:cNvPr id="160" name=""/>
          <p:cNvSpPr txBox="1"/>
          <p:nvPr/>
        </p:nvSpPr>
        <p:spPr>
          <a:xfrm>
            <a:off x="2733480" y="540000"/>
            <a:ext cx="6724800" cy="627120"/>
          </a:xfrm>
          <a:prstGeom prst="rect">
            <a:avLst/>
          </a:prstGeom>
          <a:noFill/>
          <a:ln w="0">
            <a:noFill/>
          </a:ln>
        </p:spPr>
        <p:txBody>
          <a:bodyPr lIns="90000" rIns="90000" tIns="45000" bIns="45000" anchor="t">
            <a:noAutofit/>
          </a:bodyPr>
          <a:p>
            <a:r>
              <a:rPr b="1" lang="en-US" sz="3000" spc="-1" strike="noStrike">
                <a:solidFill>
                  <a:srgbClr val="000000"/>
                </a:solidFill>
                <a:latin typeface="Latto"/>
                <a:ea typeface="PingFang SC"/>
              </a:rPr>
              <a:t>Asexual Reproduction in Plants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PlaceHolder 1"/>
          <p:cNvSpPr>
            <a:spLocks noGrp="1"/>
          </p:cNvSpPr>
          <p:nvPr>
            <p:ph/>
          </p:nvPr>
        </p:nvSpPr>
        <p:spPr>
          <a:xfrm>
            <a:off x="360000" y="1728000"/>
            <a:ext cx="8460000" cy="4317120"/>
          </a:xfrm>
          <a:prstGeom prst="rect">
            <a:avLst/>
          </a:prstGeom>
          <a:noFill/>
          <a:ln w="0">
            <a:noFill/>
          </a:ln>
        </p:spPr>
        <p:txBody>
          <a:bodyPr lIns="90000" rIns="90000" tIns="45000" bIns="45000" anchor="t">
            <a:noAutofit/>
          </a:bodyPr>
          <a:p>
            <a:pPr algn="ctr">
              <a:lnSpc>
                <a:spcPct val="100000"/>
              </a:lnSpc>
              <a:spcBef>
                <a:spcPts val="1417"/>
              </a:spcBef>
              <a:buNone/>
            </a:pPr>
            <a:r>
              <a:rPr b="1" lang="en-PH" sz="1800" spc="-1" strike="noStrike">
                <a:latin typeface="Lato"/>
              </a:rPr>
              <a:t> </a:t>
            </a:r>
            <a:r>
              <a:rPr b="1" lang="en-PH" sz="1800" spc="-1" strike="noStrike">
                <a:latin typeface="Lato"/>
              </a:rPr>
              <a:t>Artificial Vegetative Propagation</a:t>
            </a:r>
            <a:endParaRPr b="0" lang="en-PH" sz="1800" spc="-1" strike="noStrike">
              <a:latin typeface="Lato"/>
            </a:endParaRPr>
          </a:p>
          <a:p>
            <a:pPr algn="just">
              <a:lnSpc>
                <a:spcPct val="100000"/>
              </a:lnSpc>
              <a:spcBef>
                <a:spcPts val="1417"/>
              </a:spcBef>
              <a:buNone/>
            </a:pPr>
            <a:r>
              <a:rPr b="0" lang="en-PH" sz="1800" spc="-1" strike="noStrike">
                <a:latin typeface="Lato"/>
              </a:rPr>
              <a:t> </a:t>
            </a:r>
            <a:r>
              <a:rPr b="1" lang="en-PH" sz="1800" spc="-1" strike="noStrike">
                <a:latin typeface="Lato"/>
              </a:rPr>
              <a:t>	</a:t>
            </a:r>
            <a:r>
              <a:rPr b="1" lang="en-PH" sz="1800" spc="-1" strike="noStrike">
                <a:latin typeface="Lato"/>
              </a:rPr>
              <a:t>Artificial vegetative propagation</a:t>
            </a:r>
            <a:r>
              <a:rPr b="0" lang="en-PH" sz="1800" spc="-1" strike="noStrike">
                <a:latin typeface="Lato"/>
              </a:rPr>
              <a:t> is also called </a:t>
            </a:r>
            <a:r>
              <a:rPr b="1" lang="en-PH" sz="1800" spc="-1" strike="noStrike">
                <a:latin typeface="Lato"/>
              </a:rPr>
              <a:t>cloning</a:t>
            </a:r>
            <a:r>
              <a:rPr b="0" lang="en-PH" sz="1800" spc="-1" strike="noStrike">
                <a:latin typeface="Lato"/>
                <a:ea typeface="Ð¾•áþ"/>
              </a:rPr>
              <a:t>. Vegetative propagation produces the next generation that is genetically identical to the parent. Such an organism that is genetically identical to the parent is called a clone. In the case of plants with advantageous characteristics, the characteristics can be preserved by producing clones. This is particularly useful to agriculturists and horticulturists to get the best crop and uniform yield every time.</a:t>
            </a:r>
            <a:endParaRPr b="0" lang="en-PH" sz="1800" spc="-1" strike="noStrike">
              <a:latin typeface="Lato"/>
            </a:endParaRPr>
          </a:p>
          <a:p>
            <a:pPr algn="just">
              <a:lnSpc>
                <a:spcPct val="100000"/>
              </a:lnSpc>
              <a:spcBef>
                <a:spcPts val="1417"/>
              </a:spcBef>
              <a:buNone/>
            </a:pPr>
            <a:r>
              <a:rPr b="0" lang="en-PH" sz="1800" spc="-1" strike="noStrike">
                <a:latin typeface="Lato"/>
                <a:ea typeface="Ð¾•áþ"/>
              </a:rPr>
              <a:t> </a:t>
            </a:r>
            <a:r>
              <a:rPr b="0" lang="en-PH" sz="1800" spc="-1" strike="noStrike">
                <a:latin typeface="Lato"/>
                <a:ea typeface="Ð¾•áþ"/>
              </a:rPr>
              <a:t>	</a:t>
            </a:r>
            <a:r>
              <a:rPr b="0" lang="en-PH" sz="1800" spc="-1" strike="noStrike">
                <a:latin typeface="Lato"/>
                <a:ea typeface="Ð¾•áþ"/>
              </a:rPr>
              <a:t>There are various ways of carrying out artificial propagation of plants. Some traditional methods used in artificial vegetative reproduction are cuttings, grafting, marcotting, layering, and budding. Tissue culture is a method that is a product of recent technology.</a:t>
            </a:r>
            <a:endParaRPr b="0" lang="en-PH" sz="1800" spc="-1" strike="noStrike">
              <a:latin typeface="Lato"/>
            </a:endParaRPr>
          </a:p>
          <a:p>
            <a:pPr algn="just">
              <a:lnSpc>
                <a:spcPct val="100000"/>
              </a:lnSpc>
              <a:spcBef>
                <a:spcPts val="1417"/>
              </a:spcBef>
              <a:buNone/>
            </a:pPr>
            <a:r>
              <a:rPr b="0" lang="en-PH" sz="1800" spc="-1" strike="noStrike">
                <a:latin typeface="Lato"/>
                <a:ea typeface="Ð¾•áþ"/>
              </a:rPr>
              <a:t> </a:t>
            </a:r>
            <a:r>
              <a:rPr b="0" lang="en-PH" sz="1800" spc="-1" strike="noStrike">
                <a:latin typeface="Lato"/>
                <a:ea typeface="Ð¾•áþ"/>
              </a:rPr>
              <a:t>	</a:t>
            </a:r>
            <a:r>
              <a:rPr b="0" lang="en-PH" sz="1800" spc="-1" strike="noStrike">
                <a:latin typeface="Lato"/>
                <a:ea typeface="Ð¾•áþ"/>
              </a:rPr>
              <a:t>Some seed plants and other ornamental plants can grow new varieties through artificial vegetative reproduction.</a:t>
            </a:r>
            <a:endParaRPr b="0" lang="en-PH" sz="1800" spc="-1" strike="noStrike">
              <a:latin typeface="Lato"/>
            </a:endParaRPr>
          </a:p>
          <a:p>
            <a:pPr algn="just">
              <a:lnSpc>
                <a:spcPct val="100000"/>
              </a:lnSpc>
              <a:spcBef>
                <a:spcPts val="283"/>
              </a:spcBef>
              <a:spcAft>
                <a:spcPts val="283"/>
              </a:spcAft>
              <a:buNone/>
            </a:pPr>
            <a:endParaRPr b="0" lang="en-PH" sz="1800" spc="-1" strike="noStrike">
              <a:latin typeface="Lato"/>
            </a:endParaRPr>
          </a:p>
          <a:p>
            <a:pPr algn="just">
              <a:lnSpc>
                <a:spcPct val="100000"/>
              </a:lnSpc>
              <a:buNone/>
            </a:pPr>
            <a:endParaRPr b="0" lang="en-PH" sz="1800" spc="-1" strike="noStrike">
              <a:latin typeface="Lato"/>
            </a:endParaRPr>
          </a:p>
        </p:txBody>
      </p:sp>
      <p:sp>
        <p:nvSpPr>
          <p:cNvPr id="162" name=""/>
          <p:cNvSpPr/>
          <p:nvPr/>
        </p:nvSpPr>
        <p:spPr>
          <a:xfrm>
            <a:off x="720000" y="360000"/>
            <a:ext cx="9168480" cy="708480"/>
          </a:xfrm>
          <a:prstGeom prst="rect">
            <a:avLst/>
          </a:prstGeom>
          <a:noFill/>
          <a:ln w="0">
            <a:noFill/>
          </a:ln>
        </p:spPr>
        <p:style>
          <a:lnRef idx="0"/>
          <a:fillRef idx="0"/>
          <a:effectRef idx="0"/>
          <a:fontRef idx="minor"/>
        </p:style>
      </p:sp>
      <p:sp>
        <p:nvSpPr>
          <p:cNvPr id="163" name=""/>
          <p:cNvSpPr/>
          <p:nvPr/>
        </p:nvSpPr>
        <p:spPr>
          <a:xfrm>
            <a:off x="10260000" y="5746320"/>
            <a:ext cx="175680" cy="341280"/>
          </a:xfrm>
          <a:prstGeom prst="rect">
            <a:avLst/>
          </a:prstGeom>
          <a:noFill/>
          <a:ln w="0">
            <a:noFill/>
          </a:ln>
        </p:spPr>
        <p:style>
          <a:lnRef idx="0"/>
          <a:fillRef idx="0"/>
          <a:effectRef idx="0"/>
          <a:fontRef idx="minor"/>
        </p:style>
      </p:sp>
      <p:sp>
        <p:nvSpPr>
          <p:cNvPr id="164" name=""/>
          <p:cNvSpPr/>
          <p:nvPr/>
        </p:nvSpPr>
        <p:spPr>
          <a:xfrm>
            <a:off x="9181800" y="2016000"/>
            <a:ext cx="2518200" cy="3238200"/>
          </a:xfrm>
          <a:prstGeom prst="foldedCorner">
            <a:avLst>
              <a:gd name="adj" fmla="val 12500"/>
            </a:avLst>
          </a:prstGeom>
          <a:solidFill>
            <a:srgbClr val="b3cac7"/>
          </a:solidFill>
          <a:ln w="0">
            <a:solidFill>
              <a:srgbClr val="3465a4"/>
            </a:solidFill>
          </a:ln>
        </p:spPr>
        <p:style>
          <a:lnRef idx="0"/>
          <a:fillRef idx="0"/>
          <a:effectRef idx="0"/>
          <a:fontRef idx="minor"/>
        </p:style>
        <p:txBody>
          <a:bodyPr lIns="90000" rIns="90000" tIns="45000" bIns="45000" anchor="ctr">
            <a:noAutofit/>
          </a:bodyPr>
          <a:p>
            <a:pPr>
              <a:lnSpc>
                <a:spcPct val="100000"/>
              </a:lnSpc>
              <a:buNone/>
            </a:pPr>
            <a:endParaRPr b="0" lang="en-PH" sz="1800" spc="-1" strike="noStrike">
              <a:latin typeface="Arial"/>
            </a:endParaRPr>
          </a:p>
          <a:p>
            <a:pPr>
              <a:lnSpc>
                <a:spcPct val="100000"/>
              </a:lnSpc>
              <a:buNone/>
            </a:pPr>
            <a:r>
              <a:rPr b="1" lang="en-PH" sz="1600" spc="-1" strike="noStrike">
                <a:solidFill>
                  <a:srgbClr val="000000"/>
                </a:solidFill>
                <a:latin typeface="Lato"/>
                <a:ea typeface="DejaVu Sans"/>
              </a:rPr>
              <a:t>FACTS:</a:t>
            </a:r>
            <a:br/>
            <a:endParaRPr b="0" lang="en-PH" sz="1600" spc="-1" strike="noStrike">
              <a:latin typeface="Arial"/>
            </a:endParaRPr>
          </a:p>
          <a:p>
            <a:pPr>
              <a:lnSpc>
                <a:spcPct val="100000"/>
              </a:lnSpc>
              <a:buNone/>
            </a:pPr>
            <a:r>
              <a:rPr b="0" lang="en-PH" sz="1600" spc="-1" strike="noStrike">
                <a:solidFill>
                  <a:srgbClr val="000000"/>
                </a:solidFill>
                <a:latin typeface="Lato"/>
                <a:ea typeface="DejaVu Sans"/>
              </a:rPr>
              <a:t>Have you ever heard of the coconut variety known as macapuno?</a:t>
            </a:r>
            <a:endParaRPr b="0" lang="en-PH" sz="1600" spc="-1" strike="noStrike">
              <a:latin typeface="Arial"/>
            </a:endParaRPr>
          </a:p>
          <a:p>
            <a:pPr>
              <a:lnSpc>
                <a:spcPct val="100000"/>
              </a:lnSpc>
              <a:buNone/>
            </a:pPr>
            <a:r>
              <a:rPr b="0" lang="en-PH" sz="1600" spc="-1" strike="noStrike">
                <a:solidFill>
                  <a:srgbClr val="000000"/>
                </a:solidFill>
                <a:latin typeface="Lato"/>
                <a:ea typeface="Ð¾•áþ"/>
              </a:rPr>
              <a:t>Macapuno </a:t>
            </a:r>
            <a:r>
              <a:rPr b="0" lang="en-PH" sz="1600" spc="-1" strike="noStrike">
                <a:solidFill>
                  <a:srgbClr val="000000"/>
                </a:solidFill>
                <a:latin typeface="Lato"/>
                <a:ea typeface="DejaVu Sans"/>
              </a:rPr>
              <a:t>is the product of cloning a coconut tree produced by a Filipino</a:t>
            </a:r>
            <a:endParaRPr b="0" lang="en-PH" sz="1600" spc="-1" strike="noStrike">
              <a:latin typeface="Arial"/>
            </a:endParaRPr>
          </a:p>
          <a:p>
            <a:pPr>
              <a:lnSpc>
                <a:spcPct val="100000"/>
              </a:lnSpc>
              <a:buNone/>
            </a:pPr>
            <a:r>
              <a:rPr b="0" lang="en-PH" sz="1600" spc="-1" strike="noStrike">
                <a:solidFill>
                  <a:srgbClr val="000000"/>
                </a:solidFill>
                <a:latin typeface="Lato"/>
                <a:ea typeface="DejaVu Sans"/>
              </a:rPr>
              <a:t>scientist, Emerita de</a:t>
            </a:r>
            <a:endParaRPr b="0" lang="en-PH" sz="1600" spc="-1" strike="noStrike">
              <a:latin typeface="Arial"/>
            </a:endParaRPr>
          </a:p>
          <a:p>
            <a:pPr>
              <a:lnSpc>
                <a:spcPct val="100000"/>
              </a:lnSpc>
              <a:buNone/>
            </a:pPr>
            <a:r>
              <a:rPr b="0" lang="en-PH" sz="1600" spc="-1" strike="noStrike">
                <a:solidFill>
                  <a:srgbClr val="000000"/>
                </a:solidFill>
                <a:latin typeface="Lato"/>
                <a:ea typeface="DejaVu Sans"/>
              </a:rPr>
              <a:t>Guzman, Ph.D.</a:t>
            </a:r>
            <a:endParaRPr b="0" lang="en-PH" sz="1600" spc="-1" strike="noStrike">
              <a:latin typeface="Arial"/>
            </a:endParaRPr>
          </a:p>
        </p:txBody>
      </p:sp>
      <p:sp>
        <p:nvSpPr>
          <p:cNvPr id="165" name=""/>
          <p:cNvSpPr txBox="1"/>
          <p:nvPr/>
        </p:nvSpPr>
        <p:spPr>
          <a:xfrm>
            <a:off x="2733480" y="441360"/>
            <a:ext cx="6724800" cy="627120"/>
          </a:xfrm>
          <a:prstGeom prst="rect">
            <a:avLst/>
          </a:prstGeom>
          <a:noFill/>
          <a:ln w="0">
            <a:noFill/>
          </a:ln>
        </p:spPr>
        <p:txBody>
          <a:bodyPr lIns="90000" rIns="90000" tIns="45000" bIns="45000" anchor="t">
            <a:noAutofit/>
          </a:bodyPr>
          <a:p>
            <a:r>
              <a:rPr b="1" lang="en-US" sz="3000" spc="-1" strike="noStrike">
                <a:solidFill>
                  <a:srgbClr val="000000"/>
                </a:solidFill>
                <a:latin typeface="Latto"/>
                <a:ea typeface="PingFang SC"/>
              </a:rPr>
              <a:t>Asexual Reproduction in Plants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PlaceHolder 1"/>
          <p:cNvSpPr>
            <a:spLocks noGrp="1"/>
          </p:cNvSpPr>
          <p:nvPr>
            <p:ph/>
          </p:nvPr>
        </p:nvSpPr>
        <p:spPr>
          <a:xfrm>
            <a:off x="360000" y="1620000"/>
            <a:ext cx="8817840" cy="4500000"/>
          </a:xfrm>
          <a:prstGeom prst="rect">
            <a:avLst/>
          </a:prstGeom>
          <a:noFill/>
          <a:ln w="0">
            <a:noFill/>
          </a:ln>
        </p:spPr>
        <p:txBody>
          <a:bodyPr lIns="90000" rIns="90000" tIns="45000" bIns="45000" anchor="t">
            <a:noAutofit/>
          </a:bodyPr>
          <a:p>
            <a:pPr algn="just">
              <a:lnSpc>
                <a:spcPct val="100000"/>
              </a:lnSpc>
              <a:spcBef>
                <a:spcPts val="1417"/>
              </a:spcBef>
              <a:buNone/>
            </a:pPr>
            <a:r>
              <a:rPr b="1" lang="en-PH" sz="1800" spc="-1" strike="noStrike">
                <a:latin typeface="Lato"/>
              </a:rPr>
              <a:t>Cuttings </a:t>
            </a:r>
            <a:r>
              <a:rPr b="0" lang="en-PH" sz="1800" spc="-1" strike="noStrike">
                <a:latin typeface="Lato"/>
              </a:rPr>
              <a:t>	</a:t>
            </a:r>
            <a:endParaRPr b="0" lang="en-PH" sz="1800" spc="-1" strike="noStrike">
              <a:latin typeface="Lato"/>
            </a:endParaRPr>
          </a:p>
          <a:p>
            <a:pPr algn="just">
              <a:lnSpc>
                <a:spcPct val="100000"/>
              </a:lnSpc>
              <a:spcBef>
                <a:spcPts val="1417"/>
              </a:spcBef>
              <a:buNone/>
            </a:pPr>
            <a:r>
              <a:rPr b="0" lang="en-PH" sz="1800" spc="-1" strike="noStrike">
                <a:latin typeface="Lato"/>
                <a:ea typeface="®Ééþ"/>
              </a:rPr>
              <a:t> </a:t>
            </a:r>
            <a:r>
              <a:rPr b="0" lang="en-PH" sz="1800" spc="-1" strike="noStrike">
                <a:latin typeface="Lato"/>
                <a:ea typeface="®Ééþ"/>
              </a:rPr>
              <a:t>	</a:t>
            </a:r>
            <a:r>
              <a:rPr b="0" lang="en-PH" sz="1800" spc="-1" strike="noStrike">
                <a:latin typeface="Lato"/>
                <a:ea typeface="®Ééþ"/>
              </a:rPr>
              <a:t>Any part of a plant, such as a stem, leaf, or root that has been removed from a plant to produce new plants is called cutting. There are three kinds of cuttings : leaf cutting, stem cutting, and root cutting.Cutting is the most used method in producing new plants. Vegetables and ornamental plants are usually propagated through cuttings. Stem cuttings from the parent plant can be directly planted in good soil or grow roots in a container filled with water and later transplanted in the soil.</a:t>
            </a:r>
            <a:endParaRPr b="0" lang="en-PH" sz="1800" spc="-1" strike="noStrike">
              <a:latin typeface="Lato"/>
            </a:endParaRPr>
          </a:p>
          <a:p>
            <a:pPr algn="just">
              <a:lnSpc>
                <a:spcPct val="100000"/>
              </a:lnSpc>
              <a:spcBef>
                <a:spcPts val="1417"/>
              </a:spcBef>
              <a:buNone/>
            </a:pPr>
            <a:r>
              <a:rPr b="1" lang="en-PH" sz="1800" spc="-1" strike="noStrike">
                <a:latin typeface="Lato"/>
                <a:ea typeface="®Ééþ"/>
              </a:rPr>
              <a:t>Grafting</a:t>
            </a:r>
            <a:endParaRPr b="0" lang="en-PH" sz="1800" spc="-1" strike="noStrike">
              <a:latin typeface="Lato"/>
            </a:endParaRPr>
          </a:p>
          <a:p>
            <a:pPr algn="just">
              <a:lnSpc>
                <a:spcPct val="100000"/>
              </a:lnSpc>
              <a:spcBef>
                <a:spcPts val="1417"/>
              </a:spcBef>
              <a:buNone/>
            </a:pPr>
            <a:r>
              <a:rPr b="0" lang="en-PH" sz="1800" spc="-1" strike="noStrike">
                <a:latin typeface="Lato"/>
                <a:ea typeface="Ð¾•áþ"/>
              </a:rPr>
              <a:t> </a:t>
            </a:r>
            <a:r>
              <a:rPr b="0" lang="en-PH" sz="1800" spc="-1" strike="noStrike">
                <a:latin typeface="Lato"/>
                <a:ea typeface="Ð¾•áþ"/>
              </a:rPr>
              <a:t>	</a:t>
            </a:r>
            <a:r>
              <a:rPr b="0" lang="en-PH" sz="1800" spc="-1" strike="noStrike">
                <a:latin typeface="Lato"/>
                <a:ea typeface="Ð¾•áþ"/>
              </a:rPr>
              <a:t>Grafting is the most widely used artificial method of propagating plants. It is done by cutting a stem from one plant and attaching it to the stump of another plant. Usually, the portion of the stem cut from a tree has many buds. This is called the </a:t>
            </a:r>
            <a:r>
              <a:rPr b="1" lang="en-PH" sz="1800" spc="-1" strike="noStrike">
                <a:latin typeface="Lato"/>
                <a:ea typeface="Ð¾•áþ"/>
              </a:rPr>
              <a:t>scion</a:t>
            </a:r>
            <a:r>
              <a:rPr b="0" lang="en-PH" sz="1800" spc="-1" strike="noStrike">
                <a:latin typeface="Lato"/>
                <a:ea typeface="Ð¾•áþ"/>
              </a:rPr>
              <a:t>. The stump to which the scion is inserted is called the </a:t>
            </a:r>
            <a:r>
              <a:rPr b="1" lang="en-PH" sz="1800" spc="-1" strike="noStrike">
                <a:latin typeface="Lato"/>
                <a:ea typeface="Ð¾•áþ"/>
              </a:rPr>
              <a:t>stock</a:t>
            </a:r>
            <a:r>
              <a:rPr b="0" lang="en-PH" sz="1800" spc="-1" strike="noStrike">
                <a:latin typeface="Lato"/>
                <a:ea typeface="Ð¾•áþ"/>
              </a:rPr>
              <a:t>. Santol, mango, lanzones, calamansi, pomelo, and some ornamental plants are propagated through this method.</a:t>
            </a:r>
            <a:endParaRPr b="0" lang="en-PH" sz="1800" spc="-1" strike="noStrike">
              <a:latin typeface="Lato"/>
            </a:endParaRPr>
          </a:p>
        </p:txBody>
      </p:sp>
      <p:sp>
        <p:nvSpPr>
          <p:cNvPr id="167" name=""/>
          <p:cNvSpPr/>
          <p:nvPr/>
        </p:nvSpPr>
        <p:spPr>
          <a:xfrm>
            <a:off x="720000" y="360000"/>
            <a:ext cx="9168480" cy="708480"/>
          </a:xfrm>
          <a:prstGeom prst="rect">
            <a:avLst/>
          </a:prstGeom>
          <a:noFill/>
          <a:ln w="0">
            <a:noFill/>
          </a:ln>
        </p:spPr>
        <p:style>
          <a:lnRef idx="0"/>
          <a:fillRef idx="0"/>
          <a:effectRef idx="0"/>
          <a:fontRef idx="minor"/>
        </p:style>
      </p:sp>
      <p:sp>
        <p:nvSpPr>
          <p:cNvPr id="168" name=""/>
          <p:cNvSpPr/>
          <p:nvPr/>
        </p:nvSpPr>
        <p:spPr>
          <a:xfrm>
            <a:off x="7560000" y="5400000"/>
            <a:ext cx="2874960" cy="341280"/>
          </a:xfrm>
          <a:prstGeom prst="rect">
            <a:avLst/>
          </a:prstGeom>
          <a:noFill/>
          <a:ln w="0">
            <a:noFill/>
          </a:ln>
        </p:spPr>
        <p:style>
          <a:lnRef idx="0"/>
          <a:fillRef idx="0"/>
          <a:effectRef idx="0"/>
          <a:fontRef idx="minor"/>
        </p:style>
      </p:sp>
      <p:sp>
        <p:nvSpPr>
          <p:cNvPr id="169" name=""/>
          <p:cNvSpPr/>
          <p:nvPr/>
        </p:nvSpPr>
        <p:spPr>
          <a:xfrm>
            <a:off x="10260000" y="5746320"/>
            <a:ext cx="175680" cy="341280"/>
          </a:xfrm>
          <a:prstGeom prst="rect">
            <a:avLst/>
          </a:prstGeom>
          <a:noFill/>
          <a:ln w="0">
            <a:noFill/>
          </a:ln>
        </p:spPr>
        <p:style>
          <a:lnRef idx="0"/>
          <a:fillRef idx="0"/>
          <a:effectRef idx="0"/>
          <a:fontRef idx="minor"/>
        </p:style>
      </p:sp>
      <p:pic>
        <p:nvPicPr>
          <p:cNvPr id="170" name="" descr=""/>
          <p:cNvPicPr/>
          <p:nvPr/>
        </p:nvPicPr>
        <p:blipFill>
          <a:blip r:embed="rId1"/>
          <a:stretch/>
        </p:blipFill>
        <p:spPr>
          <a:xfrm>
            <a:off x="9360000" y="2160000"/>
            <a:ext cx="2340000" cy="1820160"/>
          </a:xfrm>
          <a:prstGeom prst="rect">
            <a:avLst/>
          </a:prstGeom>
          <a:ln w="19080">
            <a:solidFill>
              <a:srgbClr val="00a933"/>
            </a:solidFill>
            <a:prstDash val="lgDash"/>
            <a:round/>
          </a:ln>
        </p:spPr>
      </p:pic>
      <p:pic>
        <p:nvPicPr>
          <p:cNvPr id="171" name="" descr=""/>
          <p:cNvPicPr/>
          <p:nvPr/>
        </p:nvPicPr>
        <p:blipFill>
          <a:blip r:embed="rId2"/>
          <a:stretch/>
        </p:blipFill>
        <p:spPr>
          <a:xfrm>
            <a:off x="9347040" y="4140000"/>
            <a:ext cx="2424960" cy="1927800"/>
          </a:xfrm>
          <a:prstGeom prst="rect">
            <a:avLst/>
          </a:prstGeom>
          <a:ln w="19080">
            <a:solidFill>
              <a:srgbClr val="00a933"/>
            </a:solidFill>
            <a:prstDash val="lgDash"/>
            <a:round/>
          </a:ln>
        </p:spPr>
      </p:pic>
      <p:sp>
        <p:nvSpPr>
          <p:cNvPr id="172" name=""/>
          <p:cNvSpPr txBox="1"/>
          <p:nvPr/>
        </p:nvSpPr>
        <p:spPr>
          <a:xfrm>
            <a:off x="2733480" y="540000"/>
            <a:ext cx="6724800" cy="627120"/>
          </a:xfrm>
          <a:prstGeom prst="rect">
            <a:avLst/>
          </a:prstGeom>
          <a:noFill/>
          <a:ln w="0">
            <a:noFill/>
          </a:ln>
        </p:spPr>
        <p:txBody>
          <a:bodyPr lIns="90000" rIns="90000" tIns="45000" bIns="45000" anchor="t">
            <a:noAutofit/>
          </a:bodyPr>
          <a:p>
            <a:r>
              <a:rPr b="1" lang="en-US" sz="3000" spc="-1" strike="noStrike">
                <a:solidFill>
                  <a:srgbClr val="000000"/>
                </a:solidFill>
                <a:latin typeface="Latto"/>
                <a:ea typeface="PingFang SC"/>
              </a:rPr>
              <a:t>Asexual Reproduction in Plants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796</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2023-07-11T14:57:00Z</dcterms:modified>
  <cp:revision>113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