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720EE81F-D270-43FA-B76D-06CAC79193CC}"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8464C195-B6AB-489C-8EAD-BC82DEF871DF}"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0816CD67-065E-4F1D-97A6-3966E06470EB}"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E79923C1-BA36-4E52-84F3-3BACBEB19B80}"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7819A3AA-BAD9-4A22-BA4C-598A3DB79460}"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0BECC8F5-8231-48A5-B175-E7BACB9C36E8}"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11F16146-01B8-4B87-9718-22BC475B5E10}"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CF93B140-1E20-48AC-9270-207085131CF4}"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AC9DB407-9C6C-42C9-A28F-F7F2F1DD5F97}"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7141A9D-6A7F-4707-A608-AE7879CD094C}"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F31CCD0-2ABA-4941-AE00-9F9A0E4BDA81}"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38DD78D-F76E-4540-93EB-65CF4233E0CE}"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EBC7064-D0A8-4CDA-B129-92D72D0D6073}"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0F04939-D04B-4091-8E3A-57B7059E33F7}"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A9B14ADC-662D-4FE6-8BFC-496475FD5BEF}"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9E64B5B9-CAC5-4CF2-8E60-82D1D9F7A6EA}"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8B71E3A1-DFE4-4D39-AF40-1D3611FDD262}"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D068A718-ED60-4284-889D-2EE08BB7D1C9}"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DEDF4828-0851-49DE-AEAF-F7E15FA93263}"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805EA282-3DFE-4FF8-A280-703E18CEA1D2}"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58C1E45E-96D7-40C3-8675-C82727B4B883}"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95F45514-5A51-4432-875C-11637B189D31}"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0BC3CB67-0AD3-4997-8BCD-2704AFE68A1A}"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37A57A04-258F-440D-843F-5B8BF82C3448}"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455824F-8BC8-4294-8C8C-38C3FFF8B720}"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0C5E3AE-3DF6-4C75-A59E-2207A29034B9}"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16FFCAF-C19F-4BF8-924C-69EEB9D9D30C}"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0A2C50D6-E630-49B7-874F-0FD059659753}"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0CB176F6-0509-4FA3-8036-EDB86C3C6C98}"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14B1274E-479D-4C3E-8B7A-4DCE81243ACF}"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4C8334FD-5CF1-4BC9-B14C-CD18AA3E8FC9}"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C0645C49-E6E8-4216-A4A3-F1B2CB22CD70}"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12B1EA8F-18D5-413A-93C5-BAF8F6E490EC}"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AE31E4C-CA83-448F-9A6D-711FD886CD18}"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F8F4B757-CB3A-4155-BB8D-0180DDA891AD}"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B2B0BBC-951B-424A-8AD7-71FCF623441E}"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280" cy="68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160" cy="2783160"/>
          </a:xfrm>
          <a:prstGeom prst="rect">
            <a:avLst/>
          </a:prstGeom>
          <a:ln w="0">
            <a:noFill/>
          </a:ln>
        </p:spPr>
      </p:pic>
      <p:sp>
        <p:nvSpPr>
          <p:cNvPr id="2" name="Rectangle 5"/>
          <p:cNvSpPr/>
          <p:nvPr/>
        </p:nvSpPr>
        <p:spPr>
          <a:xfrm>
            <a:off x="3487320" y="1475280"/>
            <a:ext cx="8688600" cy="3846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600" cy="368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2722EC48-7935-4C49-9E0D-A56DB2B7D9C0}"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280" cy="619200"/>
          </a:xfrm>
          <a:prstGeom prst="rect">
            <a:avLst/>
          </a:prstGeom>
          <a:ln w="0">
            <a:noFill/>
          </a:ln>
        </p:spPr>
      </p:pic>
      <p:sp>
        <p:nvSpPr>
          <p:cNvPr id="46" name="Rectangle 7"/>
          <p:cNvSpPr/>
          <p:nvPr/>
        </p:nvSpPr>
        <p:spPr>
          <a:xfrm>
            <a:off x="10868760" y="0"/>
            <a:ext cx="954720" cy="954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800" cy="1018800"/>
          </a:xfrm>
          <a:prstGeom prst="rect">
            <a:avLst/>
          </a:prstGeom>
          <a:ln w="0">
            <a:noFill/>
          </a:ln>
        </p:spPr>
      </p:pic>
      <p:sp>
        <p:nvSpPr>
          <p:cNvPr id="48" name="TextBox 9"/>
          <p:cNvSpPr/>
          <p:nvPr/>
        </p:nvSpPr>
        <p:spPr>
          <a:xfrm>
            <a:off x="185400" y="6362280"/>
            <a:ext cx="467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960" cy="3492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360" cy="3492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CB478ED4-8575-4BC3-A5A7-7A623803A59D}"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360" cy="34920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600" cy="3368880"/>
          </a:xfrm>
          <a:prstGeom prst="rect">
            <a:avLst/>
          </a:prstGeom>
          <a:ln w="12700">
            <a:noFill/>
          </a:ln>
        </p:spPr>
      </p:pic>
      <p:sp>
        <p:nvSpPr>
          <p:cNvPr id="92" name="PlaceHolder 1"/>
          <p:cNvSpPr>
            <a:spLocks noGrp="1"/>
          </p:cNvSpPr>
          <p:nvPr>
            <p:ph type="ftr" idx="7"/>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8661452C-324C-42B4-A56B-54F91500F2BE}"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844000"/>
            <a:ext cx="6824520" cy="663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Sinaunang Rome at Republikang Romano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Rectangle 21"/>
          <p:cNvSpPr/>
          <p:nvPr/>
        </p:nvSpPr>
        <p:spPr>
          <a:xfrm>
            <a:off x="-113040" y="532080"/>
            <a:ext cx="1079784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9" name="Rectangle 22"/>
          <p:cNvSpPr/>
          <p:nvPr/>
        </p:nvSpPr>
        <p:spPr>
          <a:xfrm>
            <a:off x="426960" y="532080"/>
            <a:ext cx="1042020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Epekto ng paglawak ng kapangyarihan ng Rome </a:t>
            </a: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p:txBody>
      </p:sp>
      <p:graphicFrame>
        <p:nvGraphicFramePr>
          <p:cNvPr id="160" name=""/>
          <p:cNvGraphicFramePr/>
          <p:nvPr/>
        </p:nvGraphicFramePr>
        <p:xfrm>
          <a:off x="953280" y="1531080"/>
          <a:ext cx="10319400" cy="2158920"/>
        </p:xfrm>
        <a:graphic>
          <a:graphicData uri="http://schemas.openxmlformats.org/drawingml/2006/table">
            <a:tbl>
              <a:tblPr/>
              <a:tblGrid>
                <a:gridCol w="2189160"/>
                <a:gridCol w="8130600"/>
              </a:tblGrid>
              <a:tr h="2422440">
                <a:tc>
                  <a:txBody>
                    <a:bodyPr lIns="90000" rIns="90000" tIns="46800" bIns="46800" anchor="ctr">
                      <a:noAutofit/>
                    </a:bodyPr>
                    <a:p>
                      <a:pPr algn="ctr"/>
                      <a:r>
                        <a:rPr b="1" lang="en-PH" sz="1800" spc="-1" strike="noStrike">
                          <a:solidFill>
                            <a:srgbClr val="000000"/>
                          </a:solidFill>
                          <a:latin typeface="Lato"/>
                          <a:ea typeface="AppleSystemUIFont"/>
                        </a:rPr>
                        <a:t>Suliranin sa Agrikultura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just">
                        <a:lnSpc>
                          <a:spcPct val="100000"/>
                        </a:lnSpc>
                        <a:spcBef>
                          <a:spcPts val="567"/>
                        </a:spcBef>
                        <a:spcAft>
                          <a:spcPts val="567"/>
                        </a:spcAft>
                      </a:pPr>
                      <a:r>
                        <a:rPr b="0" lang="en-PH" sz="1800" spc="-1" strike="noStrike">
                          <a:solidFill>
                            <a:srgbClr val="000000"/>
                          </a:solidFill>
                          <a:latin typeface="Lato"/>
                        </a:rPr>
                        <a:t>Nasira ang mga lupang sakahan ng bansa. Napabayaan ito ng mga may-ari na nakipaglaban sa ibang lupain habang sumobra naman ang butil at produktong nagmula sa mga natalong lupain. Nagdulot ito ng pagtaas ng presyo ng bilihin sa Rome at bumaba ang kita ng mga magsasaka. Ipinagbili ang lupain sa mayayamang Romano na may sariling manggagawa sa bukid mula sa alipin sa digmaan.</a:t>
                      </a:r>
                      <a:endParaRPr b="0" lang="en-PH" sz="1800" spc="-1" strike="noStrike">
                        <a:solidFill>
                          <a:srgbClr val="000000"/>
                        </a:solidFill>
                        <a:latin typeface="Lato"/>
                        <a:ea typeface="PingFang SC"/>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622160">
                <a:tc>
                  <a:txBody>
                    <a:bodyPr lIns="90000" rIns="90000" tIns="46800" bIns="46800" anchor="ctr">
                      <a:noAutofit/>
                    </a:bodyPr>
                    <a:p>
                      <a:pPr algn="ctr"/>
                      <a:r>
                        <a:rPr b="1" lang="en-PH" sz="1800" spc="-1" strike="noStrike">
                          <a:solidFill>
                            <a:srgbClr val="000000"/>
                          </a:solidFill>
                          <a:latin typeface="Lato"/>
                        </a:rPr>
                        <a:t>Kawalan ng Hanapbuhay</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just">
                        <a:lnSpc>
                          <a:spcPct val="100000"/>
                        </a:lnSpc>
                        <a:spcBef>
                          <a:spcPts val="567"/>
                        </a:spcBef>
                        <a:spcAft>
                          <a:spcPts val="567"/>
                        </a:spcAft>
                      </a:pPr>
                      <a:r>
                        <a:rPr b="0" lang="en-PH" sz="1800" spc="-1" strike="noStrike">
                          <a:solidFill>
                            <a:srgbClr val="000000"/>
                          </a:solidFill>
                          <a:latin typeface="Lato"/>
                        </a:rPr>
                        <a:t>Sa kawalan ng lupang masasaka, marami ang lumikas sa mga lungsod upang maghanapbuhay. Maraming nangangailangan ng hanapbuhay ngunit walang oportunidad na makapaghanapbuhay.</a:t>
                      </a:r>
                      <a:endParaRPr b="0" lang="en-PH" sz="1800" spc="-1" strike="noStrike">
                        <a:solidFill>
                          <a:srgbClr val="000000"/>
                        </a:solidFill>
                        <a:latin typeface="Lato"/>
                        <a:ea typeface="PingFang SC"/>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Rectangle 23"/>
          <p:cNvSpPr/>
          <p:nvPr/>
        </p:nvSpPr>
        <p:spPr>
          <a:xfrm>
            <a:off x="-113040" y="532080"/>
            <a:ext cx="1079784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2" name="Rectangle 24"/>
          <p:cNvSpPr/>
          <p:nvPr/>
        </p:nvSpPr>
        <p:spPr>
          <a:xfrm>
            <a:off x="426960" y="532080"/>
            <a:ext cx="1042020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Epekto ng paglawak ng kapangyarihan ng Rome </a:t>
            </a: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p:txBody>
      </p:sp>
      <p:graphicFrame>
        <p:nvGraphicFramePr>
          <p:cNvPr id="163" name=""/>
          <p:cNvGraphicFramePr/>
          <p:nvPr/>
        </p:nvGraphicFramePr>
        <p:xfrm>
          <a:off x="953280" y="1531080"/>
          <a:ext cx="10319400" cy="2158920"/>
        </p:xfrm>
        <a:graphic>
          <a:graphicData uri="http://schemas.openxmlformats.org/drawingml/2006/table">
            <a:tbl>
              <a:tblPr/>
              <a:tblGrid>
                <a:gridCol w="2189160"/>
                <a:gridCol w="8130600"/>
              </a:tblGrid>
              <a:tr h="2422440">
                <a:tc>
                  <a:txBody>
                    <a:bodyPr lIns="90000" rIns="90000" tIns="46800" bIns="46800" anchor="ctr">
                      <a:noAutofit/>
                    </a:bodyPr>
                    <a:p>
                      <a:pPr algn="ctr"/>
                      <a:r>
                        <a:rPr b="1" lang="en-PH" sz="1800" spc="-1" strike="noStrike">
                          <a:solidFill>
                            <a:srgbClr val="000000"/>
                          </a:solidFill>
                          <a:latin typeface="Lato"/>
                          <a:ea typeface="AppleSystemUIFont"/>
                        </a:rPr>
                        <a:t>Suliranin ng Kaayusan sa Lipunan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just"/>
                      <a:r>
                        <a:rPr b="0" lang="en-PH" sz="1800" spc="-1" strike="noStrike">
                          <a:solidFill>
                            <a:srgbClr val="000000"/>
                          </a:solidFill>
                          <a:latin typeface="Lato"/>
                          <a:ea typeface="PingFang SC"/>
                        </a:rPr>
                        <a:t>Hindi nagkasundo ang mayayaman at mahihirap. Pinangangalagaan ng mga </a:t>
                      </a:r>
                      <a:r>
                        <a:rPr b="0" i="1" lang="en-PH" sz="1800" spc="-1" strike="noStrike">
                          <a:solidFill>
                            <a:srgbClr val="000000"/>
                          </a:solidFill>
                          <a:latin typeface="Lato"/>
                          <a:ea typeface="PingFang SC"/>
                        </a:rPr>
                        <a:t>patrician</a:t>
                      </a:r>
                      <a:r>
                        <a:rPr b="0" lang="en-PH" sz="1800" spc="-1" strike="noStrike">
                          <a:solidFill>
                            <a:srgbClr val="000000"/>
                          </a:solidFill>
                          <a:latin typeface="Lato"/>
                          <a:ea typeface="PingFang SC"/>
                        </a:rPr>
                        <a:t> ang kanilang sariling kayamanan at kapangyarihan kaysa isipin ang kapakanan ng nakararami. Ang mahihirap ay naging sunod-sunuran sa mga pinunong makapagbibigay sa kanila ng pagkain at kasiyahan.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Rectangle 25"/>
          <p:cNvSpPr/>
          <p:nvPr/>
        </p:nvSpPr>
        <p:spPr>
          <a:xfrm>
            <a:off x="-113040" y="532080"/>
            <a:ext cx="7047000" cy="12520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5" name="Rectangle 26"/>
          <p:cNvSpPr/>
          <p:nvPr/>
        </p:nvSpPr>
        <p:spPr>
          <a:xfrm>
            <a:off x="426960" y="532080"/>
            <a:ext cx="638532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Mga Piling Kilalang Pinuno ng Republikang Romano</a:t>
            </a: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p:txBody>
      </p:sp>
      <p:sp>
        <p:nvSpPr>
          <p:cNvPr id="166" name=""/>
          <p:cNvSpPr txBox="1"/>
          <p:nvPr/>
        </p:nvSpPr>
        <p:spPr>
          <a:xfrm>
            <a:off x="831240" y="2013840"/>
            <a:ext cx="10806480" cy="397368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rPr>
              <a:t>Noong 60 BCE, tatlong mayayaman at ambisyosong lider-militar ang kinilalang pinuno pagkamatay ni </a:t>
            </a:r>
            <a:r>
              <a:rPr b="1" lang="en-PH" sz="1800" spc="-1" strike="noStrike">
                <a:solidFill>
                  <a:srgbClr val="000000"/>
                </a:solidFill>
                <a:latin typeface="Lato"/>
              </a:rPr>
              <a:t>Sulla</a:t>
            </a:r>
            <a:r>
              <a:rPr b="0" lang="en-PH" sz="1800" spc="-1" strike="noStrike">
                <a:solidFill>
                  <a:srgbClr val="000000"/>
                </a:solidFill>
                <a:latin typeface="Lato"/>
              </a:rPr>
              <a:t>. Ang mga ito ay sina </a:t>
            </a:r>
            <a:r>
              <a:rPr b="1" lang="en-PH" sz="1800" spc="-1" strike="noStrike">
                <a:solidFill>
                  <a:srgbClr val="000000"/>
                </a:solidFill>
                <a:latin typeface="Lato"/>
              </a:rPr>
              <a:t>Crassus</a:t>
            </a:r>
            <a:r>
              <a:rPr b="0" lang="en-PH" sz="1800" spc="-1" strike="noStrike">
                <a:solidFill>
                  <a:srgbClr val="000000"/>
                </a:solidFill>
                <a:latin typeface="Lato"/>
              </a:rPr>
              <a:t> na isang mayamang tao sa Rome, si </a:t>
            </a:r>
            <a:r>
              <a:rPr b="1" lang="en-PH" sz="1800" spc="-1" strike="noStrike">
                <a:solidFill>
                  <a:srgbClr val="000000"/>
                </a:solidFill>
                <a:latin typeface="Lato"/>
              </a:rPr>
              <a:t>Pompey</a:t>
            </a:r>
            <a:r>
              <a:rPr b="0" lang="en-PH" sz="1800" spc="-1" strike="noStrike">
                <a:solidFill>
                  <a:srgbClr val="000000"/>
                </a:solidFill>
                <a:latin typeface="Lato"/>
              </a:rPr>
              <a:t> na naging tanyag dahil sa kaniyang pakikidigma sa silangan, at si </a:t>
            </a:r>
            <a:r>
              <a:rPr b="1" lang="en-PH" sz="1800" spc="-1" strike="noStrike">
                <a:solidFill>
                  <a:srgbClr val="000000"/>
                </a:solidFill>
                <a:latin typeface="Lato"/>
              </a:rPr>
              <a:t>Julius Caesar</a:t>
            </a:r>
            <a:r>
              <a:rPr b="0" lang="en-PH" sz="1800" spc="-1" strike="noStrike">
                <a:solidFill>
                  <a:srgbClr val="000000"/>
                </a:solidFill>
                <a:latin typeface="Lato"/>
              </a:rPr>
              <a:t> na isang tanyag na heneral dahil sa kaniyang husay sa pakikidigma. </a:t>
            </a:r>
            <a:r>
              <a:rPr b="1" lang="en-PH" sz="1800" spc="-1" strike="noStrike">
                <a:solidFill>
                  <a:srgbClr val="000000"/>
                </a:solidFill>
                <a:latin typeface="Lato"/>
              </a:rPr>
              <a:t>Nagsanib ang tatlo sa </a:t>
            </a:r>
            <a:r>
              <a:rPr b="1" i="1" lang="en-PH" sz="1800" spc="-1" strike="noStrike">
                <a:solidFill>
                  <a:srgbClr val="000000"/>
                </a:solidFill>
                <a:latin typeface="Lato"/>
              </a:rPr>
              <a:t>Unang Triumvirate (First Triumvirate)</a:t>
            </a:r>
            <a:r>
              <a:rPr b="1" lang="en-PH" sz="1800" spc="-1" strike="noStrike">
                <a:solidFill>
                  <a:srgbClr val="000000"/>
                </a:solidFill>
                <a:latin typeface="Lato"/>
              </a:rPr>
              <a:t> </a:t>
            </a:r>
            <a:r>
              <a:rPr b="0" lang="en-PH" sz="1800" spc="-1" strike="noStrike">
                <a:solidFill>
                  <a:srgbClr val="000000"/>
                </a:solidFill>
                <a:latin typeface="Lato"/>
              </a:rPr>
              <a:t>o</a:t>
            </a:r>
            <a:r>
              <a:rPr b="1" lang="en-PH" sz="1800" spc="-1" strike="noStrike">
                <a:solidFill>
                  <a:srgbClr val="000000"/>
                </a:solidFill>
                <a:latin typeface="Lato"/>
              </a:rPr>
              <a:t> alyansa ng tatlong katao.</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Walang pagkakahalintulad sina Pompey, Crassus, at Caesar maliban sa kanilang pagsalungat sa Senado. Bumuo sila ng alyansa upang maging konsul si Caesar. Si Crassus ang namuno sa silangan, sa kanluran si Caesar, at si Pompey sa sentral at timog. </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Tagumpay na nasakop ni Pompey ang Armenia, at si Crassus naman ay napunta sa Parthia ngunit siya ay napatay. Pinamunuan naman ni Caesar ang kampanya ng mga Romano sa Gaul o kasalukuyang France, at siya ay nagtagumpay. </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Rectangle 27"/>
          <p:cNvSpPr/>
          <p:nvPr/>
        </p:nvSpPr>
        <p:spPr>
          <a:xfrm>
            <a:off x="-113040" y="532080"/>
            <a:ext cx="7047000" cy="12520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8" name="Rectangle 28"/>
          <p:cNvSpPr/>
          <p:nvPr/>
        </p:nvSpPr>
        <p:spPr>
          <a:xfrm>
            <a:off x="426960" y="532080"/>
            <a:ext cx="638532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Mga Piling Kilalang Pinuno ng Republikang Romano</a:t>
            </a: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p:txBody>
      </p:sp>
      <p:sp>
        <p:nvSpPr>
          <p:cNvPr id="169" name=""/>
          <p:cNvSpPr txBox="1"/>
          <p:nvPr/>
        </p:nvSpPr>
        <p:spPr>
          <a:xfrm>
            <a:off x="831240" y="2013840"/>
            <a:ext cx="10806480" cy="356184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Patuloy na pinalawak ni Caesar ang lalawigan at naisama niya ang mga lupain mula sa Rhine hanggang sa Atlantic at mula sa Mediterranean hanggang sa North River. Naging popular sa masa si Caesar dahil sa mga tagumpay niya subalit kinainggitan naman siya ng Senador na si Pompey.</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Sa impluwensiya ni Pompey sa Senado, inatasan si Caesar na buwagin ang kaniyang hukbo at magbalik sa Rome. Sa paniniwala ni Caesar, ang kaniyang pagtalima sa kautusan ay nangahulugan ng pagwawakas ng kaniyang propesyon o ng kaniyang kamatayan. Ngunit ang pagsuway niya sa Senado ay maaaring mangahulugan ng digmaang sibil. Kailangan niyang gumawa ng isang desisyon kaya bago tumawid sa Rubicon River ay kaniyang winika, </a:t>
            </a:r>
            <a:r>
              <a:rPr b="1" lang="en-PH" sz="1800" spc="-1" strike="noStrike">
                <a:solidFill>
                  <a:srgbClr val="000000"/>
                </a:solidFill>
                <a:latin typeface="Lato"/>
                <a:ea typeface="AppleSystemUIFont"/>
              </a:rPr>
              <a:t>“The die is cast.”</a:t>
            </a:r>
            <a:r>
              <a:rPr b="0" lang="en-PH" sz="1800" spc="-1" strike="noStrike">
                <a:solidFill>
                  <a:srgbClr val="000000"/>
                </a:solidFill>
                <a:latin typeface="Lato"/>
                <a:ea typeface="AppleSystemUIFont"/>
              </a:rPr>
              <a:t> Ito ay nangangahulugan ng </a:t>
            </a:r>
            <a:r>
              <a:rPr b="1" lang="en-PH" sz="1800" spc="-1" strike="noStrike">
                <a:solidFill>
                  <a:srgbClr val="000000"/>
                </a:solidFill>
                <a:latin typeface="Lato"/>
                <a:ea typeface="AppleSystemUIFont"/>
              </a:rPr>
              <a:t>isang aksiyon o desisyon na hindi na maaaring ipagpaliban pa. </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Rectangle 29"/>
          <p:cNvSpPr/>
          <p:nvPr/>
        </p:nvSpPr>
        <p:spPr>
          <a:xfrm>
            <a:off x="-113040" y="532080"/>
            <a:ext cx="7047000" cy="12520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1" name="Rectangle 30"/>
          <p:cNvSpPr/>
          <p:nvPr/>
        </p:nvSpPr>
        <p:spPr>
          <a:xfrm>
            <a:off x="426960" y="532080"/>
            <a:ext cx="638532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Mga Piling Kilalang Pinuno ng Republikang Romano</a:t>
            </a: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p:txBody>
      </p:sp>
      <p:sp>
        <p:nvSpPr>
          <p:cNvPr id="172" name=""/>
          <p:cNvSpPr txBox="1"/>
          <p:nvPr/>
        </p:nvSpPr>
        <p:spPr>
          <a:xfrm>
            <a:off x="831240" y="2013840"/>
            <a:ext cx="10806480" cy="389232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Hindi sinunod ni Caesar ang utos ng Senado, bagkus tinawid ni Caesar at ng kaniyang hukbo ang Rubicon River at saka siya nagbalik sa Rome. Ipinagbunyi ng taumbayan ang pagdating ni Caesar sa Italy. Ngunit ang kaniyang pagdating ay ikinatakot ni Pompey. Tumakas si Pompey patungong Greece, ngunit sinundan siya ni Caesar. Nagsagupaan ang kanilang hukbo sa Pharsalus, Thessaly noong 48 BCE. </a:t>
            </a:r>
            <a:endParaRPr b="0" lang="en-PH" sz="1800" spc="-1" strike="noStrike">
              <a:solidFill>
                <a:srgbClr val="000000"/>
              </a:solidFill>
              <a:latin typeface="AppleSystemUIFont"/>
              <a:ea typeface="AppleSystemUIFont"/>
            </a:endParaRPr>
          </a:p>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Nagwagi si Caesar sa labanan at muling tumakas si Pompey patungong Egypt kung saan siya ay napatay. Mula sa Egypt, nagpatuloy si Caesar sa Asia Minor na agad niyang nasakop. Nag-ulat siya sa Rome ng ganito, </a:t>
            </a:r>
            <a:r>
              <a:rPr b="1" lang="en-PH" sz="1800" spc="-1" strike="noStrike">
                <a:solidFill>
                  <a:srgbClr val="000000"/>
                </a:solidFill>
                <a:latin typeface="Lato"/>
                <a:ea typeface="AppleSystemUIFont"/>
              </a:rPr>
              <a:t>“Veni, Vidi, Vici” </a:t>
            </a:r>
            <a:r>
              <a:rPr b="1" i="1" lang="en-PH" sz="1800" spc="-1" strike="noStrike">
                <a:solidFill>
                  <a:srgbClr val="000000"/>
                </a:solidFill>
                <a:latin typeface="Lato"/>
                <a:ea typeface="AppleSystemUIFont"/>
              </a:rPr>
              <a:t>(I came, I saw, I conquered).</a:t>
            </a:r>
            <a:endParaRPr b="0" lang="en-PH" sz="1800" spc="-1" strike="noStrike">
              <a:solidFill>
                <a:srgbClr val="000000"/>
              </a:solidFill>
              <a:latin typeface="AppleSystemUIFont"/>
              <a:ea typeface="AppleSystemUIFont"/>
            </a:endParaRPr>
          </a:p>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Iginawad sa kaniya ang titulong </a:t>
            </a:r>
            <a:r>
              <a:rPr b="1" lang="en-PH" sz="1800" spc="-1" strike="noStrike">
                <a:solidFill>
                  <a:srgbClr val="000000"/>
                </a:solidFill>
                <a:latin typeface="Lato"/>
                <a:ea typeface="AppleSystemUIFont"/>
              </a:rPr>
              <a:t>diktador ng mga Romano </a:t>
            </a:r>
            <a:r>
              <a:rPr b="0" lang="en-PH" sz="1800" spc="-1" strike="noStrike">
                <a:solidFill>
                  <a:srgbClr val="000000"/>
                </a:solidFill>
                <a:latin typeface="Lato"/>
                <a:ea typeface="AppleSystemUIFont"/>
              </a:rPr>
              <a:t>sa kaniyang pagbabalik sa Rome. Hinirang siya bilang </a:t>
            </a:r>
            <a:r>
              <a:rPr b="1" lang="en-PH" sz="1800" spc="-1" strike="noStrike">
                <a:solidFill>
                  <a:srgbClr val="000000"/>
                </a:solidFill>
                <a:latin typeface="Lato"/>
                <a:ea typeface="AppleSystemUIFont"/>
              </a:rPr>
              <a:t>diktador nang panghabang-buhay </a:t>
            </a:r>
            <a:r>
              <a:rPr b="0" lang="en-PH" sz="1800" spc="-1" strike="noStrike">
                <a:solidFill>
                  <a:srgbClr val="000000"/>
                </a:solidFill>
                <a:latin typeface="Lato"/>
                <a:ea typeface="AppleSystemUIFont"/>
              </a:rPr>
              <a:t>noong 44 BCE. Nanatili ang Republikang Romano sa kaniyang pamamahala at ang Senado ay napasailalim sa kaniyang kontrol.</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Rectangle 31"/>
          <p:cNvSpPr/>
          <p:nvPr/>
        </p:nvSpPr>
        <p:spPr>
          <a:xfrm>
            <a:off x="-113040" y="532080"/>
            <a:ext cx="7047000" cy="12520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4" name="Rectangle 32"/>
          <p:cNvSpPr/>
          <p:nvPr/>
        </p:nvSpPr>
        <p:spPr>
          <a:xfrm>
            <a:off x="426960" y="532080"/>
            <a:ext cx="638532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Mga Piling Kilalang Pinuno ng Republikang Romano</a:t>
            </a: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p:txBody>
      </p:sp>
      <p:sp>
        <p:nvSpPr>
          <p:cNvPr id="175" name=""/>
          <p:cNvSpPr txBox="1"/>
          <p:nvPr/>
        </p:nvSpPr>
        <p:spPr>
          <a:xfrm>
            <a:off x="831240" y="2013840"/>
            <a:ext cx="10806480" cy="356184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Sa pagpanaw ni Julius Caesar, nagsimula na ring bumagsak ang republika. Muling nasadlak ang Rome sa digmaang sibil. Nagkaroon ng kaguluhan sa Rome dahil sa kawalan ng katiyakan sa kung sino ang susunod na hahawak sa gobyerno at kung paano siya pipiliin.</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Nabuo ang </a:t>
            </a:r>
            <a:r>
              <a:rPr b="1" lang="en-PH" sz="1800" spc="-1" strike="noStrike">
                <a:solidFill>
                  <a:srgbClr val="000000"/>
                </a:solidFill>
                <a:latin typeface="Lato"/>
                <a:ea typeface="AppleSystemUIFont"/>
              </a:rPr>
              <a:t>Ikalawang Triumvirate </a:t>
            </a:r>
            <a:r>
              <a:rPr b="0" lang="en-PH" sz="1800" spc="-1" strike="noStrike">
                <a:solidFill>
                  <a:srgbClr val="000000"/>
                </a:solidFill>
                <a:latin typeface="Lato"/>
                <a:ea typeface="AppleSystemUIFont"/>
              </a:rPr>
              <a:t>noong 43 BCE. Binubuo ito nina </a:t>
            </a:r>
            <a:r>
              <a:rPr b="1" lang="en-PH" sz="1800" spc="-1" strike="noStrike">
                <a:solidFill>
                  <a:srgbClr val="000000"/>
                </a:solidFill>
                <a:latin typeface="Lato"/>
                <a:ea typeface="AppleSystemUIFont"/>
              </a:rPr>
              <a:t>Octavian</a:t>
            </a:r>
            <a:r>
              <a:rPr b="0" lang="en-PH" sz="1800" spc="-1" strike="noStrike">
                <a:solidFill>
                  <a:srgbClr val="000000"/>
                </a:solidFill>
                <a:latin typeface="Lato"/>
                <a:ea typeface="AppleSystemUIFont"/>
              </a:rPr>
              <a:t> na malayong pamangkin sa pinsan ni Caesar, </a:t>
            </a:r>
            <a:r>
              <a:rPr b="1" lang="en-PH" sz="1800" spc="-1" strike="noStrike">
                <a:solidFill>
                  <a:srgbClr val="000000"/>
                </a:solidFill>
                <a:latin typeface="Lato"/>
                <a:ea typeface="AppleSystemUIFont"/>
              </a:rPr>
              <a:t>Mark Antony (Marcus Antonius) </a:t>
            </a:r>
            <a:r>
              <a:rPr b="0" lang="en-PH" sz="1800" spc="-1" strike="noStrike">
                <a:solidFill>
                  <a:srgbClr val="000000"/>
                </a:solidFill>
                <a:latin typeface="Lato"/>
                <a:ea typeface="AppleSystemUIFont"/>
              </a:rPr>
              <a:t>na pinagkakatiwalaang tenyente ni Caesar, at </a:t>
            </a:r>
            <a:r>
              <a:rPr b="1" lang="en-PH" sz="1800" spc="-1" strike="noStrike">
                <a:solidFill>
                  <a:srgbClr val="000000"/>
                </a:solidFill>
                <a:latin typeface="Lato"/>
                <a:ea typeface="AppleSystemUIFont"/>
              </a:rPr>
              <a:t>Marcus Lepidus</a:t>
            </a:r>
            <a:r>
              <a:rPr b="0" lang="en-PH" sz="1800" spc="-1" strike="noStrike">
                <a:solidFill>
                  <a:srgbClr val="000000"/>
                </a:solidFill>
                <a:latin typeface="Lato"/>
                <a:ea typeface="AppleSystemUIFont"/>
              </a:rPr>
              <a:t> na dating heneral ni Caesar. </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Hinati ng tatlo ang Imperyo ng Rome. Hinawakan ni Octavian ang Rome at ang kanlurang bahagi ng imperyo, habang pinamunuan naman ni Mark Antony ang silangan. Naghari sa loob ng 10 taon sina Mark Antony at Octavian na may taglay na absolutong kapangyarihan. Nabawi ni Mark Antony ang Syria at Asia Minor sa kamay nina Brutus at Cassius. </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Rectangle 33"/>
          <p:cNvSpPr/>
          <p:nvPr/>
        </p:nvSpPr>
        <p:spPr>
          <a:xfrm>
            <a:off x="-113040" y="532080"/>
            <a:ext cx="7047000" cy="12520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7" name="Rectangle 34"/>
          <p:cNvSpPr/>
          <p:nvPr/>
        </p:nvSpPr>
        <p:spPr>
          <a:xfrm>
            <a:off x="426960" y="532080"/>
            <a:ext cx="638532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Mga Piling Kilalang Pinuno ng Republikang Romano</a:t>
            </a: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a:p>
            <a:pPr>
              <a:lnSpc>
                <a:spcPct val="100000"/>
              </a:lnSpc>
            </a:pPr>
            <a:endParaRPr b="0" lang="en-PH" sz="3400" spc="-1" strike="noStrike">
              <a:solidFill>
                <a:srgbClr val="000000"/>
              </a:solidFill>
              <a:latin typeface="Arial"/>
            </a:endParaRPr>
          </a:p>
        </p:txBody>
      </p:sp>
      <p:sp>
        <p:nvSpPr>
          <p:cNvPr id="178" name=""/>
          <p:cNvSpPr txBox="1"/>
          <p:nvPr/>
        </p:nvSpPr>
        <p:spPr>
          <a:xfrm>
            <a:off x="831240" y="2013840"/>
            <a:ext cx="10806480" cy="2541240"/>
          </a:xfrm>
          <a:prstGeom prst="rect">
            <a:avLst/>
          </a:prstGeom>
          <a:noFill/>
          <a:ln w="0">
            <a:noFill/>
          </a:ln>
        </p:spPr>
        <p:txBody>
          <a:bodyPr lIns="90000" rIns="90000" tIns="45000" bIns="45000" anchor="t">
            <a:noAutofit/>
          </a:bodyPr>
          <a:p>
            <a:pPr marL="216000" indent="-216000" algn="just">
              <a:buClr>
                <a:srgbClr val="000000"/>
              </a:buClr>
              <a:buSzPct val="45000"/>
              <a:buFont typeface="Symbol" charset="2"/>
              <a:buChar char=""/>
            </a:pPr>
            <a:r>
              <a:rPr b="0" lang="en-PH" sz="1800" spc="-1" strike="noStrike">
                <a:solidFill>
                  <a:srgbClr val="000000"/>
                </a:solidFill>
                <a:latin typeface="Lato"/>
                <a:ea typeface=""/>
              </a:rPr>
              <a:t>Hinati ni Octavian sa pagitan nila ni Antony ang mga sakop ng Rome. Kinuha ni Mark Antony ang silangang bahagi at ang kanlurang bahagi ay napunta kay Octavian. Gayunpaman, hindi pa rin nasiyahan si Octavian. Paglipas ng ilang taon, nahikayat ni Octavian ang Senado na magdeklara ng digmaan laban kina Mark Antony at Cleopatra. Sa Labanan sa Actium noong 31 BCE, tinalo ni Octavian ang puwersa ni Mark Antony. Ang pagkapanalong ito ni Octavian ay nagbigay sa kaniya ng titulong </a:t>
            </a:r>
            <a:r>
              <a:rPr b="0" i="1" lang="en-PH" sz="1800" spc="-1" strike="noStrike">
                <a:solidFill>
                  <a:srgbClr val="000000"/>
                </a:solidFill>
                <a:latin typeface="Lato"/>
                <a:ea typeface=""/>
              </a:rPr>
              <a:t>unchallenged leader</a:t>
            </a:r>
            <a:r>
              <a:rPr b="0" lang="en-PH" sz="1800" spc="-1" strike="noStrike">
                <a:solidFill>
                  <a:srgbClr val="000000"/>
                </a:solidFill>
                <a:latin typeface="Lato"/>
                <a:ea typeface=""/>
              </a:rPr>
              <a:t> ng Rome. Ito rin ang tanda ng pagwawakas ng Republikang Romano at ang pagsisimula ng isang bagong imperyo.</a:t>
            </a:r>
            <a:endParaRPr b="0" lang="en-PH" sz="1800" spc="-1" strike="noStrike">
              <a:solidFill>
                <a:srgbClr val="000000"/>
              </a:solidFill>
              <a:latin typeface="Lato"/>
              <a:ea typeface="AppleSystemUIFont"/>
            </a:endParaRPr>
          </a:p>
          <a:p>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Rectangle 15"/>
          <p:cNvSpPr/>
          <p:nvPr/>
        </p:nvSpPr>
        <p:spPr>
          <a:xfrm>
            <a:off x="-113040" y="552240"/>
            <a:ext cx="368136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0" name="Rectangle 192"/>
          <p:cNvSpPr/>
          <p:nvPr/>
        </p:nvSpPr>
        <p:spPr>
          <a:xfrm>
            <a:off x="540000" y="480240"/>
            <a:ext cx="2868120" cy="651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81" name="Rectangle 194"/>
          <p:cNvSpPr/>
          <p:nvPr/>
        </p:nvSpPr>
        <p:spPr>
          <a:xfrm>
            <a:off x="720000" y="1496160"/>
            <a:ext cx="1096956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82" name=""/>
          <p:cNvSpPr/>
          <p:nvPr/>
        </p:nvSpPr>
        <p:spPr>
          <a:xfrm>
            <a:off x="2359800" y="2676240"/>
            <a:ext cx="5271480" cy="2980440"/>
          </a:xfrm>
          <a:prstGeom prst="ellipse">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endParaRPr b="0" lang="en-PH" sz="1800" spc="-1" strike="noStrike">
              <a:solidFill>
                <a:srgbClr val="000000"/>
              </a:solidFill>
              <a:latin typeface="Arial"/>
            </a:endParaRPr>
          </a:p>
        </p:txBody>
      </p:sp>
      <p:sp>
        <p:nvSpPr>
          <p:cNvPr id="183" name=""/>
          <p:cNvSpPr/>
          <p:nvPr/>
        </p:nvSpPr>
        <p:spPr>
          <a:xfrm>
            <a:off x="4663800" y="2676240"/>
            <a:ext cx="5271480" cy="2980440"/>
          </a:xfrm>
          <a:prstGeom prst="ellipse">
            <a:avLst/>
          </a:prstGeom>
          <a:noFill/>
          <a:ln w="0">
            <a:solidFill>
              <a:srgbClr val="000000"/>
            </a:solidFill>
          </a:ln>
        </p:spPr>
        <p:style>
          <a:lnRef idx="0"/>
          <a:fillRef idx="0"/>
          <a:effectRef idx="0"/>
          <a:fontRef idx="minor"/>
        </p:style>
        <p:txBody>
          <a:bodyPr lIns="90000" rIns="90000" tIns="45000" bIns="45000" anchor="ctr">
            <a:noAutofit/>
          </a:bodyPr>
          <a:p>
            <a:endParaRPr b="0" lang="en-PH" sz="1800" spc="-1" strike="noStrike">
              <a:solidFill>
                <a:srgbClr val="000000"/>
              </a:solidFill>
              <a:latin typeface="Arial"/>
            </a:endParaRPr>
          </a:p>
        </p:txBody>
      </p:sp>
      <p:sp>
        <p:nvSpPr>
          <p:cNvPr id="184" name=""/>
          <p:cNvSpPr txBox="1"/>
          <p:nvPr/>
        </p:nvSpPr>
        <p:spPr>
          <a:xfrm>
            <a:off x="720000" y="1689840"/>
            <a:ext cx="10471680" cy="703080"/>
          </a:xfrm>
          <a:prstGeom prst="rect">
            <a:avLst/>
          </a:prstGeom>
          <a:noFill/>
          <a:ln w="0">
            <a:noFill/>
          </a:ln>
        </p:spPr>
        <p:txBody>
          <a:bodyPr lIns="90000" rIns="90000" tIns="45000" bIns="45000" anchor="t">
            <a:noAutofit/>
          </a:bodyPr>
          <a:p>
            <a:r>
              <a:rPr b="0" lang="en-PH" sz="1800" spc="-1" strike="noStrike">
                <a:solidFill>
                  <a:srgbClr val="000000"/>
                </a:solidFill>
                <a:latin typeface="Lato"/>
                <a:ea typeface="AppleSystemUIFont"/>
              </a:rPr>
              <a:t>I. Panuto: Paghambingin ang pangkat ng tao sa lipunan ng Rome. Itala ang karapatan at tungkulin ng mga </a:t>
            </a:r>
            <a:r>
              <a:rPr b="0" i="1" lang="en-PH" sz="1800" spc="-1" strike="noStrike">
                <a:solidFill>
                  <a:srgbClr val="000000"/>
                </a:solidFill>
                <a:latin typeface="Lato"/>
                <a:ea typeface="AppleSystemUIFont"/>
              </a:rPr>
              <a:t>patrician</a:t>
            </a:r>
            <a:r>
              <a:rPr b="0" lang="en-PH" sz="1800" spc="-1" strike="noStrike">
                <a:solidFill>
                  <a:srgbClr val="000000"/>
                </a:solidFill>
                <a:latin typeface="Lato"/>
                <a:ea typeface="AppleSystemUIFont"/>
              </a:rPr>
              <a:t> at </a:t>
            </a:r>
            <a:r>
              <a:rPr b="0" i="1" lang="en-PH" sz="1800" spc="-1" strike="noStrike">
                <a:solidFill>
                  <a:srgbClr val="000000"/>
                </a:solidFill>
                <a:latin typeface="Lato"/>
                <a:ea typeface="AppleSystemUIFont"/>
              </a:rPr>
              <a:t>plebeian</a:t>
            </a:r>
            <a:r>
              <a:rPr b="0" lang="en-PH" sz="1800" spc="-1" strike="noStrike">
                <a:solidFill>
                  <a:srgbClr val="000000"/>
                </a:solidFill>
                <a:latin typeface="Lato"/>
                <a:ea typeface="AppleSystemUIFont"/>
              </a:rPr>
              <a:t>. Isipin ang pagkakatulad at pagkakaiba nila.</a:t>
            </a:r>
            <a:endParaRPr b="0" lang="en-PH" sz="1800" spc="-1" strike="noStrike">
              <a:solidFill>
                <a:srgbClr val="000000"/>
              </a:solidFill>
              <a:latin typeface="AppleSystemUIFont"/>
              <a:ea typeface="AppleSystemUIFont"/>
            </a:endParaRPr>
          </a:p>
        </p:txBody>
      </p:sp>
      <p:sp>
        <p:nvSpPr>
          <p:cNvPr id="185" name=""/>
          <p:cNvSpPr txBox="1"/>
          <p:nvPr/>
        </p:nvSpPr>
        <p:spPr>
          <a:xfrm>
            <a:off x="1668600" y="2949120"/>
            <a:ext cx="1372680" cy="602280"/>
          </a:xfrm>
          <a:prstGeom prst="rect">
            <a:avLst/>
          </a:prstGeom>
          <a:noFill/>
          <a:ln w="0">
            <a:noFill/>
          </a:ln>
        </p:spPr>
        <p:txBody>
          <a:bodyPr lIns="90000" rIns="90000" tIns="45000" bIns="45000" anchor="t">
            <a:noAutofit/>
          </a:bodyPr>
          <a:p>
            <a:r>
              <a:rPr b="1" i="1" lang="en-PH" sz="1800" spc="-1" strike="noStrike">
                <a:solidFill>
                  <a:srgbClr val="000000"/>
                </a:solidFill>
                <a:latin typeface="Lato"/>
                <a:ea typeface="AppleSystemUIFont"/>
              </a:rPr>
              <a:t>plebeian</a:t>
            </a:r>
            <a:endParaRPr b="1" i="1" lang="en-PH" sz="1800" spc="-1" strike="noStrike">
              <a:solidFill>
                <a:srgbClr val="000000"/>
              </a:solidFill>
              <a:latin typeface="Arial"/>
            </a:endParaRPr>
          </a:p>
        </p:txBody>
      </p:sp>
      <p:sp>
        <p:nvSpPr>
          <p:cNvPr id="186" name=""/>
          <p:cNvSpPr txBox="1"/>
          <p:nvPr/>
        </p:nvSpPr>
        <p:spPr>
          <a:xfrm>
            <a:off x="9624960" y="2949480"/>
            <a:ext cx="1372680" cy="602280"/>
          </a:xfrm>
          <a:prstGeom prst="rect">
            <a:avLst/>
          </a:prstGeom>
          <a:noFill/>
          <a:ln w="0">
            <a:noFill/>
          </a:ln>
        </p:spPr>
        <p:txBody>
          <a:bodyPr lIns="90000" rIns="90000" tIns="45000" bIns="45000" anchor="t">
            <a:noAutofit/>
          </a:bodyPr>
          <a:p>
            <a:r>
              <a:rPr b="1" i="1" lang="en-PH" sz="1800" spc="-1" strike="noStrike">
                <a:solidFill>
                  <a:srgbClr val="000000"/>
                </a:solidFill>
                <a:latin typeface="Lato"/>
                <a:ea typeface="AppleSystemUIFont"/>
              </a:rPr>
              <a:t>patrician</a:t>
            </a:r>
            <a:endParaRPr b="1" i="1"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Rectangle 1"/>
          <p:cNvSpPr/>
          <p:nvPr/>
        </p:nvSpPr>
        <p:spPr>
          <a:xfrm>
            <a:off x="-113040" y="552240"/>
            <a:ext cx="548064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8" name="Rectangle 2"/>
          <p:cNvSpPr/>
          <p:nvPr/>
        </p:nvSpPr>
        <p:spPr>
          <a:xfrm>
            <a:off x="426960" y="527760"/>
            <a:ext cx="4940640" cy="676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89" name="Rectangle 3"/>
          <p:cNvSpPr/>
          <p:nvPr/>
        </p:nvSpPr>
        <p:spPr>
          <a:xfrm>
            <a:off x="540000" y="195480"/>
            <a:ext cx="4827600" cy="1197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90" name=""/>
          <p:cNvSpPr txBox="1"/>
          <p:nvPr/>
        </p:nvSpPr>
        <p:spPr>
          <a:xfrm>
            <a:off x="941400" y="1553760"/>
            <a:ext cx="8425440" cy="1622160"/>
          </a:xfrm>
          <a:prstGeom prst="rect">
            <a:avLst/>
          </a:prstGeom>
          <a:noFill/>
          <a:ln w="0">
            <a:noFill/>
          </a:ln>
        </p:spPr>
        <p:txBody>
          <a:bodyPr lIns="90000" rIns="90000" tIns="45000" bIns="45000" anchor="t">
            <a:noAutofit/>
          </a:bodyPr>
          <a:p>
            <a:r>
              <a:rPr b="1" lang="en-PH" sz="1800" spc="-1" strike="noStrike">
                <a:solidFill>
                  <a:srgbClr val="000000"/>
                </a:solidFill>
                <a:latin typeface="Lato"/>
              </a:rPr>
              <a:t>Pagkakatulad</a:t>
            </a:r>
            <a:r>
              <a:rPr b="0" lang="en-PH" sz="1800" spc="-1" strike="noStrike">
                <a:solidFill>
                  <a:srgbClr val="000000"/>
                </a:solidFill>
                <a:latin typeface="Lato"/>
              </a:rPr>
              <a:t>: Pangkat ng tao sa Republikang Romano</a:t>
            </a:r>
            <a:endParaRPr b="0" lang="en-PH" sz="1800" spc="-1" strike="noStrike">
              <a:solidFill>
                <a:srgbClr val="000000"/>
              </a:solidFill>
              <a:latin typeface="Lato"/>
              <a:ea typeface="AppleSystemUIFont"/>
            </a:endParaRPr>
          </a:p>
          <a:p>
            <a:endParaRPr b="0" lang="en-PH" sz="1800" spc="-1" strike="noStrike">
              <a:solidFill>
                <a:srgbClr val="000000"/>
              </a:solidFill>
              <a:latin typeface="Lato"/>
              <a:ea typeface="AppleSystemUIFont"/>
            </a:endParaRPr>
          </a:p>
          <a:p>
            <a:r>
              <a:rPr b="1" lang="en-PH" sz="1800" spc="-1" strike="noStrike">
                <a:solidFill>
                  <a:srgbClr val="000000"/>
                </a:solidFill>
                <a:latin typeface="Lato"/>
              </a:rPr>
              <a:t>Pagkakaiba</a:t>
            </a:r>
            <a:r>
              <a:rPr b="0" lang="en-PH" sz="1800" spc="-1" strike="noStrike">
                <a:solidFill>
                  <a:srgbClr val="000000"/>
                </a:solidFill>
                <a:latin typeface="Lato"/>
              </a:rPr>
              <a:t>:</a:t>
            </a:r>
            <a:endParaRPr b="0" lang="en-PH" sz="1800" spc="-1" strike="noStrike">
              <a:solidFill>
                <a:srgbClr val="000000"/>
              </a:solidFill>
              <a:latin typeface="Lato"/>
              <a:ea typeface="AppleSystemUIFont"/>
            </a:endParaRPr>
          </a:p>
          <a:p>
            <a:pPr lvl="2" marL="648000" indent="-216000">
              <a:buClr>
                <a:srgbClr val="000000"/>
              </a:buClr>
              <a:buSzPct val="45000"/>
              <a:buFont typeface="Symbol" charset="2"/>
              <a:buChar char=""/>
            </a:pPr>
            <a:r>
              <a:rPr b="0" lang="en-PH" sz="1800" spc="-1" strike="noStrike">
                <a:solidFill>
                  <a:srgbClr val="000000"/>
                </a:solidFill>
                <a:latin typeface="Lato"/>
              </a:rPr>
              <a:t>Plebeian: mababang antas ng tao sa lipunan</a:t>
            </a:r>
            <a:endParaRPr b="0" lang="en-PH" sz="1800" spc="-1" strike="noStrike">
              <a:solidFill>
                <a:srgbClr val="000000"/>
              </a:solidFill>
              <a:latin typeface="Lato"/>
              <a:ea typeface="AppleSystemUIFont"/>
            </a:endParaRPr>
          </a:p>
          <a:p>
            <a:pPr lvl="2" marL="648000" indent="-216000">
              <a:buClr>
                <a:srgbClr val="000000"/>
              </a:buClr>
              <a:buSzPct val="45000"/>
              <a:buFont typeface="Symbol" charset="2"/>
              <a:buChar char=""/>
            </a:pPr>
            <a:r>
              <a:rPr b="0" lang="en-PH" sz="1800" spc="-1" strike="noStrike">
                <a:solidFill>
                  <a:srgbClr val="000000"/>
                </a:solidFill>
                <a:latin typeface="Lato"/>
              </a:rPr>
              <a:t>Patrician: makapangyarihan at namamahala sa pamahalaan.</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467496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42969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Sinaunang Rome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txBox="1"/>
          <p:nvPr/>
        </p:nvSpPr>
        <p:spPr>
          <a:xfrm>
            <a:off x="952920" y="1486080"/>
            <a:ext cx="10279440" cy="336996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rPr>
              <a:t>Unang nanirahan sa matatabang kapatagan ng </a:t>
            </a:r>
            <a:r>
              <a:rPr b="1" lang="en-PH" sz="1800" spc="-1" strike="noStrike">
                <a:solidFill>
                  <a:srgbClr val="000000"/>
                </a:solidFill>
                <a:latin typeface="Lato"/>
              </a:rPr>
              <a:t>Latium</a:t>
            </a:r>
            <a:r>
              <a:rPr b="0" lang="en-PH" sz="1800" spc="-1" strike="noStrike">
                <a:solidFill>
                  <a:srgbClr val="000000"/>
                </a:solidFill>
                <a:latin typeface="Lato"/>
              </a:rPr>
              <a:t> sa timog ng Tiber ang mga Indo-European noong 2000 BCE. Dala nila ang kanilang mga sandatang gawa sa bronse at wikang Latin ang gamit nila. Sila ang mga naging ninuno ng mga Romano. Lumipas ang ilang daang taon, may ilang pangkat na ng tao rito na naninirahan sa hilaga at timog ng Rome. Ito ang mga </a:t>
            </a:r>
            <a:r>
              <a:rPr b="1" lang="en-PH" sz="1800" spc="-1" strike="noStrike">
                <a:solidFill>
                  <a:srgbClr val="000000"/>
                </a:solidFill>
                <a:latin typeface="Lato"/>
              </a:rPr>
              <a:t>Etruscan</a:t>
            </a:r>
            <a:r>
              <a:rPr b="0" lang="en-PH" sz="1800" spc="-1" strike="noStrike">
                <a:solidFill>
                  <a:srgbClr val="000000"/>
                </a:solidFill>
                <a:latin typeface="Lato"/>
              </a:rPr>
              <a:t> mula sa Etruria. Sinakop nila ang Rome at mga katabing lugar. Sa pananakop ng mga Etruscan ay lumawak ang lupain ng Rome at naging tanyag na lungsod.</a:t>
            </a:r>
            <a:endParaRPr b="0" lang="en-PH" sz="1800" spc="-1" strike="noStrike">
              <a:solidFill>
                <a:srgbClr val="000000"/>
              </a:solidFill>
              <a:latin typeface="Lato"/>
              <a:ea typeface="AppleSystemUIFont"/>
            </a:endParaRPr>
          </a:p>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rPr>
              <a:t>Sa pamumuno ng mga </a:t>
            </a:r>
            <a:r>
              <a:rPr b="1" lang="en-PH" sz="1800" spc="-1" strike="noStrike">
                <a:solidFill>
                  <a:srgbClr val="000000"/>
                </a:solidFill>
                <a:latin typeface="Lato"/>
              </a:rPr>
              <a:t>Etruscan</a:t>
            </a:r>
            <a:r>
              <a:rPr b="0" lang="en-PH" sz="1800" spc="-1" strike="noStrike">
                <a:solidFill>
                  <a:srgbClr val="000000"/>
                </a:solidFill>
                <a:latin typeface="Lato"/>
              </a:rPr>
              <a:t> , madaming ruta ng kalakalan ang nakontrol ng mga Romano. Marami mang nagawang maganda at natutuhan ang mga Romano sa mga Etruscan, dumating ang panahon na ninais nilang lumaya at magkaroon ng sariling pamahalan. Kaya naman itinaboy nila ang </a:t>
            </a:r>
            <a:r>
              <a:rPr b="1" lang="en-PH" sz="1800" spc="-1" strike="noStrike">
                <a:solidFill>
                  <a:srgbClr val="000000"/>
                </a:solidFill>
                <a:latin typeface="Lato"/>
              </a:rPr>
              <a:t>Tarquins</a:t>
            </a:r>
            <a:r>
              <a:rPr b="0" lang="en-PH" sz="1800" spc="-1" strike="noStrike">
                <a:solidFill>
                  <a:srgbClr val="000000"/>
                </a:solidFill>
                <a:latin typeface="Lato"/>
              </a:rPr>
              <a:t> o ang pamilyang Etruscans na nagtatag ng monarkiya sa Rome.</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4"/>
          <p:cNvSpPr/>
          <p:nvPr/>
        </p:nvSpPr>
        <p:spPr>
          <a:xfrm>
            <a:off x="-113040" y="532080"/>
            <a:ext cx="72702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8" name="Rectangle 5"/>
          <p:cNvSpPr/>
          <p:nvPr/>
        </p:nvSpPr>
        <p:spPr>
          <a:xfrm>
            <a:off x="426960" y="532080"/>
            <a:ext cx="73990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Rome sa Ilalim ng Republika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txBox="1"/>
          <p:nvPr/>
        </p:nvSpPr>
        <p:spPr>
          <a:xfrm>
            <a:off x="952920" y="1486080"/>
            <a:ext cx="10279440" cy="391068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
              </a:rPr>
              <a:t>Ang </a:t>
            </a:r>
            <a:r>
              <a:rPr b="1" lang="en-PH" sz="1600" spc="-1" strike="noStrike">
                <a:solidFill>
                  <a:srgbClr val="000000"/>
                </a:solidFill>
                <a:latin typeface="Lato"/>
                <a:ea typeface=""/>
              </a:rPr>
              <a:t>republika</a:t>
            </a:r>
            <a:r>
              <a:rPr b="0" lang="en-PH" sz="1800" spc="-1" strike="noStrike">
                <a:solidFill>
                  <a:srgbClr val="000000"/>
                </a:solidFill>
                <a:latin typeface="Lato"/>
                <a:ea typeface=""/>
              </a:rPr>
              <a:t> ay isang gobyerno na nagbibigay sa mga mamamayan ng karapatang </a:t>
            </a:r>
            <a:r>
              <a:rPr b="0" lang="en-PH" sz="1800" spc="-1" strike="noStrike">
                <a:solidFill>
                  <a:srgbClr val="000000"/>
                </a:solidFill>
                <a:latin typeface="Lato"/>
                <a:ea typeface="AppleSystemUIFont"/>
              </a:rPr>
              <a:t>bumoto at maghalal ng mga opisyal. </a:t>
            </a:r>
            <a:r>
              <a:rPr b="1" lang="en-PH" sz="1800" spc="-1" strike="noStrike">
                <a:solidFill>
                  <a:srgbClr val="000000"/>
                </a:solidFill>
                <a:latin typeface="Lato"/>
                <a:ea typeface="AppleSystemUIFont"/>
              </a:rPr>
              <a:t>Inalis nila ang monarkiyang pamahalaan at itinatag ang isang republika o isang pamahalaan na walang hari.</a:t>
            </a:r>
            <a:r>
              <a:rPr b="0" lang="en-PH" sz="1800" spc="-1" strike="noStrike">
                <a:solidFill>
                  <a:srgbClr val="000000"/>
                </a:solidFill>
                <a:latin typeface="Lato"/>
                <a:ea typeface="AppleSystemUIFont"/>
              </a:rPr>
              <a:t> Mayroong dalawang pangkat sa Rome sa ilalim ng republika.</a:t>
            </a:r>
            <a:endParaRPr b="0" lang="en-PH" sz="1800" spc="-1" strike="noStrike">
              <a:solidFill>
                <a:srgbClr val="000000"/>
              </a:solidFill>
              <a:latin typeface="Lato"/>
              <a:ea typeface=""/>
            </a:endParaRPr>
          </a:p>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
              </a:rPr>
              <a:t>Nagmula sa pangkat ng mga </a:t>
            </a:r>
            <a:r>
              <a:rPr b="1" i="1" lang="en-PH" sz="1800" spc="-1" strike="noStrike">
                <a:solidFill>
                  <a:srgbClr val="000000"/>
                </a:solidFill>
                <a:latin typeface="Lato"/>
                <a:ea typeface=""/>
              </a:rPr>
              <a:t>patrician</a:t>
            </a:r>
            <a:r>
              <a:rPr b="0" lang="en-PH" sz="1800" spc="-1" strike="noStrike">
                <a:solidFill>
                  <a:srgbClr val="000000"/>
                </a:solidFill>
                <a:latin typeface="Lato"/>
                <a:ea typeface=""/>
              </a:rPr>
              <a:t> ang mga naging pinuno nito. Ang mga </a:t>
            </a:r>
            <a:r>
              <a:rPr b="1" i="1" lang="en-PH" sz="1800" spc="-1" strike="noStrike">
                <a:solidFill>
                  <a:srgbClr val="000000"/>
                </a:solidFill>
                <a:latin typeface="Lato"/>
                <a:ea typeface=""/>
              </a:rPr>
              <a:t>patrician</a:t>
            </a:r>
            <a:r>
              <a:rPr b="0" lang="en-PH" sz="1800" spc="-1" strike="noStrike">
                <a:solidFill>
                  <a:srgbClr val="000000"/>
                </a:solidFill>
                <a:latin typeface="Lato"/>
                <a:ea typeface=""/>
              </a:rPr>
              <a:t> ay mayayamang may-ari ng lupa. Sa pangkat nila nagmula ang dalawang </a:t>
            </a:r>
            <a:r>
              <a:rPr b="1" lang="en-PH" sz="1800" spc="-1" strike="noStrike">
                <a:solidFill>
                  <a:srgbClr val="000000"/>
                </a:solidFill>
                <a:latin typeface="Lato"/>
                <a:ea typeface=""/>
              </a:rPr>
              <a:t>konsul</a:t>
            </a:r>
            <a:r>
              <a:rPr b="0" lang="en-PH" sz="1800" spc="-1" strike="noStrike">
                <a:solidFill>
                  <a:srgbClr val="000000"/>
                </a:solidFill>
                <a:latin typeface="Lato"/>
                <a:ea typeface=""/>
              </a:rPr>
              <a:t> na nangangasiwa sa pang-araw-araw na gawain ng pamahalaan at nangangasiwa sa pagpapatakbo sa hukbo. Isang taon lamang nanunungkulan ang konsul upang maiwasan ang pagmamalabis sa kapangyarihan. Ang </a:t>
            </a:r>
            <a:r>
              <a:rPr b="1" lang="en-PH" sz="1800" spc="-1" strike="noStrike">
                <a:solidFill>
                  <a:srgbClr val="000000"/>
                </a:solidFill>
                <a:latin typeface="Lato"/>
                <a:ea typeface=""/>
              </a:rPr>
              <a:t>senado</a:t>
            </a:r>
            <a:r>
              <a:rPr b="1" i="1" lang="en-PH" sz="1800" spc="-1" strike="noStrike">
                <a:solidFill>
                  <a:srgbClr val="000000"/>
                </a:solidFill>
                <a:latin typeface="Lato"/>
                <a:ea typeface=""/>
              </a:rPr>
              <a:t> (senate)</a:t>
            </a:r>
            <a:r>
              <a:rPr b="0" lang="en-PH" sz="1800" spc="-1" strike="noStrike">
                <a:solidFill>
                  <a:srgbClr val="000000"/>
                </a:solidFill>
                <a:latin typeface="Lato"/>
                <a:ea typeface=""/>
              </a:rPr>
              <a:t> na binubuo ng 300 kagawad ng konseho na mula sa pangkat ng patrician ay higit na makapangyarihan sa pamahalaan. Sila rin ang nangangasiwa sa ugnayang panlabas. Dito rin ginagawa ang desisyon tungkol sa mga isyu na nakaaapekto sa kalagayan ng estado.</a:t>
            </a:r>
            <a:endParaRPr b="0" lang="en-PH" sz="1800" spc="-1" strike="noStrike">
              <a:solidFill>
                <a:srgbClr val="000000"/>
              </a:solidFill>
              <a:latin typeface="Lato"/>
              <a:ea typeface=""/>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8"/>
          <p:cNvSpPr/>
          <p:nvPr/>
        </p:nvSpPr>
        <p:spPr>
          <a:xfrm>
            <a:off x="-113040" y="532080"/>
            <a:ext cx="72702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1" name="Rectangle 9"/>
          <p:cNvSpPr/>
          <p:nvPr/>
        </p:nvSpPr>
        <p:spPr>
          <a:xfrm>
            <a:off x="426960" y="532080"/>
            <a:ext cx="73990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Rome sa Ilalim ng Republika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txBox="1"/>
          <p:nvPr/>
        </p:nvSpPr>
        <p:spPr>
          <a:xfrm>
            <a:off x="952920" y="1486080"/>
            <a:ext cx="10279440" cy="452340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
              </a:rPr>
              <a:t>Ang </a:t>
            </a:r>
            <a:r>
              <a:rPr b="1" lang="en-PH" sz="1800" spc="-1" strike="noStrike">
                <a:solidFill>
                  <a:srgbClr val="000000"/>
                </a:solidFill>
                <a:latin typeface="Lato"/>
                <a:ea typeface=""/>
              </a:rPr>
              <a:t>asamblea</a:t>
            </a:r>
            <a:r>
              <a:rPr b="0" lang="en-PH" sz="1800" spc="-1" strike="noStrike">
                <a:solidFill>
                  <a:srgbClr val="000000"/>
                </a:solidFill>
                <a:latin typeface="Lato"/>
                <a:ea typeface=""/>
              </a:rPr>
              <a:t> ay isa pang sangay ng pamahalaang Romano. Sa unang taon ng republika, ang asamblea ng mga sundalong mamamayan ang gumagawa ng batas at nagpapatibay ng halalan para sa mga opisyal ng pamahalaan. Kung ang mga </a:t>
            </a:r>
            <a:r>
              <a:rPr b="0" i="1" lang="en-PH" sz="1800" spc="-1" strike="noStrike">
                <a:solidFill>
                  <a:srgbClr val="000000"/>
                </a:solidFill>
                <a:latin typeface="Lato"/>
                <a:ea typeface=""/>
              </a:rPr>
              <a:t>patrician</a:t>
            </a:r>
            <a:r>
              <a:rPr b="0" lang="en-PH" sz="1800" spc="-1" strike="noStrike">
                <a:solidFill>
                  <a:srgbClr val="000000"/>
                </a:solidFill>
                <a:latin typeface="Lato"/>
                <a:ea typeface=""/>
              </a:rPr>
              <a:t> ay makapangyarihan sa pamahalaan, ang mga </a:t>
            </a:r>
            <a:r>
              <a:rPr b="1" i="1" lang="en-PH" sz="1800" spc="-1" strike="noStrike">
                <a:solidFill>
                  <a:srgbClr val="000000"/>
                </a:solidFill>
                <a:latin typeface="Lato"/>
                <a:ea typeface=""/>
              </a:rPr>
              <a:t>plebeian</a:t>
            </a:r>
            <a:r>
              <a:rPr b="0" lang="en-PH" sz="1800" spc="-1" strike="noStrike">
                <a:solidFill>
                  <a:srgbClr val="000000"/>
                </a:solidFill>
                <a:latin typeface="Lato"/>
                <a:ea typeface=""/>
              </a:rPr>
              <a:t> o </a:t>
            </a:r>
            <a:r>
              <a:rPr b="1" lang="en-PH" sz="1800" spc="-1" strike="noStrike">
                <a:solidFill>
                  <a:srgbClr val="000000"/>
                </a:solidFill>
                <a:latin typeface="Lato"/>
                <a:ea typeface=""/>
              </a:rPr>
              <a:t>mga pangkaraniwang tao, mga magsasaka, </a:t>
            </a:r>
            <a:r>
              <a:rPr b="0" lang="en-PH" sz="1800" spc="-1" strike="noStrike">
                <a:solidFill>
                  <a:srgbClr val="000000"/>
                </a:solidFill>
                <a:latin typeface="Lato"/>
                <a:ea typeface=""/>
              </a:rPr>
              <a:t>at </a:t>
            </a:r>
            <a:r>
              <a:rPr b="1" lang="en-PH" sz="1800" spc="-1" strike="noStrike">
                <a:solidFill>
                  <a:srgbClr val="000000"/>
                </a:solidFill>
                <a:latin typeface="Lato"/>
                <a:ea typeface=""/>
              </a:rPr>
              <a:t>mangangalakal </a:t>
            </a:r>
            <a:r>
              <a:rPr b="0" lang="en-PH" sz="1800" spc="-1" strike="noStrike">
                <a:solidFill>
                  <a:srgbClr val="000000"/>
                </a:solidFill>
                <a:latin typeface="Lato"/>
                <a:ea typeface=""/>
              </a:rPr>
              <a:t>ay may kakaunti lamang na kapangyarihan sa pamahalaan. Bagama’t sila ay mga mamamayan ng Rome, ang mga </a:t>
            </a:r>
            <a:r>
              <a:rPr b="0" i="1" lang="en-PH" sz="1800" spc="-1" strike="noStrike">
                <a:solidFill>
                  <a:srgbClr val="000000"/>
                </a:solidFill>
                <a:latin typeface="Lato"/>
                <a:ea typeface=""/>
              </a:rPr>
              <a:t>plebeian</a:t>
            </a:r>
            <a:r>
              <a:rPr b="0" lang="en-PH" sz="1800" spc="-1" strike="noStrike">
                <a:solidFill>
                  <a:srgbClr val="000000"/>
                </a:solidFill>
                <a:latin typeface="Lato"/>
                <a:ea typeface=""/>
              </a:rPr>
              <a:t> ay </a:t>
            </a:r>
            <a:r>
              <a:rPr b="1" lang="en-PH" sz="1800" spc="-1" strike="noStrike">
                <a:solidFill>
                  <a:srgbClr val="000000"/>
                </a:solidFill>
                <a:latin typeface="Lato"/>
                <a:ea typeface=""/>
              </a:rPr>
              <a:t>walang karapatang humawak ng mataas na posisyon sa pamahalaan.</a:t>
            </a:r>
            <a:r>
              <a:rPr b="0" lang="en-PH" sz="1800" spc="-1" strike="noStrike">
                <a:solidFill>
                  <a:srgbClr val="000000"/>
                </a:solidFill>
                <a:latin typeface="Lato"/>
                <a:ea typeface=""/>
              </a:rPr>
              <a:t> Hindi rin sila pinapayagang mag-asawa ng isang patrician.</a:t>
            </a:r>
            <a:endParaRPr b="0" lang="en-PH" sz="1800" spc="-1" strike="noStrike">
              <a:solidFill>
                <a:srgbClr val="000000"/>
              </a:solidFill>
              <a:latin typeface="AppleSystemUIFont"/>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Noong 494 BCE, nagsimulang humingi ng pantay na karapatan ang mga </a:t>
            </a:r>
            <a:r>
              <a:rPr b="0" i="1" lang="en-PH" sz="1800" spc="-1" strike="noStrike">
                <a:solidFill>
                  <a:srgbClr val="000000"/>
                </a:solidFill>
                <a:latin typeface="Lato"/>
                <a:ea typeface="AppleSystemUIFont"/>
              </a:rPr>
              <a:t>plebeian</a:t>
            </a:r>
            <a:r>
              <a:rPr b="0" lang="en-PH" sz="1800" spc="-1" strike="noStrike">
                <a:solidFill>
                  <a:srgbClr val="000000"/>
                </a:solidFill>
                <a:latin typeface="Lato"/>
                <a:ea typeface="AppleSystemUIFont"/>
              </a:rPr>
              <a:t>. Nagbanta silang magtatayo ng kanilang sariling lungsod at ititigil nila ang pagbabayad ng buwis at paglilingkod sa hukbo kung hindi ito matutugunan. Dahil dito, pinahintulutan silang bumuo ng kanilang asamblea at magpasa ng mga batas na makabubuti sa kanilang pangkat. Nakapaghalal din sila ng opisyal na nangangalaga sa kanilang karapatan o </a:t>
            </a:r>
            <a:r>
              <a:rPr b="1" i="1" lang="en-PH" sz="1800" spc="-1" strike="noStrike">
                <a:solidFill>
                  <a:srgbClr val="000000"/>
                </a:solidFill>
                <a:latin typeface="Lato"/>
                <a:ea typeface="AppleSystemUIFont"/>
              </a:rPr>
              <a:t>tribune</a:t>
            </a:r>
            <a:r>
              <a:rPr b="0" lang="en-PH" sz="1800" spc="-1" strike="noStrike">
                <a:solidFill>
                  <a:srgbClr val="000000"/>
                </a:solidFill>
                <a:latin typeface="Lato"/>
                <a:ea typeface="AppleSystemUIFont"/>
              </a:rPr>
              <a:t>. Kanilang sinusuri ang mga batas na ipinatutupad ng mga patrician at tinitiyak na ang mga gawain at desisyon ng Senado ay makabubuti sa karaniwang tao.</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0"/>
          <p:cNvSpPr/>
          <p:nvPr/>
        </p:nvSpPr>
        <p:spPr>
          <a:xfrm>
            <a:off x="-113040" y="532080"/>
            <a:ext cx="72702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4" name="Rectangle 11"/>
          <p:cNvSpPr/>
          <p:nvPr/>
        </p:nvSpPr>
        <p:spPr>
          <a:xfrm>
            <a:off x="426960" y="532080"/>
            <a:ext cx="73990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Rome sa Ilalim ng Republika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txBox="1"/>
          <p:nvPr/>
        </p:nvSpPr>
        <p:spPr>
          <a:xfrm>
            <a:off x="952920" y="1486080"/>
            <a:ext cx="10279440" cy="2948400"/>
          </a:xfrm>
          <a:prstGeom prst="rect">
            <a:avLst/>
          </a:prstGeom>
          <a:noFill/>
          <a:ln w="0">
            <a:noFill/>
          </a:ln>
        </p:spPr>
        <p:txBody>
          <a:bodyPr lIns="90000" rIns="90000" tIns="45000" bIns="45000" anchor="t">
            <a:noAutofit/>
          </a:bodyPr>
          <a:p>
            <a:pPr marL="216000" indent="-216000" algn="just">
              <a:buClr>
                <a:srgbClr val="000000"/>
              </a:buClr>
              <a:buSzPct val="45000"/>
              <a:buFont typeface="Symbol" charset="2"/>
              <a:buChar char=""/>
            </a:pPr>
            <a:r>
              <a:rPr b="0" lang="en-PH" sz="1800" spc="-1" strike="noStrike">
                <a:solidFill>
                  <a:srgbClr val="000000"/>
                </a:solidFill>
                <a:latin typeface="Lato"/>
                <a:ea typeface="AppleSystemUIFont"/>
              </a:rPr>
              <a:t>Nagkaroon din ang mga plebeian ng pagkakataon na magsulat ng kanilang batas noong 451 BCE sa isang lapidang tanso at isinabit nila ito sa isang platapormang pantalumpatian upang mabasa ng lahat. Tinatawag itong </a:t>
            </a:r>
            <a:r>
              <a:rPr b="1" i="1" lang="en-PH" sz="1800" spc="-1" strike="noStrike">
                <a:solidFill>
                  <a:srgbClr val="000000"/>
                </a:solidFill>
                <a:latin typeface="Lato"/>
                <a:ea typeface="AppleSystemUIFont"/>
              </a:rPr>
              <a:t>Law of the Twelve Tables (Lex Duodecim Tabularum),</a:t>
            </a:r>
            <a:r>
              <a:rPr b="0" lang="en-PH" sz="1800" spc="-1" strike="noStrike">
                <a:solidFill>
                  <a:srgbClr val="000000"/>
                </a:solidFill>
                <a:latin typeface="Lato"/>
                <a:ea typeface="AppleSystemUIFont"/>
              </a:rPr>
              <a:t> ang kauna-unahang nakasulat na batas sa Rome. Dahil sa pagsusumikap ng mga </a:t>
            </a:r>
            <a:r>
              <a:rPr b="0" i="1" lang="en-PH" sz="1800" spc="-1" strike="noStrike">
                <a:solidFill>
                  <a:srgbClr val="000000"/>
                </a:solidFill>
                <a:latin typeface="Lato"/>
                <a:ea typeface="AppleSystemUIFont"/>
              </a:rPr>
              <a:t>plebeian</a:t>
            </a:r>
            <a:r>
              <a:rPr b="0" lang="en-PH" sz="1800" spc="-1" strike="noStrike">
                <a:solidFill>
                  <a:srgbClr val="000000"/>
                </a:solidFill>
                <a:latin typeface="Lato"/>
                <a:ea typeface="AppleSystemUIFont"/>
              </a:rPr>
              <a:t>, umunlad ang kanilang kalagayan. Nagkaroon sila ng pagkakataong maging konsul at kagawad ng Senado. Pinahintulutan na silang makapag-asawa ng isang patrician. Humawak na rin sila ng katungkulan sa pamahalaan. </a:t>
            </a:r>
            <a:r>
              <a:rPr b="1" lang="en-PH" sz="1800" spc="-1" strike="noStrike">
                <a:solidFill>
                  <a:srgbClr val="000000"/>
                </a:solidFill>
                <a:latin typeface="Lato"/>
                <a:ea typeface="AppleSystemUIFont"/>
              </a:rPr>
              <a:t>Naging pantay ang karapatan ng mga </a:t>
            </a:r>
            <a:r>
              <a:rPr b="1" i="1" lang="en-PH" sz="1800" spc="-1" strike="noStrike">
                <a:solidFill>
                  <a:srgbClr val="000000"/>
                </a:solidFill>
                <a:latin typeface="Lato"/>
                <a:ea typeface="AppleSystemUIFont"/>
              </a:rPr>
              <a:t>patrician</a:t>
            </a:r>
            <a:r>
              <a:rPr b="1" lang="en-PH" sz="1800" spc="-1" strike="noStrike">
                <a:solidFill>
                  <a:srgbClr val="000000"/>
                </a:solidFill>
                <a:latin typeface="Lato"/>
                <a:ea typeface="AppleSystemUIFont"/>
              </a:rPr>
              <a:t> at </a:t>
            </a:r>
            <a:r>
              <a:rPr b="1" i="1" lang="en-PH" sz="1800" spc="-1" strike="noStrike">
                <a:solidFill>
                  <a:srgbClr val="000000"/>
                </a:solidFill>
                <a:latin typeface="Lato"/>
                <a:ea typeface="AppleSystemUIFont"/>
              </a:rPr>
              <a:t>plebeian</a:t>
            </a:r>
            <a:r>
              <a:rPr b="1" lang="en-PH" sz="1800" spc="-1" strike="noStrike">
                <a:solidFill>
                  <a:srgbClr val="000000"/>
                </a:solidFill>
                <a:latin typeface="Lato"/>
                <a:ea typeface="AppleSystemUIFont"/>
              </a:rPr>
              <a:t> noong 287 BCE na naging hudyat ng pag-iral ng demokrasya sa Rome.</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12"/>
          <p:cNvSpPr/>
          <p:nvPr/>
        </p:nvSpPr>
        <p:spPr>
          <a:xfrm>
            <a:off x="-113040" y="532080"/>
            <a:ext cx="850716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7" name="Rectangle 13"/>
          <p:cNvSpPr/>
          <p:nvPr/>
        </p:nvSpPr>
        <p:spPr>
          <a:xfrm>
            <a:off x="426960" y="532080"/>
            <a:ext cx="80884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Labanan ng Rome at Carthage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8" name=""/>
          <p:cNvSpPr txBox="1"/>
          <p:nvPr/>
        </p:nvSpPr>
        <p:spPr>
          <a:xfrm>
            <a:off x="831240" y="1494360"/>
            <a:ext cx="10583640" cy="1315800"/>
          </a:xfrm>
          <a:prstGeom prst="rect">
            <a:avLst/>
          </a:prstGeom>
          <a:noFill/>
          <a:ln w="0">
            <a:noFill/>
          </a:ln>
        </p:spPr>
        <p:txBody>
          <a:bodyPr lIns="90000" rIns="90000" tIns="45000" bIns="45000" anchor="t">
            <a:noAutofit/>
          </a:bodyPr>
          <a:p>
            <a:pPr marL="216000" indent="-216000">
              <a:buClr>
                <a:srgbClr val="000000"/>
              </a:buClr>
              <a:buSzPct val="45000"/>
              <a:buFont typeface="Symbol" charset="2"/>
              <a:buChar char=""/>
            </a:pPr>
            <a:r>
              <a:rPr b="0" lang="en-PH" sz="1800" spc="-1" strike="noStrike">
                <a:solidFill>
                  <a:srgbClr val="000000"/>
                </a:solidFill>
                <a:latin typeface="Lato"/>
                <a:ea typeface="AppleSystemUIFont"/>
              </a:rPr>
              <a:t>Ang pagsakop sa Italy ay lalong nagpalakas sa hukbong Romano. Kasabay ng paglawak ng kapangyarihan ng Rome ang pakikipagtunggalian nito sa ibang mga estado sa Mediterranean tulad ng Carthage. Ang labanan sa pagitan ng Rome at Carthage ay tinawag na </a:t>
            </a:r>
            <a:r>
              <a:rPr b="1" lang="en-PH" sz="1800" spc="-1" strike="noStrike">
                <a:solidFill>
                  <a:srgbClr val="000000"/>
                </a:solidFill>
                <a:latin typeface="Lato"/>
                <a:ea typeface="AppleSystemUIFont"/>
              </a:rPr>
              <a:t>Digmaang Punic</a:t>
            </a:r>
            <a:r>
              <a:rPr b="0" lang="en-PH" sz="1800" spc="-1" strike="noStrike">
                <a:solidFill>
                  <a:srgbClr val="000000"/>
                </a:solidFill>
                <a:latin typeface="Lato"/>
                <a:ea typeface="AppleSystemUIFont"/>
              </a:rPr>
              <a:t>. Ito ay naganap sa pagitan ng 264 at 146 BCE.</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14"/>
          <p:cNvSpPr/>
          <p:nvPr/>
        </p:nvSpPr>
        <p:spPr>
          <a:xfrm>
            <a:off x="-113040" y="532080"/>
            <a:ext cx="82432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0" name="Rectangle 16"/>
          <p:cNvSpPr/>
          <p:nvPr/>
        </p:nvSpPr>
        <p:spPr>
          <a:xfrm>
            <a:off x="426960" y="532080"/>
            <a:ext cx="80884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Labanan sa Digmaang Punic</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51" name=""/>
          <p:cNvGraphicFramePr/>
          <p:nvPr/>
        </p:nvGraphicFramePr>
        <p:xfrm>
          <a:off x="952920" y="1530720"/>
          <a:ext cx="10136880" cy="4369320"/>
        </p:xfrm>
        <a:graphic>
          <a:graphicData uri="http://schemas.openxmlformats.org/drawingml/2006/table">
            <a:tbl>
              <a:tblPr/>
              <a:tblGrid>
                <a:gridCol w="1946520"/>
                <a:gridCol w="4115520"/>
                <a:gridCol w="4075200"/>
              </a:tblGrid>
              <a:tr h="452880">
                <a:tc>
                  <a:txBody>
                    <a:bodyPr lIns="90000" rIns="90000" tIns="46800" bIns="46800" anchor="ctr">
                      <a:noAutofit/>
                    </a:bodyPr>
                    <a:p>
                      <a:pPr algn="ctr"/>
                      <a:r>
                        <a:rPr b="1" lang="en-PH" sz="1800" spc="-1" strike="noStrike">
                          <a:solidFill>
                            <a:srgbClr val="000000"/>
                          </a:solidFill>
                          <a:latin typeface="Lato"/>
                        </a:rPr>
                        <a:t>Labanan</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Pangyayari</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Resulta</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916440">
                <a:tc>
                  <a:txBody>
                    <a:bodyPr lIns="90000" rIns="90000" tIns="46800" bIns="46800" anchor="ctr">
                      <a:noAutofit/>
                    </a:bodyPr>
                    <a:p>
                      <a:pPr algn="just"/>
                      <a:r>
                        <a:rPr b="1" lang="en-PH" sz="1800" spc="-1" strike="noStrike">
                          <a:solidFill>
                            <a:srgbClr val="000000"/>
                          </a:solidFill>
                          <a:latin typeface="Lato"/>
                          <a:ea typeface="AppleSystemUIFont"/>
                        </a:rPr>
                        <a:t>Unang Digmaang Punic (264–241 BCE)</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rPr>
                        <a:t>Isinagawa ang digmaan sa dagat.</a:t>
                      </a:r>
                      <a:endParaRPr b="0" lang="en-PH" sz="1800" spc="-1" strike="noStrike">
                        <a:solidFill>
                          <a:srgbClr val="000000"/>
                        </a:solidFill>
                        <a:latin typeface="Lato"/>
                        <a:ea typeface="PingFang SC"/>
                      </a:endParaRPr>
                    </a:p>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rPr>
                        <a:t>Mahusay sa paggawa ng barko ang Carthage kaya nahirapan ang Rome sa pakikipaglaban.</a:t>
                      </a:r>
                      <a:endParaRPr b="0" lang="en-PH" sz="1800" spc="-1" strike="noStrike">
                        <a:solidFill>
                          <a:srgbClr val="000000"/>
                        </a:solidFill>
                        <a:latin typeface="Lato"/>
                        <a:ea typeface="PingFang SC"/>
                      </a:endParaRPr>
                    </a:p>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rPr>
                        <a:t>Ginawang modelo ng Rome ang nasirang barko ng Carthage upang makagawa ng barkong pandigma.</a:t>
                      </a:r>
                      <a:endParaRPr b="0" lang="en-PH" sz="1800" spc="-1" strike="noStrike">
                        <a:solidFill>
                          <a:srgbClr val="000000"/>
                        </a:solidFill>
                        <a:latin typeface="Lato"/>
                        <a:ea typeface="PingFang SC"/>
                      </a:endParaRPr>
                    </a:p>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rPr>
                        <a:t>Ginamit nila ang kanilang taktikang militar na panlupa sa kanilang pakikidigma sa dagat.</a:t>
                      </a:r>
                      <a:endParaRPr b="0" lang="en-PH" sz="1800" spc="-1" strike="noStrike">
                        <a:solidFill>
                          <a:srgbClr val="000000"/>
                        </a:solidFill>
                        <a:latin typeface="Lato"/>
                        <a:ea typeface="PingFang SC"/>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algn="just">
                        <a:spcBef>
                          <a:spcPts val="283"/>
                        </a:spcBef>
                        <a:spcAft>
                          <a:spcPts val="283"/>
                        </a:spcAft>
                      </a:pPr>
                      <a:r>
                        <a:rPr b="0" lang="en-PH" sz="1800" spc="-1" strike="noStrike">
                          <a:solidFill>
                            <a:srgbClr val="000000"/>
                          </a:solidFill>
                          <a:latin typeface="Lato"/>
                        </a:rPr>
                        <a:t>Nakontrol ng Rome ang</a:t>
                      </a:r>
                      <a:endParaRPr b="0" lang="en-PH" sz="1800" spc="-1" strike="noStrike">
                        <a:solidFill>
                          <a:srgbClr val="000000"/>
                        </a:solidFill>
                        <a:latin typeface="Lato"/>
                      </a:endParaRPr>
                    </a:p>
                    <a:p>
                      <a:pPr algn="just">
                        <a:spcBef>
                          <a:spcPts val="283"/>
                        </a:spcBef>
                        <a:spcAft>
                          <a:spcPts val="283"/>
                        </a:spcAft>
                      </a:pPr>
                      <a:r>
                        <a:rPr b="0" lang="en-PH" sz="1800" spc="-1" strike="noStrike">
                          <a:solidFill>
                            <a:srgbClr val="000000"/>
                          </a:solidFill>
                          <a:latin typeface="Lato"/>
                        </a:rPr>
                        <a:t>sumusunod:</a:t>
                      </a:r>
                      <a:endParaRPr b="0" lang="en-PH" sz="1800" spc="-1" strike="noStrike">
                        <a:solidFill>
                          <a:srgbClr val="000000"/>
                        </a:solidFill>
                        <a:latin typeface="Lato"/>
                      </a:endParaRPr>
                    </a:p>
                    <a:p>
                      <a:pPr marL="216000" indent="-216000" algn="just">
                        <a:spcBef>
                          <a:spcPts val="283"/>
                        </a:spcBef>
                        <a:spcAft>
                          <a:spcPts val="283"/>
                        </a:spcAft>
                        <a:buClr>
                          <a:srgbClr val="000000"/>
                        </a:buClr>
                        <a:buSzPct val="45000"/>
                        <a:buFont typeface="Symbol" charset="2"/>
                        <a:buChar char=""/>
                      </a:pPr>
                      <a:r>
                        <a:rPr b="0" lang="en-PH" sz="1800" spc="-1" strike="noStrike">
                          <a:solidFill>
                            <a:srgbClr val="000000"/>
                          </a:solidFill>
                          <a:latin typeface="Lato"/>
                        </a:rPr>
                        <a:t>kabuoan ng Italy;</a:t>
                      </a:r>
                      <a:endParaRPr b="0" lang="en-PH" sz="1800" spc="-1" strike="noStrike">
                        <a:solidFill>
                          <a:srgbClr val="000000"/>
                        </a:solidFill>
                        <a:latin typeface="Lato"/>
                      </a:endParaRPr>
                    </a:p>
                    <a:p>
                      <a:pPr marL="216000" indent="-216000" algn="just">
                        <a:spcBef>
                          <a:spcPts val="283"/>
                        </a:spcBef>
                        <a:spcAft>
                          <a:spcPts val="283"/>
                        </a:spcAft>
                        <a:buClr>
                          <a:srgbClr val="000000"/>
                        </a:buClr>
                        <a:buSzPct val="45000"/>
                        <a:buFont typeface="Symbol" charset="2"/>
                        <a:buChar char=""/>
                      </a:pPr>
                      <a:r>
                        <a:rPr b="0" lang="en-PH" sz="1800" spc="-1" strike="noStrike">
                          <a:solidFill>
                            <a:srgbClr val="000000"/>
                          </a:solidFill>
                          <a:latin typeface="Lato"/>
                        </a:rPr>
                        <a:t>pulo ng Sicily;</a:t>
                      </a:r>
                      <a:endParaRPr b="0" lang="en-PH" sz="1800" spc="-1" strike="noStrike">
                        <a:solidFill>
                          <a:srgbClr val="000000"/>
                        </a:solidFill>
                        <a:latin typeface="Lato"/>
                      </a:endParaRPr>
                    </a:p>
                    <a:p>
                      <a:pPr marL="216000" indent="-216000" algn="just">
                        <a:spcBef>
                          <a:spcPts val="283"/>
                        </a:spcBef>
                        <a:spcAft>
                          <a:spcPts val="283"/>
                        </a:spcAft>
                        <a:buClr>
                          <a:srgbClr val="000000"/>
                        </a:buClr>
                        <a:buSzPct val="45000"/>
                        <a:buFont typeface="Symbol" charset="2"/>
                        <a:buChar char=""/>
                      </a:pPr>
                      <a:r>
                        <a:rPr b="0" lang="en-PH" sz="1800" spc="-1" strike="noStrike">
                          <a:solidFill>
                            <a:srgbClr val="000000"/>
                          </a:solidFill>
                          <a:latin typeface="Lato"/>
                        </a:rPr>
                        <a:t>pulo ng Sardinia;</a:t>
                      </a:r>
                      <a:endParaRPr b="0" lang="en-PH" sz="1800" spc="-1" strike="noStrike">
                        <a:solidFill>
                          <a:srgbClr val="000000"/>
                        </a:solidFill>
                        <a:latin typeface="Lato"/>
                      </a:endParaRPr>
                    </a:p>
                    <a:p>
                      <a:pPr marL="216000" indent="-216000" algn="just">
                        <a:spcBef>
                          <a:spcPts val="283"/>
                        </a:spcBef>
                        <a:spcAft>
                          <a:spcPts val="283"/>
                        </a:spcAft>
                        <a:buClr>
                          <a:srgbClr val="000000"/>
                        </a:buClr>
                        <a:buSzPct val="45000"/>
                        <a:buFont typeface="Symbol" charset="2"/>
                        <a:buChar char=""/>
                      </a:pPr>
                      <a:r>
                        <a:rPr b="0" lang="en-PH" sz="1800" spc="-1" strike="noStrike">
                          <a:solidFill>
                            <a:srgbClr val="000000"/>
                          </a:solidFill>
                          <a:latin typeface="Lato"/>
                        </a:rPr>
                        <a:t>pulo ng Corsica; at</a:t>
                      </a:r>
                      <a:endParaRPr b="0" lang="en-PH" sz="1800" spc="-1" strike="noStrike">
                        <a:solidFill>
                          <a:srgbClr val="000000"/>
                        </a:solidFill>
                        <a:latin typeface="Lato"/>
                      </a:endParaRPr>
                    </a:p>
                    <a:p>
                      <a:pPr marL="216000" indent="-216000" algn="just">
                        <a:spcBef>
                          <a:spcPts val="283"/>
                        </a:spcBef>
                        <a:spcAft>
                          <a:spcPts val="283"/>
                        </a:spcAft>
                        <a:buClr>
                          <a:srgbClr val="000000"/>
                        </a:buClr>
                        <a:buSzPct val="45000"/>
                        <a:buFont typeface="Symbol" charset="2"/>
                        <a:buChar char=""/>
                      </a:pPr>
                      <a:r>
                        <a:rPr b="0" lang="en-PH" sz="1800" spc="-1" strike="noStrike">
                          <a:solidFill>
                            <a:srgbClr val="000000"/>
                          </a:solidFill>
                          <a:latin typeface="Lato"/>
                        </a:rPr>
                        <a:t>silangang baybayin ng Adriatic.</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Rectangle 17"/>
          <p:cNvSpPr/>
          <p:nvPr/>
        </p:nvSpPr>
        <p:spPr>
          <a:xfrm>
            <a:off x="-113040" y="532080"/>
            <a:ext cx="82432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3" name="Rectangle 18"/>
          <p:cNvSpPr/>
          <p:nvPr/>
        </p:nvSpPr>
        <p:spPr>
          <a:xfrm>
            <a:off x="426960" y="532080"/>
            <a:ext cx="80884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Labanan sa Digmaang Punic</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54" name=""/>
          <p:cNvGraphicFramePr/>
          <p:nvPr/>
        </p:nvGraphicFramePr>
        <p:xfrm>
          <a:off x="952920" y="1530720"/>
          <a:ext cx="10319760" cy="4529160"/>
        </p:xfrm>
        <a:graphic>
          <a:graphicData uri="http://schemas.openxmlformats.org/drawingml/2006/table">
            <a:tbl>
              <a:tblPr/>
              <a:tblGrid>
                <a:gridCol w="1682640"/>
                <a:gridCol w="6549120"/>
                <a:gridCol w="2088000"/>
              </a:tblGrid>
              <a:tr h="452880">
                <a:tc>
                  <a:txBody>
                    <a:bodyPr lIns="90000" rIns="90000" tIns="46800" bIns="46800" anchor="ctr">
                      <a:noAutofit/>
                    </a:bodyPr>
                    <a:p>
                      <a:pPr algn="ctr"/>
                      <a:r>
                        <a:rPr b="1" lang="en-PH" sz="1800" spc="-1" strike="noStrike">
                          <a:solidFill>
                            <a:srgbClr val="000000"/>
                          </a:solidFill>
                          <a:latin typeface="Lato"/>
                        </a:rPr>
                        <a:t>Labanan</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Pangyayari</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Resulta</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916440">
                <a:tc>
                  <a:txBody>
                    <a:bodyPr lIns="90000" rIns="90000" tIns="46800" bIns="46800" anchor="ctr">
                      <a:noAutofit/>
                    </a:bodyPr>
                    <a:p>
                      <a:r>
                        <a:rPr b="1" lang="en-PH" sz="1800" spc="-1" strike="noStrike">
                          <a:solidFill>
                            <a:srgbClr val="000000"/>
                          </a:solidFill>
                          <a:latin typeface="Lato"/>
                          <a:ea typeface="AppleSystemUIFont"/>
                        </a:rPr>
                        <a:t>Ikalawang</a:t>
                      </a:r>
                      <a:endParaRPr b="0" lang="en-PH" sz="1800" spc="-1" strike="noStrike">
                        <a:solidFill>
                          <a:srgbClr val="000000"/>
                        </a:solidFill>
                        <a:latin typeface="Arial"/>
                      </a:endParaRPr>
                    </a:p>
                    <a:p>
                      <a:r>
                        <a:rPr b="1" lang="en-PH" sz="1800" spc="-1" strike="noStrike">
                          <a:solidFill>
                            <a:srgbClr val="000000"/>
                          </a:solidFill>
                          <a:latin typeface="Lato"/>
                          <a:ea typeface="AppleSystemUIFont"/>
                        </a:rPr>
                        <a:t>Digmaang</a:t>
                      </a:r>
                      <a:endParaRPr b="0" lang="en-PH" sz="1800" spc="-1" strike="noStrike">
                        <a:solidFill>
                          <a:srgbClr val="000000"/>
                        </a:solidFill>
                        <a:latin typeface="Arial"/>
                      </a:endParaRPr>
                    </a:p>
                    <a:p>
                      <a:r>
                        <a:rPr b="1" lang="en-PH" sz="1800" spc="-1" strike="noStrike">
                          <a:solidFill>
                            <a:srgbClr val="000000"/>
                          </a:solidFill>
                          <a:latin typeface="Lato"/>
                          <a:ea typeface="AppleSystemUIFont"/>
                        </a:rPr>
                        <a:t>Punic</a:t>
                      </a:r>
                      <a:endParaRPr b="0" lang="en-PH" sz="1800" spc="-1" strike="noStrike">
                        <a:solidFill>
                          <a:srgbClr val="000000"/>
                        </a:solidFill>
                        <a:latin typeface="Arial"/>
                      </a:endParaRPr>
                    </a:p>
                    <a:p>
                      <a:r>
                        <a:rPr b="1" lang="en-PH" sz="1800" spc="-1" strike="noStrike">
                          <a:solidFill>
                            <a:srgbClr val="000000"/>
                          </a:solidFill>
                          <a:latin typeface="Lato"/>
                          <a:ea typeface="AppleSystemUIFont"/>
                        </a:rPr>
                        <a:t>(218–201 BCE)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marL="216000" indent="-216000">
                        <a:buClr>
                          <a:srgbClr val="000000"/>
                        </a:buClr>
                        <a:buSzPct val="45000"/>
                        <a:buFont typeface="Symbol" charset="2"/>
                        <a:buChar char=""/>
                      </a:pPr>
                      <a:r>
                        <a:rPr b="0" lang="en-PH" sz="1800" spc="-1" strike="noStrike">
                          <a:solidFill>
                            <a:srgbClr val="000000"/>
                          </a:solidFill>
                          <a:latin typeface="Lato"/>
                          <a:ea typeface="PingFang SC"/>
                        </a:rPr>
                        <a:t>Nagtangka si Hannibal, isang mahusay na mandirigma ng Carthage, na tawirin ang Bundok ng Alps patungong Italy.</a:t>
                      </a:r>
                      <a:endParaRPr b="0" lang="en-PH" sz="1800" spc="-1" strike="noStrike">
                        <a:solidFill>
                          <a:srgbClr val="000000"/>
                        </a:solidFill>
                        <a:latin typeface="Arial"/>
                      </a:endParaRPr>
                    </a:p>
                    <a:p>
                      <a:pPr marL="216000" indent="-216000">
                        <a:buClr>
                          <a:srgbClr val="000000"/>
                        </a:buClr>
                        <a:buSzPct val="45000"/>
                        <a:buFont typeface="Symbol" charset="2"/>
                        <a:buChar char=""/>
                      </a:pPr>
                      <a:r>
                        <a:rPr b="0" lang="en-PH" sz="1800" spc="-1" strike="noStrike">
                          <a:solidFill>
                            <a:srgbClr val="000000"/>
                          </a:solidFill>
                          <a:latin typeface="Lato"/>
                          <a:ea typeface="PingFang SC"/>
                        </a:rPr>
                        <a:t>Namalagi siya sa Rome sa loob ng 15 taon at pinagwagian niya ang lahat ng labanan ngunit kulang pa rin ang lakas ng kaniyang hukbo upang makuha ang lungsod-estado ng Rome. </a:t>
                      </a:r>
                      <a:endParaRPr b="0" lang="en-PH" sz="1800" spc="-1" strike="noStrike">
                        <a:solidFill>
                          <a:srgbClr val="000000"/>
                        </a:solidFill>
                        <a:latin typeface="Arial"/>
                      </a:endParaRPr>
                    </a:p>
                    <a:p>
                      <a:pPr marL="216000" indent="-216000">
                        <a:buClr>
                          <a:srgbClr val="000000"/>
                        </a:buClr>
                        <a:buSzPct val="45000"/>
                        <a:buFont typeface="Symbol" charset="2"/>
                        <a:buChar char=""/>
                      </a:pPr>
                      <a:r>
                        <a:rPr b="0" lang="en-PH" sz="1800" spc="-1" strike="noStrike">
                          <a:solidFill>
                            <a:srgbClr val="000000"/>
                          </a:solidFill>
                          <a:latin typeface="Lato"/>
                          <a:ea typeface="PingFang SC"/>
                        </a:rPr>
                        <a:t>Noong 240 BCE, sinakop ng Rome ang Hilagang Africa at sa pagnanais ni Hannibal na ipagtanggol ang kaniyang imperyo, napilitan siyang bumalik sa Carthage. Noong 220 BCE, natalo ni Scipio si Hannibal sa Digmaan sa Zama sa Numidia na ngayon ay kilala bilang Algeria. Ang pagkatalong ito ay nagwakas sa Ikalawang Digmaang Punic.</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marL="216000" indent="-216000">
                        <a:buClr>
                          <a:srgbClr val="000000"/>
                        </a:buClr>
                        <a:buSzPct val="45000"/>
                        <a:buFont typeface="Symbol" charset="2"/>
                        <a:buChar char=""/>
                      </a:pPr>
                      <a:r>
                        <a:rPr b="0" lang="en-PH" sz="1800" spc="-1" strike="noStrike">
                          <a:solidFill>
                            <a:srgbClr val="000000"/>
                          </a:solidFill>
                          <a:latin typeface="Lato"/>
                        </a:rPr>
                        <a:t>Naging isang lalawigan ng Rome ang Macedonia.</a:t>
                      </a:r>
                      <a:endParaRPr b="0" lang="en-PH" sz="1800" spc="-1" strike="noStrike">
                        <a:solidFill>
                          <a:srgbClr val="000000"/>
                        </a:solidFill>
                        <a:latin typeface="Arial"/>
                      </a:endParaRPr>
                    </a:p>
                    <a:p>
                      <a:pPr marL="216000" indent="-216000">
                        <a:buClr>
                          <a:srgbClr val="000000"/>
                        </a:buClr>
                        <a:buSzPct val="45000"/>
                        <a:buFont typeface="Symbol" charset="2"/>
                        <a:buChar char=""/>
                      </a:pPr>
                      <a:r>
                        <a:rPr b="0" lang="en-PH" sz="1800" spc="-1" strike="noStrike">
                          <a:solidFill>
                            <a:srgbClr val="000000"/>
                          </a:solidFill>
                          <a:latin typeface="Lato"/>
                        </a:rPr>
                        <a:t>Nasaklaw rin ng kapangyarihan ng Rome ang Corinth at ilang lungsod-estado ng Greece.</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19"/>
          <p:cNvSpPr/>
          <p:nvPr/>
        </p:nvSpPr>
        <p:spPr>
          <a:xfrm>
            <a:off x="-113040" y="532080"/>
            <a:ext cx="82432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6" name="Rectangle 20"/>
          <p:cNvSpPr/>
          <p:nvPr/>
        </p:nvSpPr>
        <p:spPr>
          <a:xfrm>
            <a:off x="426960" y="532080"/>
            <a:ext cx="80884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Labanan sa Digmaang Punic</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57" name=""/>
          <p:cNvGraphicFramePr/>
          <p:nvPr/>
        </p:nvGraphicFramePr>
        <p:xfrm>
          <a:off x="952920" y="1530720"/>
          <a:ext cx="10319760" cy="4529160"/>
        </p:xfrm>
        <a:graphic>
          <a:graphicData uri="http://schemas.openxmlformats.org/drawingml/2006/table">
            <a:tbl>
              <a:tblPr/>
              <a:tblGrid>
                <a:gridCol w="1682640"/>
                <a:gridCol w="5170320"/>
                <a:gridCol w="3466800"/>
              </a:tblGrid>
              <a:tr h="452880">
                <a:tc>
                  <a:txBody>
                    <a:bodyPr lIns="90000" rIns="90000" tIns="46800" bIns="46800" anchor="ctr">
                      <a:noAutofit/>
                    </a:bodyPr>
                    <a:p>
                      <a:pPr algn="ctr"/>
                      <a:r>
                        <a:rPr b="1" lang="en-PH" sz="1800" spc="-1" strike="noStrike">
                          <a:solidFill>
                            <a:srgbClr val="000000"/>
                          </a:solidFill>
                          <a:latin typeface="Lato"/>
                        </a:rPr>
                        <a:t>Labanan</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Pangyayari</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Resulta</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2700000">
                <a:tc>
                  <a:txBody>
                    <a:bodyPr lIns="90000" rIns="90000" tIns="46800" bIns="46800" anchor="ctr">
                      <a:noAutofit/>
                    </a:bodyPr>
                    <a:p>
                      <a:r>
                        <a:rPr b="1" lang="en-PH" sz="1800" spc="-1" strike="noStrike">
                          <a:solidFill>
                            <a:srgbClr val="000000"/>
                          </a:solidFill>
                          <a:latin typeface="Lato"/>
                          <a:ea typeface="AppleSystemUIFont"/>
                        </a:rPr>
                        <a:t>Ikatlong</a:t>
                      </a:r>
                      <a:endParaRPr b="0" lang="en-PH" sz="1800" spc="-1" strike="noStrike">
                        <a:solidFill>
                          <a:srgbClr val="000000"/>
                        </a:solidFill>
                        <a:latin typeface="Arial"/>
                      </a:endParaRPr>
                    </a:p>
                    <a:p>
                      <a:r>
                        <a:rPr b="1" lang="en-PH" sz="1800" spc="-1" strike="noStrike">
                          <a:solidFill>
                            <a:srgbClr val="000000"/>
                          </a:solidFill>
                          <a:latin typeface="Lato"/>
                          <a:ea typeface="AppleSystemUIFont"/>
                        </a:rPr>
                        <a:t>Digmaang</a:t>
                      </a:r>
                      <a:endParaRPr b="0" lang="en-PH" sz="1800" spc="-1" strike="noStrike">
                        <a:solidFill>
                          <a:srgbClr val="000000"/>
                        </a:solidFill>
                        <a:latin typeface="Arial"/>
                      </a:endParaRPr>
                    </a:p>
                    <a:p>
                      <a:r>
                        <a:rPr b="1" lang="en-PH" sz="1800" spc="-1" strike="noStrike">
                          <a:solidFill>
                            <a:srgbClr val="000000"/>
                          </a:solidFill>
                          <a:latin typeface="Lato"/>
                          <a:ea typeface="AppleSystemUIFont"/>
                        </a:rPr>
                        <a:t>Punic</a:t>
                      </a:r>
                      <a:endParaRPr b="0" lang="en-PH" sz="1800" spc="-1" strike="noStrike">
                        <a:solidFill>
                          <a:srgbClr val="000000"/>
                        </a:solidFill>
                        <a:latin typeface="Arial"/>
                      </a:endParaRPr>
                    </a:p>
                    <a:p>
                      <a:r>
                        <a:rPr b="1" lang="en-PH" sz="1800" spc="-1" strike="noStrike">
                          <a:solidFill>
                            <a:srgbClr val="000000"/>
                          </a:solidFill>
                          <a:latin typeface="Lato"/>
                          <a:ea typeface="AppleSystemUIFont"/>
                        </a:rPr>
                        <a:t>(149–146 BCE)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marL="216000" indent="-216000">
                        <a:buClr>
                          <a:srgbClr val="000000"/>
                        </a:buClr>
                        <a:buSzPct val="45000"/>
                        <a:buFont typeface="Symbol" charset="2"/>
                        <a:buChar char=""/>
                      </a:pPr>
                      <a:r>
                        <a:rPr b="0" lang="en-PH" sz="1800" spc="-1" strike="noStrike">
                          <a:solidFill>
                            <a:srgbClr val="000000"/>
                          </a:solidFill>
                          <a:latin typeface="Lato"/>
                          <a:ea typeface="PingFang SC"/>
                        </a:rPr>
                        <a:t>Hinimok ni Cato, isang tagapagsalita ng Senado, ang isang pangkat ng mayayamang may-ari ng lupa na makuha ang lahat ng teritoryo ng Carthage.</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pPr marL="216000" indent="-216000">
                        <a:buClr>
                          <a:srgbClr val="000000"/>
                        </a:buClr>
                        <a:buSzPct val="45000"/>
                        <a:buFont typeface="Symbol" charset="2"/>
                        <a:buChar char=""/>
                      </a:pPr>
                      <a:r>
                        <a:rPr b="0" lang="en-PH" sz="1800" spc="-1" strike="noStrike">
                          <a:solidFill>
                            <a:srgbClr val="000000"/>
                          </a:solidFill>
                          <a:latin typeface="Lato"/>
                        </a:rPr>
                        <a:t>Nasira ang Carthage.</a:t>
                      </a:r>
                      <a:endParaRPr b="0" lang="en-PH" sz="1800" spc="-1" strike="noStrike">
                        <a:solidFill>
                          <a:srgbClr val="000000"/>
                        </a:solidFill>
                        <a:latin typeface="Arial"/>
                      </a:endParaRPr>
                    </a:p>
                    <a:p>
                      <a:pPr marL="216000" indent="-216000">
                        <a:buClr>
                          <a:srgbClr val="000000"/>
                        </a:buClr>
                        <a:buSzPct val="45000"/>
                        <a:buFont typeface="Symbol" charset="2"/>
                        <a:buChar char=""/>
                      </a:pPr>
                      <a:r>
                        <a:rPr b="0" lang="en-PH" sz="1800" spc="-1" strike="noStrike">
                          <a:solidFill>
                            <a:srgbClr val="000000"/>
                          </a:solidFill>
                          <a:latin typeface="Lato"/>
                        </a:rPr>
                        <a:t>Nagbigay ito sa Rome ng pangunahing kapangyarihan sa Mediterranean at ipinagpatuloy nito ang pananakop sa iba pang lupain.</a:t>
                      </a:r>
                      <a:endParaRPr b="0" lang="en-PH" sz="1800" spc="-1" strike="noStrike">
                        <a:solidFill>
                          <a:srgbClr val="000000"/>
                        </a:solidFill>
                        <a:latin typeface="Arial"/>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2047</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2023-05-02T15:26:57Z</dcterms:modified>
  <cp:revision>207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