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480" cy="68403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360" cy="2781360"/>
          </a:xfrm>
          <a:prstGeom prst="rect">
            <a:avLst/>
          </a:prstGeom>
          <a:ln w="0">
            <a:noFill/>
          </a:ln>
        </p:spPr>
      </p:pic>
      <p:sp>
        <p:nvSpPr>
          <p:cNvPr id="2" name="Rectangle 5"/>
          <p:cNvSpPr/>
          <p:nvPr/>
        </p:nvSpPr>
        <p:spPr>
          <a:xfrm>
            <a:off x="3487320" y="1475280"/>
            <a:ext cx="8686800" cy="38448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800" cy="3664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480" cy="617400"/>
          </a:xfrm>
          <a:prstGeom prst="rect">
            <a:avLst/>
          </a:prstGeom>
          <a:ln w="0">
            <a:noFill/>
          </a:ln>
        </p:spPr>
      </p:pic>
      <p:sp>
        <p:nvSpPr>
          <p:cNvPr id="43" name="Rectangle 7"/>
          <p:cNvSpPr/>
          <p:nvPr/>
        </p:nvSpPr>
        <p:spPr>
          <a:xfrm>
            <a:off x="10868760" y="0"/>
            <a:ext cx="952920" cy="9529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000" cy="1017000"/>
          </a:xfrm>
          <a:prstGeom prst="rect">
            <a:avLst/>
          </a:prstGeom>
          <a:ln w="0">
            <a:noFill/>
          </a:ln>
        </p:spPr>
      </p:pic>
      <p:sp>
        <p:nvSpPr>
          <p:cNvPr id="45" name="TextBox 9"/>
          <p:cNvSpPr/>
          <p:nvPr/>
        </p:nvSpPr>
        <p:spPr>
          <a:xfrm>
            <a:off x="185400" y="6362280"/>
            <a:ext cx="4674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800" cy="3367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2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The Real Friends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87880" y="360000"/>
            <a:ext cx="4812120" cy="719640"/>
          </a:xfrm>
          <a:prstGeom prst="rect">
            <a:avLst/>
          </a:prstGeom>
          <a:solidFill>
            <a:srgbClr val="dee6ef"/>
          </a:solidFill>
          <a:ln w="29160">
            <a:solidFill>
              <a:srgbClr val="2a6099"/>
            </a:solidFill>
            <a:round/>
          </a:ln>
        </p:spPr>
        <p:style>
          <a:lnRef idx="0"/>
          <a:fillRef idx="0"/>
          <a:effectRef idx="0"/>
          <a:fontRef idx="minor"/>
        </p:style>
        <p:txBody>
          <a:bodyPr lIns="104400" rIns="104400" tIns="59400" bIns="59400" anchor="ctr">
            <a:noAutofit/>
          </a:bodyPr>
          <a:p>
            <a:pPr marL="36000">
              <a:lnSpc>
                <a:spcPct val="100000"/>
              </a:lnSpc>
              <a:spcAft>
                <a:spcPts val="601"/>
              </a:spcAft>
              <a:buNone/>
            </a:pPr>
            <a:r>
              <a:rPr b="1" lang="en-PH" sz="2400" spc="-1" strike="noStrike">
                <a:solidFill>
                  <a:srgbClr val="000000"/>
                </a:solidFill>
                <a:latin typeface="Lato"/>
                <a:ea typeface="DejaVu Sans"/>
              </a:rPr>
              <a:t>Phonics and Word Recognition </a:t>
            </a:r>
            <a:endParaRPr b="0" lang="en-PH" sz="2400" spc="-1" strike="noStrike">
              <a:latin typeface="Arial"/>
            </a:endParaRPr>
          </a:p>
        </p:txBody>
      </p:sp>
      <p:pic>
        <p:nvPicPr>
          <p:cNvPr id="126" name="" descr=""/>
          <p:cNvPicPr/>
          <p:nvPr/>
        </p:nvPicPr>
        <p:blipFill>
          <a:blip r:embed="rId1"/>
          <a:stretch/>
        </p:blipFill>
        <p:spPr>
          <a:xfrm>
            <a:off x="9180000" y="4500000"/>
            <a:ext cx="2879640" cy="1633680"/>
          </a:xfrm>
          <a:prstGeom prst="rect">
            <a:avLst/>
          </a:prstGeom>
          <a:ln w="0">
            <a:noFill/>
          </a:ln>
        </p:spPr>
      </p:pic>
      <p:graphicFrame>
        <p:nvGraphicFramePr>
          <p:cNvPr id="127" name=""/>
          <p:cNvGraphicFramePr/>
          <p:nvPr/>
        </p:nvGraphicFramePr>
        <p:xfrm>
          <a:off x="1242360" y="1980000"/>
          <a:ext cx="9557280" cy="2661120"/>
        </p:xfrm>
        <a:graphic>
          <a:graphicData uri="http://schemas.openxmlformats.org/drawingml/2006/table">
            <a:tbl>
              <a:tblPr/>
              <a:tblGrid>
                <a:gridCol w="2388600"/>
                <a:gridCol w="2388600"/>
                <a:gridCol w="2388600"/>
                <a:gridCol w="2391840"/>
              </a:tblGrid>
              <a:tr h="887040">
                <a:tc>
                  <a:txBody>
                    <a:bodyPr lIns="90000" rIns="90000" anchor="ctr">
                      <a:noAutofit/>
                    </a:bodyPr>
                    <a:p>
                      <a:pPr>
                        <a:lnSpc>
                          <a:spcPct val="100000"/>
                        </a:lnSpc>
                        <a:buNone/>
                      </a:pPr>
                      <a:r>
                        <a:rPr b="0" lang="en-PH" sz="2000" spc="-1" strike="noStrike">
                          <a:latin typeface="Lato"/>
                        </a:rPr>
                        <a:t>helpful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friendship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loving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coming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887040">
                <a:tc>
                  <a:txBody>
                    <a:bodyPr lIns="90000" rIns="90000" anchor="ctr">
                      <a:noAutofit/>
                    </a:bodyPr>
                    <a:p>
                      <a:pPr>
                        <a:lnSpc>
                          <a:spcPct val="100000"/>
                        </a:lnSpc>
                        <a:buNone/>
                      </a:pPr>
                      <a:r>
                        <a:rPr b="0" lang="en-PH" sz="2000" spc="-1" strike="noStrike">
                          <a:latin typeface="Lato"/>
                        </a:rPr>
                        <a:t>mountain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wiser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hiking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climbing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887400">
                <a:tc>
                  <a:txBody>
                    <a:bodyPr lIns="90000" rIns="90000" anchor="ctr">
                      <a:noAutofit/>
                    </a:bodyPr>
                    <a:p>
                      <a:pPr>
                        <a:lnSpc>
                          <a:spcPct val="100000"/>
                        </a:lnSpc>
                        <a:buNone/>
                      </a:pPr>
                      <a:r>
                        <a:rPr b="0" lang="en-PH" sz="2000" spc="-1" strike="noStrike">
                          <a:latin typeface="Lato"/>
                        </a:rPr>
                        <a:t>treasure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pressure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followed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2000" spc="-1" strike="noStrike">
                          <a:latin typeface="Lato"/>
                        </a:rPr>
                        <a:t>ashamed </a:t>
                      </a:r>
                      <a:endParaRPr b="0" lang="en-PH" sz="2000" spc="-1" strike="noStrike">
                        <a:latin typeface="Lato"/>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
        <p:nvSpPr>
          <p:cNvPr id="128" name=""/>
          <p:cNvSpPr/>
          <p:nvPr/>
        </p:nvSpPr>
        <p:spPr>
          <a:xfrm>
            <a:off x="1260000" y="1402920"/>
            <a:ext cx="3239640" cy="425160"/>
          </a:xfrm>
          <a:prstGeom prst="rect">
            <a:avLst/>
          </a:prstGeom>
          <a:noFill/>
          <a:ln w="29160">
            <a:solidFill>
              <a:srgbClr val="2a6099"/>
            </a:solidFill>
            <a:round/>
          </a:ln>
        </p:spPr>
        <p:style>
          <a:lnRef idx="0"/>
          <a:fillRef idx="0"/>
          <a:effectRef idx="0"/>
          <a:fontRef idx="minor"/>
        </p:style>
        <p:txBody>
          <a:bodyPr lIns="104400" rIns="104400" tIns="59400" bIns="59400" anchor="ctr">
            <a:noAutofit/>
          </a:bodyPr>
          <a:p>
            <a:pPr algn="ctr">
              <a:lnSpc>
                <a:spcPct val="100000"/>
              </a:lnSpc>
              <a:buNone/>
            </a:pPr>
            <a:r>
              <a:rPr b="1" lang="en-PH" sz="2000" spc="-1" strike="noStrike">
                <a:solidFill>
                  <a:srgbClr val="000000"/>
                </a:solidFill>
                <a:latin typeface="Lato"/>
              </a:rPr>
              <a:t>Two – syllable words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 descr=""/>
          <p:cNvPicPr/>
          <p:nvPr/>
        </p:nvPicPr>
        <p:blipFill>
          <a:blip r:embed="rId1"/>
          <a:stretch/>
        </p:blipFill>
        <p:spPr>
          <a:xfrm rot="20190600">
            <a:off x="210600" y="540720"/>
            <a:ext cx="2875680" cy="1544040"/>
          </a:xfrm>
          <a:prstGeom prst="rect">
            <a:avLst/>
          </a:prstGeom>
          <a:ln w="0">
            <a:noFill/>
          </a:ln>
        </p:spPr>
      </p:pic>
      <p:pic>
        <p:nvPicPr>
          <p:cNvPr id="130" name="" descr=""/>
          <p:cNvPicPr/>
          <p:nvPr/>
        </p:nvPicPr>
        <p:blipFill>
          <a:blip r:embed="rId2"/>
          <a:srcRect l="0" t="0" r="0" b="36472"/>
          <a:stretch/>
        </p:blipFill>
        <p:spPr>
          <a:xfrm>
            <a:off x="7200000" y="2880000"/>
            <a:ext cx="4859640" cy="3239640"/>
          </a:xfrm>
          <a:prstGeom prst="rect">
            <a:avLst/>
          </a:prstGeom>
          <a:ln w="0">
            <a:noFill/>
          </a:ln>
        </p:spPr>
      </p:pic>
      <p:sp>
        <p:nvSpPr>
          <p:cNvPr id="131" name=""/>
          <p:cNvSpPr/>
          <p:nvPr/>
        </p:nvSpPr>
        <p:spPr>
          <a:xfrm>
            <a:off x="1800000" y="194040"/>
            <a:ext cx="7687080" cy="62139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endParaRPr b="0" lang="en-PH" sz="1800" spc="-1" strike="noStrike">
              <a:latin typeface="Arial"/>
            </a:endParaRPr>
          </a:p>
          <a:p>
            <a:pPr algn="ctr">
              <a:lnSpc>
                <a:spcPct val="150000"/>
              </a:lnSpc>
              <a:spcAft>
                <a:spcPts val="601"/>
              </a:spcAft>
              <a:buNone/>
            </a:pPr>
            <a:r>
              <a:rPr b="1" lang="en-PH" sz="2400" spc="-1" strike="noStrike">
                <a:solidFill>
                  <a:srgbClr val="000000"/>
                </a:solidFill>
                <a:highlight>
                  <a:srgbClr val="ffffff"/>
                </a:highlight>
                <a:latin typeface="Lato"/>
              </a:rPr>
              <a:t>The Real Friends </a:t>
            </a:r>
            <a:endParaRPr b="0" lang="en-PH" sz="2400" spc="-1" strike="noStrike">
              <a:latin typeface="Arial"/>
            </a:endParaRPr>
          </a:p>
          <a:p>
            <a:pPr algn="just">
              <a:lnSpc>
                <a:spcPct val="150000"/>
              </a:lnSpc>
              <a:spcAft>
                <a:spcPts val="601"/>
              </a:spcAft>
              <a:buNone/>
            </a:pP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A group of girl scouts were hiking on a mountain trail when </a:t>
            </a: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they saw a big wild bear coming near them. Emma and Diana ran toward the east. They were, unfortunately, followed by the wild bear. </a:t>
            </a:r>
            <a:endParaRPr b="0" lang="en-PH" sz="2000" spc="-1" strike="noStrike">
              <a:latin typeface="Arial"/>
            </a:endParaRPr>
          </a:p>
          <a:p>
            <a:pPr algn="just">
              <a:lnSpc>
                <a:spcPct val="150000"/>
              </a:lnSpc>
              <a:spcAft>
                <a:spcPts val="601"/>
              </a:spcAft>
              <a:buNone/>
            </a:pPr>
            <a:r>
              <a:rPr b="0" lang="en-PH" sz="2000" spc="-1" strike="noStrike">
                <a:solidFill>
                  <a:srgbClr val="000000"/>
                </a:solidFill>
                <a:highlight>
                  <a:srgbClr val="ffffff"/>
                </a:highlight>
                <a:latin typeface="Lato"/>
                <a:ea typeface="Calibri;Calibri"/>
              </a:rPr>
              <a:t>One of the girls saw a tree. She pushed the other girl, so she can be first in climbing the tree. She climbed the tree </a:t>
            </a:r>
            <a:endParaRPr b="0" lang="en-PH" sz="2000" spc="-1" strike="noStrike">
              <a:latin typeface="Arial"/>
            </a:endParaRPr>
          </a:p>
          <a:p>
            <a:pPr algn="just">
              <a:lnSpc>
                <a:spcPct val="150000"/>
              </a:lnSpc>
              <a:spcAft>
                <a:spcPts val="601"/>
              </a:spcAft>
              <a:buNone/>
            </a:pPr>
            <a:r>
              <a:rPr b="0" lang="en-PH" sz="2000" spc="-1" strike="noStrike">
                <a:solidFill>
                  <a:srgbClr val="000000"/>
                </a:solidFill>
                <a:highlight>
                  <a:srgbClr val="ffffff"/>
                </a:highlight>
                <a:latin typeface="Lato"/>
                <a:ea typeface="Calibri;Calibri"/>
              </a:rPr>
              <a:t>very fast. She did not wait for her friend.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The other girl had no more time to climb the tree.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She laid down like a dead girl. The wild bear came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near her, but it then went away.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 descr=""/>
          <p:cNvPicPr/>
          <p:nvPr/>
        </p:nvPicPr>
        <p:blipFill>
          <a:blip r:embed="rId1"/>
          <a:stretch/>
        </p:blipFill>
        <p:spPr>
          <a:xfrm rot="20190600">
            <a:off x="210600" y="540720"/>
            <a:ext cx="2875680" cy="1544040"/>
          </a:xfrm>
          <a:prstGeom prst="rect">
            <a:avLst/>
          </a:prstGeom>
          <a:ln w="0">
            <a:noFill/>
          </a:ln>
        </p:spPr>
      </p:pic>
      <p:pic>
        <p:nvPicPr>
          <p:cNvPr id="133" name="" descr=""/>
          <p:cNvPicPr/>
          <p:nvPr/>
        </p:nvPicPr>
        <p:blipFill>
          <a:blip r:embed="rId2"/>
          <a:srcRect l="0" t="0" r="0" b="36472"/>
          <a:stretch/>
        </p:blipFill>
        <p:spPr>
          <a:xfrm>
            <a:off x="7200000" y="2880000"/>
            <a:ext cx="4859640" cy="3239640"/>
          </a:xfrm>
          <a:prstGeom prst="rect">
            <a:avLst/>
          </a:prstGeom>
          <a:ln w="0">
            <a:noFill/>
          </a:ln>
        </p:spPr>
      </p:pic>
      <p:sp>
        <p:nvSpPr>
          <p:cNvPr id="134" name=""/>
          <p:cNvSpPr/>
          <p:nvPr/>
        </p:nvSpPr>
        <p:spPr>
          <a:xfrm>
            <a:off x="1800000" y="410040"/>
            <a:ext cx="7687080" cy="53496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endParaRPr b="0" lang="en-PH" sz="1800" spc="-1" strike="noStrike">
              <a:latin typeface="Arial"/>
            </a:endParaRPr>
          </a:p>
          <a:p>
            <a:pPr algn="ctr">
              <a:lnSpc>
                <a:spcPct val="150000"/>
              </a:lnSpc>
              <a:spcAft>
                <a:spcPts val="601"/>
              </a:spcAft>
              <a:buNone/>
            </a:pPr>
            <a:endParaRPr b="0" lang="en-PH" sz="18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Emma, the girl up the tree came down and asked,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a:t>
            </a:r>
            <a:r>
              <a:rPr b="0" lang="en-PH" sz="2000" spc="-1" strike="noStrike">
                <a:solidFill>
                  <a:srgbClr val="000000"/>
                </a:solidFill>
                <a:highlight>
                  <a:srgbClr val="ffffff"/>
                </a:highlight>
                <a:latin typeface="Lato"/>
                <a:ea typeface="Calibri;Calibri"/>
              </a:rPr>
              <a:t>The wild bear came to you and smelled you. What did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the wild bear say?”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a:t>
            </a:r>
            <a:r>
              <a:rPr b="0" lang="en-PH" sz="2000" spc="-1" strike="noStrike">
                <a:solidFill>
                  <a:srgbClr val="000000"/>
                </a:solidFill>
                <a:highlight>
                  <a:srgbClr val="ffffff"/>
                </a:highlight>
                <a:latin typeface="Lato"/>
                <a:ea typeface="Calibri;Calibri"/>
              </a:rPr>
              <a:t>The wild bear,” said Diana, “told me not to go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with friends like you. The wild bear said that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you are not a good friend.”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	</a:t>
            </a:r>
            <a:r>
              <a:rPr b="0" lang="en-PH" sz="2000" spc="-1" strike="noStrike">
                <a:solidFill>
                  <a:srgbClr val="000000"/>
                </a:solidFill>
                <a:highlight>
                  <a:srgbClr val="ffffff"/>
                </a:highlight>
                <a:latin typeface="Lato"/>
                <a:ea typeface="Calibri;Calibri"/>
              </a:rPr>
              <a:t>Soon, the two girls went their separate ways. </a:t>
            </a:r>
            <a:endParaRPr b="0" lang="en-PH" sz="2000" spc="-1" strike="noStrike">
              <a:latin typeface="Arial"/>
            </a:endParaRPr>
          </a:p>
          <a:p>
            <a:pPr algn="just">
              <a:lnSpc>
                <a:spcPct val="150000"/>
              </a:lnSpc>
              <a:buNone/>
            </a:pPr>
            <a:r>
              <a:rPr b="0" lang="en-PH" sz="2000" spc="-1" strike="noStrike">
                <a:solidFill>
                  <a:srgbClr val="000000"/>
                </a:solidFill>
                <a:highlight>
                  <a:srgbClr val="ffffff"/>
                </a:highlight>
                <a:latin typeface="Lato"/>
                <a:ea typeface="Calibri;Calibri"/>
              </a:rPr>
              <a:t>One was wiser; the other was ashamed.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 descr=""/>
          <p:cNvPicPr/>
          <p:nvPr/>
        </p:nvPicPr>
        <p:blipFill>
          <a:blip r:embed="rId1"/>
          <a:srcRect l="0" t="0" r="0" b="36472"/>
          <a:stretch/>
        </p:blipFill>
        <p:spPr>
          <a:xfrm>
            <a:off x="7200000" y="2880000"/>
            <a:ext cx="4859640" cy="3239640"/>
          </a:xfrm>
          <a:prstGeom prst="rect">
            <a:avLst/>
          </a:prstGeom>
          <a:ln w="0">
            <a:noFill/>
          </a:ln>
        </p:spPr>
      </p:pic>
      <p:sp>
        <p:nvSpPr>
          <p:cNvPr id="136" name=""/>
          <p:cNvSpPr/>
          <p:nvPr/>
        </p:nvSpPr>
        <p:spPr>
          <a:xfrm>
            <a:off x="900000" y="216000"/>
            <a:ext cx="9055080" cy="5664960"/>
          </a:xfrm>
          <a:prstGeom prst="rect">
            <a:avLst/>
          </a:prstGeom>
          <a:noFill/>
          <a:ln w="0">
            <a:noFill/>
          </a:ln>
        </p:spPr>
        <p:style>
          <a:lnRef idx="0"/>
          <a:fillRef idx="0"/>
          <a:effectRef idx="0"/>
          <a:fontRef idx="minor"/>
        </p:style>
        <p:txBody>
          <a:bodyPr lIns="90000" rIns="90000" tIns="45000" bIns="45000" anchor="ctr">
            <a:noAutofit/>
          </a:bodyPr>
          <a:p>
            <a:pPr>
              <a:lnSpc>
                <a:spcPct val="150000"/>
              </a:lnSpc>
              <a:buNone/>
            </a:pPr>
            <a:r>
              <a:rPr b="0" lang="en-PH" sz="2400" spc="-1" strike="noStrike">
                <a:solidFill>
                  <a:srgbClr val="000000"/>
                </a:solidFill>
                <a:highlight>
                  <a:srgbClr val="ffd428"/>
                </a:highlight>
                <a:latin typeface="Lato"/>
                <a:ea typeface="Calibri;Calibri"/>
              </a:rPr>
              <a:t>Comprehension Check </a:t>
            </a:r>
            <a:endParaRPr b="1" lang="en-PH" sz="2400" spc="-1" strike="noStrike">
              <a:solidFill>
                <a:srgbClr val="000000"/>
              </a:solidFill>
              <a:latin typeface="Lato"/>
              <a:ea typeface="AppleSystemUIFontBold"/>
            </a:endParaRPr>
          </a:p>
          <a:p>
            <a:pPr>
              <a:lnSpc>
                <a:spcPct val="150000"/>
              </a:lnSpc>
              <a:buNone/>
            </a:pPr>
            <a:r>
              <a:rPr b="0" lang="en-PH" sz="2000" spc="-1" strike="noStrike">
                <a:solidFill>
                  <a:srgbClr val="000000"/>
                </a:solidFill>
                <a:latin typeface="Lato"/>
                <a:ea typeface="Calibri;Calibri"/>
              </a:rPr>
              <a:t>Answer the following questions: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1. Who were the main characters in the story?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2. What happened to both of them?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3. Why did Emma leave her friend behind?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4. If you were the Emma, would you do the same with your friend?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5. Why didn’t the wild bear hurt the girl who just laid </a:t>
            </a:r>
            <a:r>
              <a:rPr b="0" lang="en-PH" sz="2000" spc="-1" strike="noStrike">
                <a:solidFill>
                  <a:srgbClr val="000000"/>
                </a:solidFill>
                <a:highlight>
                  <a:srgbClr val="ffffff"/>
                </a:highlight>
                <a:latin typeface="Lato"/>
                <a:ea typeface="Calibri;Calibri"/>
              </a:rPr>
              <a:t>down like she was dead?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6. How did the story start?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7. What was the problem in the story?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8. How was the problem solved?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9. How did the story end? </a:t>
            </a:r>
            <a:endParaRPr b="0" lang="en-PH" sz="2000" spc="-1" strike="noStrike">
              <a:solidFill>
                <a:srgbClr val="000000"/>
              </a:solidFill>
              <a:latin typeface="Lato"/>
              <a:ea typeface="AppleSystemUIFont"/>
            </a:endParaRPr>
          </a:p>
          <a:p>
            <a:pPr>
              <a:lnSpc>
                <a:spcPct val="150000"/>
              </a:lnSpc>
              <a:buNone/>
            </a:pPr>
            <a:r>
              <a:rPr b="0" lang="en-PH" sz="2000" spc="-1" strike="noStrike">
                <a:solidFill>
                  <a:srgbClr val="000000"/>
                </a:solidFill>
                <a:latin typeface="Lato"/>
                <a:ea typeface="Calibri;Calibri"/>
              </a:rPr>
              <a:t>10. What happened to both of them in the end?</a:t>
            </a:r>
            <a:endParaRPr b="0" lang="en-PH" sz="20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36000" y="0"/>
            <a:ext cx="3715200" cy="3009240"/>
          </a:xfrm>
          <a:prstGeom prst="rect">
            <a:avLst/>
          </a:prstGeom>
          <a:ln w="0">
            <a:noFill/>
          </a:ln>
        </p:spPr>
      </p:pic>
      <p:sp>
        <p:nvSpPr>
          <p:cNvPr id="138" name=""/>
          <p:cNvSpPr/>
          <p:nvPr/>
        </p:nvSpPr>
        <p:spPr>
          <a:xfrm>
            <a:off x="3600000" y="1047960"/>
            <a:ext cx="5939640" cy="1471680"/>
          </a:xfrm>
          <a:prstGeom prst="rect">
            <a:avLst/>
          </a:prstGeom>
          <a:noFill/>
          <a:ln w="29160">
            <a:solidFill>
              <a:srgbClr val="3465a4"/>
            </a:solidFill>
            <a:round/>
          </a:ln>
        </p:spPr>
        <p:style>
          <a:lnRef idx="0"/>
          <a:fillRef idx="0"/>
          <a:effectRef idx="0"/>
          <a:fontRef idx="minor"/>
        </p:style>
        <p:txBody>
          <a:bodyPr lIns="104400" rIns="104400" tIns="59400" bIns="59400" anchor="t">
            <a:noAutofit/>
          </a:bodyPr>
          <a:p>
            <a:pPr>
              <a:lnSpc>
                <a:spcPct val="115000"/>
              </a:lnSpc>
              <a:spcAft>
                <a:spcPts val="601"/>
              </a:spcAft>
              <a:buNone/>
            </a:pPr>
            <a:r>
              <a:rPr b="1" lang="en-PH" sz="2000" spc="-1" strike="noStrike">
                <a:solidFill>
                  <a:srgbClr val="000000"/>
                </a:solidFill>
                <a:latin typeface="Lato"/>
              </a:rPr>
              <a:t>Grammar </a:t>
            </a:r>
            <a:endParaRPr b="0" lang="en-PH" sz="2000" spc="-1" strike="noStrike">
              <a:latin typeface="Arial"/>
            </a:endParaRPr>
          </a:p>
          <a:p>
            <a:pPr>
              <a:lnSpc>
                <a:spcPct val="115000"/>
              </a:lnSpc>
              <a:spcAft>
                <a:spcPts val="601"/>
              </a:spcAft>
              <a:buNone/>
            </a:pPr>
            <a:r>
              <a:rPr b="0" lang="en-PH" sz="2000" spc="-1" strike="noStrike">
                <a:solidFill>
                  <a:srgbClr val="000000"/>
                </a:solidFill>
                <a:latin typeface="Lato"/>
                <a:ea typeface="Calibri;Calibri"/>
              </a:rPr>
              <a:t>There is much more to learn about nouns, irregular nouns, and mass nouns. </a:t>
            </a:r>
            <a:endParaRPr b="0" lang="en-PH" sz="2000" spc="-1" strike="noStrike">
              <a:latin typeface="Arial"/>
            </a:endParaRPr>
          </a:p>
        </p:txBody>
      </p:sp>
      <p:pic>
        <p:nvPicPr>
          <p:cNvPr id="139" name="" descr=""/>
          <p:cNvPicPr/>
          <p:nvPr/>
        </p:nvPicPr>
        <p:blipFill>
          <a:blip r:embed="rId2"/>
          <a:stretch/>
        </p:blipFill>
        <p:spPr>
          <a:xfrm>
            <a:off x="10008000" y="3420000"/>
            <a:ext cx="2140200" cy="2162520"/>
          </a:xfrm>
          <a:prstGeom prst="rect">
            <a:avLst/>
          </a:prstGeom>
          <a:ln w="0">
            <a:noFill/>
          </a:ln>
        </p:spPr>
      </p:pic>
      <p:sp>
        <p:nvSpPr>
          <p:cNvPr id="140" name=""/>
          <p:cNvSpPr/>
          <p:nvPr/>
        </p:nvSpPr>
        <p:spPr>
          <a:xfrm>
            <a:off x="1188000" y="3189960"/>
            <a:ext cx="8841240" cy="2749680"/>
          </a:xfrm>
          <a:prstGeom prst="rect">
            <a:avLst/>
          </a:prstGeom>
          <a:noFill/>
          <a:ln w="29160">
            <a:solidFill>
              <a:srgbClr val="3465a4"/>
            </a:solidFill>
            <a:round/>
          </a:ln>
        </p:spPr>
        <p:style>
          <a:lnRef idx="0"/>
          <a:fillRef idx="0"/>
          <a:effectRef idx="0"/>
          <a:fontRef idx="minor"/>
        </p:style>
        <p:txBody>
          <a:bodyPr lIns="104400" rIns="104400" tIns="59400" bIns="59400" anchor="t">
            <a:noAutofit/>
          </a:bodyPr>
          <a:p>
            <a:pPr>
              <a:lnSpc>
                <a:spcPct val="200000"/>
              </a:lnSpc>
              <a:buNone/>
            </a:pPr>
            <a:r>
              <a:rPr b="0" lang="en-PH" sz="2000" spc="-1" strike="noStrike">
                <a:latin typeface="Lato"/>
              </a:rPr>
              <a:t>	</a:t>
            </a:r>
            <a:r>
              <a:rPr b="0" lang="en-PH" sz="2000" spc="-1" strike="noStrike">
                <a:latin typeface="Lato"/>
              </a:rPr>
              <a:t>There are nouns that have different forms for their plural. </a:t>
            </a:r>
            <a:endParaRPr b="0" lang="en-PH" sz="2000" spc="-1" strike="noStrike">
              <a:latin typeface="Arial"/>
            </a:endParaRPr>
          </a:p>
          <a:p>
            <a:pPr marL="457200" indent="457200">
              <a:lnSpc>
                <a:spcPct val="200000"/>
              </a:lnSpc>
              <a:spcAft>
                <a:spcPts val="601"/>
              </a:spcAft>
              <a:buNone/>
              <a:tabLst>
                <a:tab algn="l" pos="0"/>
              </a:tabLst>
            </a:pPr>
            <a:r>
              <a:rPr b="0" lang="en-PH" sz="2000" spc="-1" strike="noStrike">
                <a:latin typeface="Lato"/>
              </a:rPr>
              <a:t>There are also nouns that have the same form for both singular and plural. Many of these nouns refer to animals or fishes, and the others are more varied in meaning.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tretch/>
        </p:blipFill>
        <p:spPr>
          <a:xfrm>
            <a:off x="9900000" y="4348080"/>
            <a:ext cx="2187000" cy="1771560"/>
          </a:xfrm>
          <a:prstGeom prst="rect">
            <a:avLst/>
          </a:prstGeom>
          <a:ln w="0">
            <a:noFill/>
          </a:ln>
        </p:spPr>
      </p:pic>
      <p:sp>
        <p:nvSpPr>
          <p:cNvPr id="142" name=""/>
          <p:cNvSpPr/>
          <p:nvPr/>
        </p:nvSpPr>
        <p:spPr>
          <a:xfrm>
            <a:off x="900000" y="980280"/>
            <a:ext cx="5399640" cy="658800"/>
          </a:xfrm>
          <a:prstGeom prst="rect">
            <a:avLst/>
          </a:prstGeom>
          <a:noFill/>
          <a:ln w="29160">
            <a:solidFill>
              <a:srgbClr val="3465a4"/>
            </a:solidFill>
            <a:round/>
          </a:ln>
        </p:spPr>
        <p:style>
          <a:lnRef idx="0"/>
          <a:fillRef idx="0"/>
          <a:effectRef idx="0"/>
          <a:fontRef idx="minor"/>
        </p:style>
        <p:txBody>
          <a:bodyPr lIns="14400" rIns="14400" tIns="14400" bIns="14400" anchor="ctr">
            <a:noAutofit/>
          </a:bodyPr>
          <a:p>
            <a:pPr marL="304920" indent="-304920" algn="ctr">
              <a:lnSpc>
                <a:spcPct val="100000"/>
              </a:lnSpc>
              <a:spcAft>
                <a:spcPts val="601"/>
              </a:spcAft>
              <a:buNone/>
              <a:tabLst>
                <a:tab algn="l" pos="0"/>
              </a:tabLst>
            </a:pPr>
            <a:r>
              <a:rPr b="0" lang="en-PH" sz="2000" spc="-1" strike="noStrike">
                <a:solidFill>
                  <a:srgbClr val="000000"/>
                </a:solidFill>
                <a:latin typeface="Lato"/>
              </a:rPr>
              <a:t>Nouns that have different forms for their plural. </a:t>
            </a:r>
            <a:endParaRPr b="0" lang="en-PH" sz="2000" spc="-1" strike="noStrike">
              <a:latin typeface="Arial"/>
            </a:endParaRPr>
          </a:p>
        </p:txBody>
      </p:sp>
      <p:graphicFrame>
        <p:nvGraphicFramePr>
          <p:cNvPr id="143" name=""/>
          <p:cNvGraphicFramePr/>
          <p:nvPr/>
        </p:nvGraphicFramePr>
        <p:xfrm>
          <a:off x="1437120" y="1944000"/>
          <a:ext cx="8493840" cy="2808720"/>
        </p:xfrm>
        <a:graphic>
          <a:graphicData uri="http://schemas.openxmlformats.org/drawingml/2006/table">
            <a:tbl>
              <a:tblPr/>
              <a:tblGrid>
                <a:gridCol w="4246920"/>
                <a:gridCol w="4247280"/>
              </a:tblGrid>
              <a:tr h="661680">
                <a:tc>
                  <a:txBody>
                    <a:bodyPr lIns="90000" rIns="90000" anchor="ctr">
                      <a:noAutofit/>
                    </a:bodyPr>
                    <a:p>
                      <a:pPr algn="ctr">
                        <a:lnSpc>
                          <a:spcPct val="100000"/>
                        </a:lnSpc>
                        <a:buNone/>
                      </a:pPr>
                      <a:r>
                        <a:rPr b="1" lang="en-PH" sz="2000" spc="-1" strike="noStrike">
                          <a:latin typeface="Lato"/>
                        </a:rPr>
                        <a:t>Singular - Plural</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c>
                  <a:txBody>
                    <a:bodyPr lIns="90000" rIns="90000" anchor="ctr">
                      <a:noAutofit/>
                    </a:bodyPr>
                    <a:p>
                      <a:pPr algn="ctr">
                        <a:lnSpc>
                          <a:spcPct val="100000"/>
                        </a:lnSpc>
                        <a:buNone/>
                      </a:pPr>
                      <a:r>
                        <a:rPr b="1" lang="en-PH" sz="2000" spc="-1" strike="noStrike">
                          <a:latin typeface="Lato"/>
                        </a:rPr>
                        <a:t>Singular - Plural</a:t>
                      </a:r>
                      <a:endParaRPr b="0" lang="en-PH" sz="20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dee6ef"/>
                    </a:solidFill>
                  </a:tcPr>
                </a:tc>
              </a:tr>
              <a:tr h="2147400">
                <a:tc>
                  <a:txBody>
                    <a:bodyPr lIns="90000" rIns="90000" anchor="t">
                      <a:noAutofit/>
                    </a:bodyPr>
                    <a:p>
                      <a:pPr>
                        <a:lnSpc>
                          <a:spcPct val="150000"/>
                        </a:lnSpc>
                        <a:buNone/>
                      </a:pPr>
                      <a:r>
                        <a:rPr b="0" lang="en-PH" sz="2000" spc="-1" strike="noStrike">
                          <a:latin typeface="Lato"/>
                        </a:rPr>
                        <a:t>1. foot – feet</a:t>
                      </a:r>
                      <a:endParaRPr b="0" lang="en-PH" sz="2000" spc="-1" strike="noStrike">
                        <a:latin typeface="Arial"/>
                      </a:endParaRPr>
                    </a:p>
                    <a:p>
                      <a:pPr>
                        <a:lnSpc>
                          <a:spcPct val="150000"/>
                        </a:lnSpc>
                        <a:buNone/>
                      </a:pPr>
                      <a:r>
                        <a:rPr b="0" lang="en-PH" sz="2000" spc="-1" strike="noStrike">
                          <a:latin typeface="Lato"/>
                        </a:rPr>
                        <a:t>2. tooth – teeth</a:t>
                      </a:r>
                      <a:endParaRPr b="0" lang="en-PH" sz="2000" spc="-1" strike="noStrike">
                        <a:latin typeface="Arial"/>
                      </a:endParaRPr>
                    </a:p>
                    <a:p>
                      <a:pPr>
                        <a:lnSpc>
                          <a:spcPct val="150000"/>
                        </a:lnSpc>
                        <a:buNone/>
                      </a:pPr>
                      <a:r>
                        <a:rPr b="0" lang="en-PH" sz="2000" spc="-1" strike="noStrike">
                          <a:latin typeface="Lato"/>
                        </a:rPr>
                        <a:t>3. man – men</a:t>
                      </a:r>
                      <a:endParaRPr b="0" lang="en-PH" sz="2000" spc="-1" strike="noStrike">
                        <a:latin typeface="Arial"/>
                      </a:endParaRPr>
                    </a:p>
                    <a:p>
                      <a:pPr>
                        <a:lnSpc>
                          <a:spcPct val="150000"/>
                        </a:lnSpc>
                        <a:buNone/>
                      </a:pPr>
                      <a:r>
                        <a:rPr b="0" lang="en-PH" sz="2000" spc="-1" strike="noStrike">
                          <a:latin typeface="Lato"/>
                        </a:rPr>
                        <a:t>4. mouse - mice</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t">
                      <a:noAutofit/>
                    </a:bodyPr>
                    <a:p>
                      <a:pPr>
                        <a:lnSpc>
                          <a:spcPct val="150000"/>
                        </a:lnSpc>
                        <a:buNone/>
                      </a:pPr>
                      <a:r>
                        <a:rPr b="0" lang="en-PH" sz="2000" spc="-1" strike="noStrike">
                          <a:latin typeface="Lato"/>
                        </a:rPr>
                        <a:t>5. goose – geese</a:t>
                      </a:r>
                      <a:endParaRPr b="0" lang="en-PH" sz="2000" spc="-1" strike="noStrike">
                        <a:latin typeface="Arial"/>
                      </a:endParaRPr>
                    </a:p>
                    <a:p>
                      <a:pPr>
                        <a:lnSpc>
                          <a:spcPct val="150000"/>
                        </a:lnSpc>
                        <a:buNone/>
                      </a:pPr>
                      <a:r>
                        <a:rPr b="0" lang="en-PH" sz="2000" spc="-1" strike="noStrike">
                          <a:latin typeface="Lato"/>
                        </a:rPr>
                        <a:t>6. child – children</a:t>
                      </a:r>
                      <a:endParaRPr b="0" lang="en-PH" sz="2000" spc="-1" strike="noStrike">
                        <a:latin typeface="Arial"/>
                      </a:endParaRPr>
                    </a:p>
                    <a:p>
                      <a:pPr>
                        <a:lnSpc>
                          <a:spcPct val="150000"/>
                        </a:lnSpc>
                        <a:buNone/>
                      </a:pPr>
                      <a:r>
                        <a:rPr b="0" lang="en-PH" sz="2000" spc="-1" strike="noStrike">
                          <a:latin typeface="Lato"/>
                        </a:rPr>
                        <a:t>7. man – men</a:t>
                      </a:r>
                      <a:endParaRPr b="0" lang="en-PH" sz="2000" spc="-1" strike="noStrike">
                        <a:latin typeface="Arial"/>
                      </a:endParaRPr>
                    </a:p>
                    <a:p>
                      <a:pPr>
                        <a:lnSpc>
                          <a:spcPct val="150000"/>
                        </a:lnSpc>
                        <a:buNone/>
                      </a:pPr>
                      <a:r>
                        <a:rPr b="0" lang="en-PH" sz="2000" spc="-1" strike="noStrike">
                          <a:latin typeface="Lato"/>
                        </a:rPr>
                        <a:t>8. woman - women</a:t>
                      </a:r>
                      <a:endParaRPr b="0" lang="en-PH" sz="2000" spc="-1" strike="noStrike">
                        <a:latin typeface="Arial"/>
                      </a:endParaRPr>
                    </a:p>
                  </a:txBody>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 descr=""/>
          <p:cNvPicPr/>
          <p:nvPr/>
        </p:nvPicPr>
        <p:blipFill>
          <a:blip r:embed="rId1"/>
          <a:stretch/>
        </p:blipFill>
        <p:spPr>
          <a:xfrm>
            <a:off x="9360000" y="3910680"/>
            <a:ext cx="2727000" cy="2208960"/>
          </a:xfrm>
          <a:prstGeom prst="rect">
            <a:avLst/>
          </a:prstGeom>
          <a:ln w="0">
            <a:noFill/>
          </a:ln>
        </p:spPr>
      </p:pic>
      <p:sp>
        <p:nvSpPr>
          <p:cNvPr id="145" name=""/>
          <p:cNvSpPr/>
          <p:nvPr/>
        </p:nvSpPr>
        <p:spPr>
          <a:xfrm>
            <a:off x="900000" y="1124280"/>
            <a:ext cx="6947640" cy="658800"/>
          </a:xfrm>
          <a:prstGeom prst="rect">
            <a:avLst/>
          </a:prstGeom>
          <a:noFill/>
          <a:ln w="29160">
            <a:solidFill>
              <a:srgbClr val="3465a4"/>
            </a:solidFill>
            <a:round/>
          </a:ln>
        </p:spPr>
        <p:style>
          <a:lnRef idx="0"/>
          <a:fillRef idx="0"/>
          <a:effectRef idx="0"/>
          <a:fontRef idx="minor"/>
        </p:style>
        <p:txBody>
          <a:bodyPr lIns="14400" rIns="14400" tIns="14400" bIns="14400" anchor="ctr">
            <a:noAutofit/>
          </a:bodyPr>
          <a:p>
            <a:pPr marL="304920" indent="-304920" algn="ctr">
              <a:lnSpc>
                <a:spcPct val="100000"/>
              </a:lnSpc>
              <a:spcAft>
                <a:spcPts val="601"/>
              </a:spcAft>
              <a:buNone/>
              <a:tabLst>
                <a:tab algn="l" pos="0"/>
              </a:tabLst>
            </a:pPr>
            <a:r>
              <a:rPr b="0" lang="en-PH" sz="2000" spc="-1" strike="noStrike">
                <a:solidFill>
                  <a:srgbClr val="000000"/>
                </a:solidFill>
                <a:latin typeface="Lato"/>
              </a:rPr>
              <a:t>Nouns that have the same form for both singular and plural. </a:t>
            </a:r>
            <a:endParaRPr b="0" lang="en-PH" sz="2000" spc="-1" strike="noStrike">
              <a:latin typeface="Arial"/>
            </a:endParaRPr>
          </a:p>
        </p:txBody>
      </p:sp>
      <p:sp>
        <p:nvSpPr>
          <p:cNvPr id="146" name=""/>
          <p:cNvSpPr/>
          <p:nvPr/>
        </p:nvSpPr>
        <p:spPr>
          <a:xfrm>
            <a:off x="1656000" y="2160000"/>
            <a:ext cx="6839640" cy="3419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1134"/>
              </a:spcBef>
              <a:spcAft>
                <a:spcPts val="1134"/>
              </a:spcAft>
              <a:buNone/>
            </a:pPr>
            <a:r>
              <a:rPr b="0" lang="en-PH" sz="1800" spc="-1" strike="noStrike">
                <a:latin typeface="Arial"/>
              </a:rPr>
              <a:t>1. deer</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5. Shellfish</a:t>
            </a:r>
            <a:endParaRPr b="0" lang="en-PH" sz="1800" spc="-1" strike="noStrike">
              <a:latin typeface="Arial"/>
            </a:endParaRPr>
          </a:p>
          <a:p>
            <a:pPr>
              <a:lnSpc>
                <a:spcPct val="200000"/>
              </a:lnSpc>
              <a:spcBef>
                <a:spcPts val="1134"/>
              </a:spcBef>
              <a:spcAft>
                <a:spcPts val="1134"/>
              </a:spcAft>
              <a:buNone/>
            </a:pPr>
            <a:r>
              <a:rPr b="0" lang="en-PH" sz="1800" spc="-1" strike="noStrike">
                <a:latin typeface="Arial"/>
              </a:rPr>
              <a:t>2. sheep</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6. Aircraft</a:t>
            </a:r>
            <a:endParaRPr b="0" lang="en-PH" sz="1800" spc="-1" strike="noStrike">
              <a:latin typeface="Arial"/>
            </a:endParaRPr>
          </a:p>
          <a:p>
            <a:pPr>
              <a:lnSpc>
                <a:spcPct val="200000"/>
              </a:lnSpc>
              <a:spcBef>
                <a:spcPts val="1134"/>
              </a:spcBef>
              <a:spcAft>
                <a:spcPts val="1134"/>
              </a:spcAft>
              <a:buNone/>
            </a:pPr>
            <a:r>
              <a:rPr b="0" lang="en-PH" sz="1800" spc="-1" strike="noStrike">
                <a:latin typeface="Arial"/>
              </a:rPr>
              <a:t>3. cod</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7. Spacecraft</a:t>
            </a:r>
            <a:endParaRPr b="0" lang="en-PH" sz="1800" spc="-1" strike="noStrike">
              <a:latin typeface="Arial"/>
            </a:endParaRPr>
          </a:p>
          <a:p>
            <a:pPr>
              <a:lnSpc>
                <a:spcPct val="200000"/>
              </a:lnSpc>
              <a:spcBef>
                <a:spcPts val="1134"/>
              </a:spcBef>
              <a:spcAft>
                <a:spcPts val="1134"/>
              </a:spcAft>
              <a:buNone/>
            </a:pPr>
            <a:r>
              <a:rPr b="0" lang="en-PH" sz="1800" spc="-1" strike="noStrike">
                <a:latin typeface="Arial"/>
              </a:rPr>
              <a:t>4. goldfish</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	</a:t>
            </a:r>
            <a:r>
              <a:rPr b="0" lang="en-PH" sz="1800" spc="-1" strike="noStrike">
                <a:latin typeface="Arial"/>
              </a:rPr>
              <a:t>8. grapefruit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3021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2023-08-10T15:58:57Z</dcterms:modified>
  <cp:revision>184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