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800" cy="3367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7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Main Idea and Supporting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33200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main idea</a:t>
            </a:r>
            <a:r>
              <a:rPr b="0" lang="en-PH" sz="1800" spc="-1" strike="noStrike">
                <a:solidFill>
                  <a:srgbClr val="000000"/>
                </a:solidFill>
                <a:latin typeface="LaTO"/>
                <a:ea typeface="DejaVu Sans"/>
              </a:rPr>
              <a:t> is the “key concept” being expressed. The main idea of a story or a written text is the central point or big picture or concept that the reader should walk away with. The main idea is not detailed; it is a concept that encompasses the entire book/piece of writing.</a:t>
            </a:r>
            <a:endParaRPr b="0" lang="en-PH" sz="1800" spc="-1" strike="noStrike">
              <a:latin typeface="Arial"/>
              <a:ea typeface="PingFang SC"/>
            </a:endParaRPr>
          </a:p>
          <a:p>
            <a:pPr algn="just">
              <a:lnSpc>
                <a:spcPct val="200000"/>
              </a:lnSpc>
              <a:spcBef>
                <a:spcPts val="1134"/>
              </a:spcBef>
              <a:spcAft>
                <a:spcPts val="1134"/>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Supporting details</a:t>
            </a:r>
            <a:r>
              <a:rPr b="0" lang="en-PH" sz="1800" spc="-1" strike="noStrike">
                <a:solidFill>
                  <a:srgbClr val="000000"/>
                </a:solidFill>
                <a:latin typeface="LaTO"/>
                <a:ea typeface="DejaVu Sans"/>
              </a:rPr>
              <a:t> provide information to clarify, prove, or explain the main idea. These details demonstrate the validity of the main idea. They often list parts, aspects, steps, or examples of the main idea. Or sometimes they may list the causes of it, effects from it, or ways in which it shows itself to be true.</a:t>
            </a:r>
            <a:endParaRPr b="0" lang="en-PH" sz="1800" spc="-1" strike="noStrike">
              <a:latin typeface="Arial"/>
              <a:ea typeface="PingFang SC"/>
            </a:endParaRPr>
          </a:p>
        </p:txBody>
      </p:sp>
      <p:sp>
        <p:nvSpPr>
          <p:cNvPr id="126" name="TextBox 1"/>
          <p:cNvSpPr/>
          <p:nvPr/>
        </p:nvSpPr>
        <p:spPr>
          <a:xfrm>
            <a:off x="339840" y="325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Main Idea and Supporting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22400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Clause</a:t>
            </a:r>
            <a:r>
              <a:rPr b="0" lang="en-PH" sz="1800" spc="-1" strike="noStrike">
                <a:solidFill>
                  <a:srgbClr val="000000"/>
                </a:solidFill>
                <a:latin typeface="Lato"/>
                <a:ea typeface="DejaVu Sans"/>
              </a:rPr>
              <a:t> is a group of related words that contains both a subject and a complete verb that has tense.</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Independent clause</a:t>
            </a:r>
            <a:r>
              <a:rPr b="0" lang="en-PH" sz="1800" spc="-1" strike="noStrike">
                <a:solidFill>
                  <a:srgbClr val="000000"/>
                </a:solidFill>
                <a:latin typeface="Lato"/>
                <a:ea typeface="DejaVu Sans"/>
              </a:rPr>
              <a:t> (one that can stand alone in a sentence) is a group of words that contains both a subject and a predicate. It expresses a complete thought and can stand alone as a sentence. It can also be joined with other dependent or independent clauses to make a more interesting and complex sentence.</a:t>
            </a:r>
            <a:endParaRPr b="0" lang="en-PH" sz="1800" spc="-1" strike="noStrike">
              <a:latin typeface="Arial"/>
            </a:endParaRPr>
          </a:p>
        </p:txBody>
      </p:sp>
      <p:sp>
        <p:nvSpPr>
          <p:cNvPr id="128" name="TextBox 2"/>
          <p:cNvSpPr/>
          <p:nvPr/>
        </p:nvSpPr>
        <p:spPr>
          <a:xfrm>
            <a:off x="339840" y="325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Main Idea and Supporting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47600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Subordinate clause</a:t>
            </a:r>
            <a:r>
              <a:rPr b="0" lang="en-PH" sz="1800" spc="-1" strike="noStrike">
                <a:solidFill>
                  <a:srgbClr val="000000"/>
                </a:solidFill>
                <a:latin typeface="Lato"/>
                <a:ea typeface="DejaVu Sans"/>
              </a:rPr>
              <a:t> (one that cannot stand alone in a sentence) is also referred to as dependent clause. It is easy to spot it in a sentence because it is introduced by a subordinating conjunction. Dependent clauses can be adjectives, adverbs, or nouns.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Examples: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You should give due recognition to</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whoever</a:t>
            </a:r>
            <a:r>
              <a:rPr b="0" lang="en-PH" sz="1800" spc="-1" strike="noStrike">
                <a:solidFill>
                  <a:srgbClr val="000000"/>
                </a:solidFill>
                <a:latin typeface="Lato"/>
                <a:ea typeface="DejaVu Sans"/>
              </a:rPr>
              <a:t> does the task excellently.</a:t>
            </a:r>
            <a:endParaRPr b="0" lang="en-PH" sz="1800" spc="-1" strike="noStrike">
              <a:latin typeface="Arial"/>
            </a:endParaRPr>
          </a:p>
          <a:p>
            <a:pPr>
              <a:lnSpc>
                <a:spcPct val="100000"/>
              </a:lnSpc>
              <a:buNone/>
            </a:pPr>
            <a:r>
              <a:rPr b="0" lang="en-PH" sz="2000" spc="-1" strike="noStrike">
                <a:solidFill>
                  <a:srgbClr val="000000"/>
                </a:solidFill>
                <a:latin typeface="€^áìþ"/>
                <a:ea typeface="€^áìþ"/>
              </a:rPr>
              <a:t>	</a:t>
            </a:r>
            <a:r>
              <a:rPr b="0" lang="en-PH" sz="2000" spc="-1" strike="noStrike">
                <a:solidFill>
                  <a:srgbClr val="000000"/>
                </a:solidFill>
                <a:latin typeface="€^áìþ"/>
                <a:ea typeface="€^áìþ"/>
              </a:rPr>
              <a:t>	</a:t>
            </a:r>
            <a:r>
              <a:rPr b="0" lang="en-PH" sz="2000" spc="-1" strike="noStrike">
                <a:solidFill>
                  <a:srgbClr val="000000"/>
                </a:solidFill>
                <a:latin typeface="€^áìþ"/>
                <a:ea typeface="€^áìþ"/>
              </a:rPr>
              <a:t>	</a:t>
            </a:r>
            <a:r>
              <a:rPr b="0" lang="en-PH" sz="2000" spc="-1" strike="noStrike">
                <a:solidFill>
                  <a:srgbClr val="000000"/>
                </a:solidFill>
                <a:latin typeface="€^áìþ"/>
                <a:ea typeface="€^áìþ"/>
              </a:rPr>
              <a:t>	</a:t>
            </a:r>
            <a:r>
              <a:rPr b="0" lang="en-PH" sz="3600" spc="-1" strike="noStrike">
                <a:solidFill>
                  <a:srgbClr val="000000"/>
                </a:solidFill>
                <a:latin typeface="€^áìþ"/>
                <a:ea typeface="€^áìþ"/>
              </a:rPr>
              <a:t>↓</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r>
              <a:rPr b="0" lang="en-PH" sz="3600" spc="-1" strike="noStrike">
                <a:solidFill>
                  <a:srgbClr val="000000"/>
                </a:solidFill>
                <a:latin typeface="€^áìþ"/>
                <a:ea typeface="€^áìþ"/>
              </a:rPr>
              <a:t> ↓</a:t>
            </a:r>
            <a:endParaRPr b="0" lang="en-PH" sz="3600" spc="-1" strike="noStrike">
              <a:latin typeface="Arial"/>
            </a:endParaRPr>
          </a:p>
          <a:p>
            <a:pPr>
              <a:lnSpc>
                <a:spcPct val="100000"/>
              </a:lnSpc>
              <a:buNone/>
            </a:pP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Independent</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Subordinating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Subordinate </a:t>
            </a:r>
            <a:endParaRPr b="0" lang="en-PH" sz="1800" spc="-1" strike="noStrike">
              <a:latin typeface="Arial"/>
            </a:endParaRPr>
          </a:p>
          <a:p>
            <a:pPr>
              <a:lnSpc>
                <a:spcPct val="100000"/>
              </a:lnSpc>
              <a:buNone/>
            </a:pP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Clause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Conjunction</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Clause</a:t>
            </a:r>
            <a:endParaRPr b="0" lang="en-PH" sz="1800" spc="-1" strike="noStrike">
              <a:latin typeface="Arial"/>
            </a:endParaRPr>
          </a:p>
        </p:txBody>
      </p:sp>
      <p:sp>
        <p:nvSpPr>
          <p:cNvPr id="130" name="TextBox 3"/>
          <p:cNvSpPr/>
          <p:nvPr/>
        </p:nvSpPr>
        <p:spPr>
          <a:xfrm>
            <a:off x="339840" y="325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Main Idea and Supporting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22400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Examples: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b.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When</a:t>
            </a:r>
            <a:r>
              <a:rPr b="0" lang="en-PH" sz="1800" spc="-1" strike="noStrike">
                <a:solidFill>
                  <a:srgbClr val="000000"/>
                </a:solidFill>
                <a:latin typeface="Lato"/>
                <a:ea typeface="DejaVu Sans"/>
              </a:rPr>
              <a:t> </a:t>
            </a:r>
            <a:r>
              <a:rPr b="0" lang="en-PH" sz="1800" spc="-1" strike="noStrike">
                <a:solidFill>
                  <a:srgbClr val="000000"/>
                </a:solidFill>
                <a:latin typeface="Lato"/>
                <a:ea typeface="€^áìþ"/>
              </a:rPr>
              <a:t>you have finished your work, </a:t>
            </a:r>
            <a:r>
              <a:rPr b="0" lang="en-PH" sz="1800" spc="-1" strike="noStrike" u="sng">
                <a:solidFill>
                  <a:srgbClr val="000000"/>
                </a:solidFill>
                <a:uFillTx/>
                <a:latin typeface="Lato"/>
                <a:ea typeface="DejaVu Sans"/>
              </a:rPr>
              <a:t>you may take a break.</a:t>
            </a:r>
            <a:endParaRPr b="0" lang="en-PH" sz="1800" spc="-1" strike="noStrike">
              <a:latin typeface="Arial"/>
            </a:endParaRPr>
          </a:p>
          <a:p>
            <a:pPr>
              <a:lnSpc>
                <a:spcPct val="100000"/>
              </a:lnSpc>
              <a:buNone/>
            </a:pPr>
            <a:r>
              <a:rPr b="0" lang="en-PH" sz="2000" spc="-1" strike="noStrike">
                <a:solidFill>
                  <a:srgbClr val="000000"/>
                </a:solidFill>
                <a:latin typeface="Lato"/>
                <a:ea typeface="€^áìþ"/>
              </a:rPr>
              <a:t>	</a:t>
            </a:r>
            <a:r>
              <a:rPr b="0" lang="en-PH" sz="2000" spc="-1" strike="noStrike">
                <a:solidFill>
                  <a:srgbClr val="000000"/>
                </a:solidFill>
                <a:latin typeface="Lato"/>
                <a:ea typeface="€^áìþ"/>
              </a:rPr>
              <a:t>	</a:t>
            </a:r>
            <a:r>
              <a:rPr b="0" lang="en-PH" sz="2000" spc="-1" strike="noStrike">
                <a:solidFill>
                  <a:srgbClr val="000000"/>
                </a:solidFill>
                <a:latin typeface="Lato"/>
                <a:ea typeface="€^áìþ"/>
              </a:rPr>
              <a:t>  </a:t>
            </a:r>
            <a:r>
              <a:rPr b="0" lang="en-PH" sz="3600" spc="-1" strike="noStrike">
                <a:solidFill>
                  <a:srgbClr val="000000"/>
                </a:solidFill>
                <a:latin typeface="Lato"/>
                <a:ea typeface="€^áìþ"/>
              </a:rPr>
              <a:t>↓</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endParaRPr b="0" lang="en-PH" sz="3600" spc="-1" strike="noStrike">
              <a:latin typeface="Arial"/>
            </a:endParaRPr>
          </a:p>
          <a:p>
            <a:pPr>
              <a:lnSpc>
                <a:spcPct val="100000"/>
              </a:lnSpc>
              <a:buNone/>
            </a:pPr>
            <a:r>
              <a:rPr b="1" lang="en-PH" sz="1800" spc="-1" strike="noStrike">
                <a:solidFill>
                  <a:srgbClr val="000000"/>
                </a:solidFill>
                <a:latin typeface="Lato"/>
                <a:ea typeface="€^áìþ"/>
              </a:rPr>
              <a:t>	</a:t>
            </a:r>
            <a:r>
              <a:rPr b="1" lang="en-PH" sz="1800" spc="-1" strike="noStrike">
                <a:solidFill>
                  <a:srgbClr val="000000"/>
                </a:solidFill>
                <a:latin typeface="Lato"/>
                <a:ea typeface="€^áìþ"/>
              </a:rPr>
              <a:t>Subordinating</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Subordinate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Independent</a:t>
            </a:r>
            <a:r>
              <a:rPr b="1" lang="en-PH" sz="1800" spc="-1" strike="noStrike">
                <a:solidFill>
                  <a:srgbClr val="000000"/>
                </a:solidFill>
                <a:latin typeface="Lato"/>
                <a:ea typeface="€^áìþ"/>
              </a:rPr>
              <a:t>	</a:t>
            </a:r>
            <a:endParaRPr b="0" lang="en-PH" sz="1800" spc="-1" strike="noStrike">
              <a:latin typeface="Arial"/>
            </a:endParaRPr>
          </a:p>
          <a:p>
            <a:pPr>
              <a:lnSpc>
                <a:spcPct val="100000"/>
              </a:lnSpc>
              <a:buNone/>
            </a:pP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Conjunction</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Clause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Clause</a:t>
            </a:r>
            <a:endParaRPr b="0" lang="en-PH" sz="1800" spc="-1" strike="noStrike">
              <a:latin typeface="Arial"/>
            </a:endParaRPr>
          </a:p>
          <a:p>
            <a:pPr>
              <a:lnSpc>
                <a:spcPct val="100000"/>
              </a:lnSpc>
              <a:buNone/>
            </a:pPr>
            <a:endParaRPr b="0" lang="en-PH" sz="1800" spc="-1" strike="noStrike">
              <a:latin typeface="Arial"/>
            </a:endParaRPr>
          </a:p>
          <a:p>
            <a:pPr>
              <a:lnSpc>
                <a:spcPct val="200000"/>
              </a:lnSpc>
              <a:buNone/>
            </a:pPr>
            <a:r>
              <a:rPr b="0" lang="en-PH" sz="1800" spc="-1" strike="noStrike">
                <a:solidFill>
                  <a:srgbClr val="000000"/>
                </a:solidFill>
                <a:latin typeface="Lato"/>
                <a:ea typeface="€^áìþ"/>
              </a:rPr>
              <a:t>c.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u="sng">
                <a:solidFill>
                  <a:srgbClr val="000000"/>
                </a:solidFill>
                <a:uFillTx/>
                <a:latin typeface="Lato"/>
                <a:ea typeface="€^áìþ"/>
              </a:rPr>
              <a:t>The story</a:t>
            </a:r>
            <a:r>
              <a:rPr b="0" lang="en-PH" sz="1800" spc="-1" strike="noStrike">
                <a:solidFill>
                  <a:srgbClr val="000000"/>
                </a:solidFill>
                <a:latin typeface="Lato"/>
                <a:ea typeface="€^áìþ"/>
              </a:rPr>
              <a:t> that I read for thirty minutes </a:t>
            </a:r>
            <a:r>
              <a:rPr b="0" lang="en-PH" sz="1800" spc="-1" strike="noStrike" u="sng">
                <a:solidFill>
                  <a:srgbClr val="000000"/>
                </a:solidFill>
                <a:uFillTx/>
                <a:latin typeface="Lato"/>
                <a:ea typeface="€^áìþ"/>
              </a:rPr>
              <a:t>was very heartwarming.</a:t>
            </a:r>
            <a:endParaRPr b="0" lang="en-PH" sz="1800" spc="-1" strike="noStrike">
              <a:latin typeface="Arial"/>
            </a:endParaRPr>
          </a:p>
          <a:p>
            <a:pPr>
              <a:lnSpc>
                <a:spcPct val="100000"/>
              </a:lnSpc>
              <a:buNone/>
            </a:pPr>
            <a:r>
              <a:rPr b="0" lang="en-PH" sz="18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r>
              <a:rPr b="0" lang="en-PH" sz="3600" spc="-1" strike="noStrike">
                <a:solidFill>
                  <a:srgbClr val="000000"/>
                </a:solidFill>
                <a:latin typeface="Lato"/>
                <a:ea typeface="€^áìþ"/>
              </a:rPr>
              <a:t> ↓</a:t>
            </a:r>
            <a:endParaRPr b="0" lang="en-PH" sz="3600" spc="-1" strike="noStrike">
              <a:latin typeface="Arial"/>
            </a:endParaRPr>
          </a:p>
          <a:p>
            <a:pPr>
              <a:lnSpc>
                <a:spcPct val="1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1" lang="en-PH" sz="1800" spc="-1" strike="noStrike">
                <a:solidFill>
                  <a:srgbClr val="000000"/>
                </a:solidFill>
                <a:latin typeface="Lato"/>
                <a:ea typeface="€^áìþ"/>
              </a:rPr>
              <a:t>Subordinating</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r>
              <a:rPr b="1" lang="en-PH" sz="1800" spc="-1" strike="noStrike">
                <a:solidFill>
                  <a:srgbClr val="000000"/>
                </a:solidFill>
                <a:latin typeface="Lato"/>
                <a:ea typeface="€^áìþ"/>
              </a:rPr>
              <a:t>   Predicate of the</a:t>
            </a: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Conjunction</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áìþ"/>
              </a:rPr>
              <a:t> Independent Clause</a:t>
            </a:r>
            <a:endParaRPr b="0" lang="en-PH" sz="1800" spc="-1" strike="noStrike">
              <a:latin typeface="Arial"/>
            </a:endParaRPr>
          </a:p>
          <a:p>
            <a:pPr>
              <a:lnSpc>
                <a:spcPct val="100000"/>
              </a:lnSpc>
              <a:buNone/>
            </a:pPr>
            <a:r>
              <a:rPr b="1" lang="en-PH" sz="1800" spc="-1" strike="noStrike">
                <a:solidFill>
                  <a:srgbClr val="000000"/>
                </a:solidFill>
                <a:latin typeface="Lato"/>
                <a:ea typeface="€^áìþ"/>
              </a:rPr>
              <a:t>	</a:t>
            </a:r>
            <a:r>
              <a:rPr b="1" lang="en-PH" sz="1800" spc="-1" strike="noStrike">
                <a:solidFill>
                  <a:srgbClr val="000000"/>
                </a:solidFill>
                <a:latin typeface="Lato"/>
                <a:ea typeface="€^áìþ"/>
              </a:rPr>
              <a:t>  </a:t>
            </a:r>
            <a:endParaRPr b="0" lang="en-PH" sz="1800" spc="-1" strike="noStrike">
              <a:latin typeface="Arial"/>
            </a:endParaRPr>
          </a:p>
        </p:txBody>
      </p:sp>
      <p:sp>
        <p:nvSpPr>
          <p:cNvPr id="132" name="TextBox 4"/>
          <p:cNvSpPr/>
          <p:nvPr/>
        </p:nvSpPr>
        <p:spPr>
          <a:xfrm>
            <a:off x="339840" y="325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Main Idea and Supporting Details</a:t>
            </a:r>
            <a:endParaRPr b="0" lang="en-PH" sz="3600" spc="-1" strike="noStrike">
              <a:latin typeface="Arial"/>
            </a:endParaRPr>
          </a:p>
        </p:txBody>
      </p:sp>
      <p:sp>
        <p:nvSpPr>
          <p:cNvPr id="133" name=""/>
          <p:cNvSpPr/>
          <p:nvPr/>
        </p:nvSpPr>
        <p:spPr>
          <a:xfrm>
            <a:off x="1908000" y="4320000"/>
            <a:ext cx="360" cy="1260000"/>
          </a:xfrm>
          <a:prstGeom prst="line">
            <a:avLst/>
          </a:prstGeom>
          <a:ln w="29160">
            <a:solidFill>
              <a:srgbClr val="000000"/>
            </a:solidFill>
            <a:round/>
            <a:tailEnd len="med" type="triangle" w="med"/>
          </a:ln>
        </p:spPr>
        <p:style>
          <a:lnRef idx="0"/>
          <a:fillRef idx="0"/>
          <a:effectRef idx="0"/>
          <a:fontRef idx="minor"/>
        </p:style>
      </p:sp>
      <p:sp>
        <p:nvSpPr>
          <p:cNvPr id="134" name=""/>
          <p:cNvSpPr/>
          <p:nvPr/>
        </p:nvSpPr>
        <p:spPr>
          <a:xfrm>
            <a:off x="828000" y="5488920"/>
            <a:ext cx="267012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Subject of the </a:t>
            </a: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Independent Clause</a:t>
            </a:r>
            <a:endParaRPr b="0" lang="en-PH" sz="1800" spc="-1" strike="noStrike">
              <a:latin typeface="Arial"/>
            </a:endParaRPr>
          </a:p>
        </p:txBody>
      </p:sp>
      <p:sp>
        <p:nvSpPr>
          <p:cNvPr id="135" name=""/>
          <p:cNvSpPr/>
          <p:nvPr/>
        </p:nvSpPr>
        <p:spPr>
          <a:xfrm>
            <a:off x="4356000" y="4320000"/>
            <a:ext cx="360" cy="1260000"/>
          </a:xfrm>
          <a:prstGeom prst="line">
            <a:avLst/>
          </a:prstGeom>
          <a:ln w="29160">
            <a:solidFill>
              <a:srgbClr val="000000"/>
            </a:solidFill>
            <a:round/>
            <a:tailEnd len="med" type="triangle" w="med"/>
          </a:ln>
        </p:spPr>
        <p:style>
          <a:lnRef idx="0"/>
          <a:fillRef idx="0"/>
          <a:effectRef idx="0"/>
          <a:fontRef idx="minor"/>
        </p:style>
      </p:sp>
      <p:sp>
        <p:nvSpPr>
          <p:cNvPr id="136" name=""/>
          <p:cNvSpPr/>
          <p:nvPr/>
        </p:nvSpPr>
        <p:spPr>
          <a:xfrm>
            <a:off x="3780000" y="5488200"/>
            <a:ext cx="1799280" cy="1055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Subordinate</a:t>
            </a: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Clause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115200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ACTIVITY: Write DC if the underlined clause is a dependent clause or IC if it is independent.</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_____ 1. Until the sun sets, I will stay with you.</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_____ 2. When classes are over, we will do gardening.</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_____ 3. He was able to catch the bus because he ran.</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_____ 4. If the dress is on sale, she will buy it.</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_____ 5. Make sure to bring food whenever you come to visit.</a:t>
            </a:r>
            <a:endParaRPr b="0" lang="en-PH" sz="1800" spc="-1" strike="noStrike">
              <a:latin typeface="Arial"/>
            </a:endParaRPr>
          </a:p>
        </p:txBody>
      </p:sp>
      <p:sp>
        <p:nvSpPr>
          <p:cNvPr id="138" name="TextBox 5"/>
          <p:cNvSpPr/>
          <p:nvPr/>
        </p:nvSpPr>
        <p:spPr>
          <a:xfrm>
            <a:off x="339840" y="325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Main Idea and Supporting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15200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c9211e"/>
                </a:solidFill>
                <a:latin typeface="LaTO"/>
                <a:ea typeface="DejaVu Sans"/>
              </a:rPr>
              <a:t>ANSWER:</a:t>
            </a:r>
            <a:r>
              <a:rPr b="1" lang="en-PH" sz="1800" spc="-1" strike="noStrike">
                <a:solidFill>
                  <a:srgbClr val="000000"/>
                </a:solidFill>
                <a:latin typeface="LaTO"/>
                <a:ea typeface="DejaVu Sans"/>
              </a:rPr>
              <a:t> Write DC if the underlined clause is a dependent clause or IC if it is independent.</a:t>
            </a:r>
            <a:endParaRPr b="0" lang="en-PH" sz="1800" spc="-1" strike="noStrike">
              <a:latin typeface="Arial"/>
            </a:endParaRPr>
          </a:p>
          <a:p>
            <a:pPr>
              <a:lnSpc>
                <a:spcPct val="200000"/>
              </a:lnSpc>
              <a:spcBef>
                <a:spcPts val="567"/>
              </a:spcBef>
              <a:spcAft>
                <a:spcPts val="567"/>
              </a:spcAft>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DC   </a:t>
            </a:r>
            <a:r>
              <a:rPr b="0" lang="en-PH" sz="1800" spc="-1" strike="noStrike">
                <a:solidFill>
                  <a:srgbClr val="000000"/>
                </a:solidFill>
                <a:latin typeface="LaTO"/>
                <a:ea typeface="DejaVu Sans"/>
              </a:rPr>
              <a:t> 1. Until the sun sets, I will stay with you.</a:t>
            </a:r>
            <a:endParaRPr b="0" lang="en-PH" sz="1800" spc="-1" strike="noStrike">
              <a:latin typeface="Arial"/>
            </a:endParaRPr>
          </a:p>
          <a:p>
            <a:pPr>
              <a:lnSpc>
                <a:spcPct val="200000"/>
              </a:lnSpc>
              <a:spcBef>
                <a:spcPts val="567"/>
              </a:spcBef>
              <a:spcAft>
                <a:spcPts val="567"/>
              </a:spcAft>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IC   </a:t>
            </a:r>
            <a:r>
              <a:rPr b="0" lang="en-PH" sz="1800" spc="-1" strike="noStrike">
                <a:solidFill>
                  <a:srgbClr val="000000"/>
                </a:solidFill>
                <a:latin typeface="LaTO"/>
                <a:ea typeface="DejaVu Sans"/>
              </a:rPr>
              <a:t> 2. When classes are over, we will do gardening.</a:t>
            </a:r>
            <a:endParaRPr b="0" lang="en-PH" sz="1800" spc="-1" strike="noStrike">
              <a:latin typeface="Arial"/>
            </a:endParaRPr>
          </a:p>
          <a:p>
            <a:pPr>
              <a:lnSpc>
                <a:spcPct val="200000"/>
              </a:lnSpc>
              <a:spcBef>
                <a:spcPts val="567"/>
              </a:spcBef>
              <a:spcAft>
                <a:spcPts val="567"/>
              </a:spcAft>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DC   </a:t>
            </a:r>
            <a:r>
              <a:rPr b="0" lang="en-PH" sz="1800" spc="-1" strike="noStrike">
                <a:solidFill>
                  <a:srgbClr val="000000"/>
                </a:solidFill>
                <a:latin typeface="LaTO"/>
                <a:ea typeface="DejaVu Sans"/>
              </a:rPr>
              <a:t> 3. He was able to catch the bus because he ran.</a:t>
            </a:r>
            <a:endParaRPr b="0" lang="en-PH" sz="1800" spc="-1" strike="noStrike">
              <a:latin typeface="Arial"/>
            </a:endParaRPr>
          </a:p>
          <a:p>
            <a:pPr>
              <a:lnSpc>
                <a:spcPct val="200000"/>
              </a:lnSpc>
              <a:spcBef>
                <a:spcPts val="567"/>
              </a:spcBef>
              <a:spcAft>
                <a:spcPts val="567"/>
              </a:spcAft>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DC   </a:t>
            </a:r>
            <a:r>
              <a:rPr b="0" lang="en-PH" sz="1800" spc="-1" strike="noStrike">
                <a:solidFill>
                  <a:srgbClr val="000000"/>
                </a:solidFill>
                <a:latin typeface="LaTO"/>
                <a:ea typeface="DejaVu Sans"/>
              </a:rPr>
              <a:t> 4. If the dress is on sale, she will buy it.</a:t>
            </a:r>
            <a:endParaRPr b="0" lang="en-PH" sz="1800" spc="-1" strike="noStrike">
              <a:latin typeface="Arial"/>
            </a:endParaRPr>
          </a:p>
          <a:p>
            <a:pPr>
              <a:lnSpc>
                <a:spcPct val="200000"/>
              </a:lnSpc>
              <a:spcBef>
                <a:spcPts val="567"/>
              </a:spcBef>
              <a:spcAft>
                <a:spcPts val="567"/>
              </a:spcAft>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IC   </a:t>
            </a:r>
            <a:r>
              <a:rPr b="0" lang="en-PH" sz="1800" spc="-1" strike="noStrike">
                <a:solidFill>
                  <a:srgbClr val="000000"/>
                </a:solidFill>
                <a:latin typeface="LaTO"/>
                <a:ea typeface="DejaVu Sans"/>
              </a:rPr>
              <a:t> 5. Make sure to bring food whenever you come to visit.</a:t>
            </a:r>
            <a:endParaRPr b="0" lang="en-PH" sz="1800" spc="-1" strike="noStrike">
              <a:latin typeface="Arial"/>
            </a:endParaRPr>
          </a:p>
        </p:txBody>
      </p:sp>
      <p:sp>
        <p:nvSpPr>
          <p:cNvPr id="140" name="TextBox 6"/>
          <p:cNvSpPr/>
          <p:nvPr/>
        </p:nvSpPr>
        <p:spPr>
          <a:xfrm>
            <a:off x="339840" y="325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Main Idea and Supporting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2875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2023-07-11T09:28:24Z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