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11.png" ContentType="image/png"/>
  <Override PartName="/ppt/media/image7.png" ContentType="image/png"/>
  <Override PartName="/ppt/media/image8.png" ContentType="image/png"/>
  <Override PartName="/ppt/media/image9.png" ContentType="image/png"/>
  <Override PartName="/ppt/media/image10.png" ContentType="image/png"/>
  <Override PartName="/ppt/media/image12.png" ContentType="image/png"/>
  <Override PartName="/ppt/media/image13.png" ContentType="image/png"/>
  <Override PartName="/ppt/media/image15.png" ContentType="image/png"/>
  <Override PartName="/ppt/media/image16.png" ContentType="image/png"/>
  <Override PartName="/ppt/media/image18.png" ContentType="image/png"/>
  <Override PartName="/ppt/media/image19.png" ContentType="image/png"/>
  <Override PartName="/ppt/media/image17.png" ContentType="image/png"/>
  <Override PartName="/ppt/media/image14.png" ContentType="image/png"/>
  <Override PartName="/ppt/media/image20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_rels/slide13.xml.rels" ContentType="application/vnd.openxmlformats-package.relationships+xml"/>
  <Override PartName="/ppt/slides/_rels/slide12.xml.rels" ContentType="application/vnd.openxmlformats-package.relationships+xml"/>
  <Override PartName="/ppt/slides/_rels/slide14.xml.rels" ContentType="application/vnd.openxmlformats-package.relationships+xml"/>
  <Override PartName="/ppt/slides/_rels/slide15.xml.rels" ContentType="application/vnd.openxmlformats-package.relationships+xml"/>
  <Override PartName="/ppt/slides/_rels/slide16.xml.rels" ContentType="application/vnd.openxmlformats-package.relationships+xml"/>
  <Override PartName="/ppt/slides/_rels/slide2.xml.rels" ContentType="application/vnd.openxmlformats-package.relationships+xml"/>
  <Override PartName="/ppt/slides/_rels/slide9.xml.rels" ContentType="application/vnd.openxmlformats-package.relationships+xml"/>
  <Override PartName="/ppt/slides/_rels/slide1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4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3.xml.rels" ContentType="application/vnd.openxmlformats-package.relationships+xml"/>
  <Override PartName="/ppt/slides/_rels/slide17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1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9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5.xml" ContentType="application/vnd.openxmlformats-officedocument.presentationml.slide+xml"/>
  <Override PartName="/ppt/slides/slide14.xml" ContentType="application/vnd.openxmlformats-officedocument.presentationml.slide+xml"/>
  <Override PartName="/ppt/slides/slide6.xml" ContentType="application/vnd.openxmlformats-officedocument.presentationml.slide+xml"/>
  <Override PartName="/ppt/slides/slide15.xml" ContentType="application/vnd.openxmlformats-officedocument.presentationml.slide+xml"/>
  <Override PartName="/ppt/slides/slide7.xml" ContentType="application/vnd.openxmlformats-officedocument.presentationml.slide+xml"/>
  <Override PartName="/ppt/slides/slide16.xml" ContentType="application/vnd.openxmlformats-officedocument.presentationml.slide+xml"/>
  <Override PartName="/ppt/slides/slide8.xml" ContentType="application/vnd.openxmlformats-officedocument.presentationml.slide+xml"/>
  <Override PartName="/ppt/slides/slide17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20" Type="http://schemas.openxmlformats.org/officeDocument/2006/relationships/slide" Target="slides/slide16.xml"/><Relationship Id="rId21" Type="http://schemas.openxmlformats.org/officeDocument/2006/relationships/slide" Target="slides/slide17.xml"/><Relationship Id="rId22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86360" cy="68522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93240" cy="279324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98680" cy="385668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98680" cy="37836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86360" cy="62928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64800" cy="96480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28880" cy="102888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861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1756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610680" cy="3378960"/>
          </a:xfrm>
          <a:prstGeom prst="rect">
            <a:avLst/>
          </a:prstGeom>
          <a:ln w="127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image" Target="../media/image14.png"/><Relationship Id="rId3" Type="http://schemas.openxmlformats.org/officeDocument/2006/relationships/slideLayout" Target="../slideLayouts/slideLayout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slideLayout" Target="../slideLayouts/slideLayout13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image" Target="../media/image17.png"/><Relationship Id="rId3" Type="http://schemas.openxmlformats.org/officeDocument/2006/relationships/image" Target="../media/image18.png"/><Relationship Id="rId4" Type="http://schemas.openxmlformats.org/officeDocument/2006/relationships/image" Target="../media/image19.png"/><Relationship Id="rId5" Type="http://schemas.openxmlformats.org/officeDocument/2006/relationships/slideLayout" Target="../slideLayouts/slideLayout13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20.png"/><Relationship Id="rId2" Type="http://schemas.openxmlformats.org/officeDocument/2006/relationships/slideLayout" Target="../slideLayouts/slideLayout13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image" Target="../media/image10.png"/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5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7"/>
          <p:cNvSpPr/>
          <p:nvPr/>
        </p:nvSpPr>
        <p:spPr>
          <a:xfrm>
            <a:off x="4059360" y="2904840"/>
            <a:ext cx="7489440" cy="2284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Solving One-step and Multistep Word Problems</a:t>
            </a:r>
            <a:endParaRPr b="0" lang="en-PH" sz="36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Involving Division of Fractions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PlaceHolder 1"/>
          <p:cNvSpPr>
            <a:spLocks noGrp="1"/>
          </p:cNvSpPr>
          <p:nvPr>
            <p:ph/>
          </p:nvPr>
        </p:nvSpPr>
        <p:spPr>
          <a:xfrm>
            <a:off x="540000" y="720000"/>
            <a:ext cx="10509840" cy="4345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Solving One-step and Multistep Word Problems Involving Division of Fractions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Step 4: Look back and check.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• </a:t>
            </a:r>
            <a:r>
              <a:rPr b="0" lang="en-PH" sz="1800" spc="-1" strike="noStrike">
                <a:latin typeface="Lato"/>
              </a:rPr>
              <a:t>Use the reverse order of operations.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                          </a:t>
            </a:r>
            <a:r>
              <a:rPr b="0" lang="en-PH" sz="1800" spc="-1" strike="noStrike">
                <a:latin typeface="Lato"/>
              </a:rPr>
              <a:t>4 × 3 = 12 ÷ 4 = 3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Therefore, the answer to the given problem is correct.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</a:t>
            </a:r>
            <a:r>
              <a:rPr b="0" lang="en-PH" sz="1800" spc="-1" strike="noStrike" u="sng">
                <a:uFillTx/>
                <a:latin typeface="Lato"/>
              </a:rPr>
              <a:t>The given problem is a </a:t>
            </a:r>
            <a:r>
              <a:rPr b="1" lang="en-PH" sz="1800" spc="-1" strike="noStrike" u="sng">
                <a:uFillTx/>
                <a:latin typeface="Lato"/>
              </a:rPr>
              <a:t>routine word problem</a:t>
            </a:r>
            <a:r>
              <a:rPr b="0" lang="en-PH" sz="1800" spc="-1" strike="noStrike" u="sng">
                <a:uFillTx/>
                <a:latin typeface="Lato"/>
              </a:rPr>
              <a:t> because it involves one of the arithmetic operations. To get the answer to the problem, we use division.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In solving </a:t>
            </a:r>
            <a:r>
              <a:rPr b="1" lang="en-PH" sz="1800" spc="-1" strike="noStrike">
                <a:latin typeface="Lato"/>
              </a:rPr>
              <a:t>nonroutine problems</a:t>
            </a:r>
            <a:r>
              <a:rPr b="0" lang="en-PH" sz="1800" spc="-1" strike="noStrike">
                <a:latin typeface="Lato"/>
              </a:rPr>
              <a:t>, we can also use the same strategy given. Analyze the situation given.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49" name=""/>
          <p:cNvSpPr/>
          <p:nvPr/>
        </p:nvSpPr>
        <p:spPr>
          <a:xfrm>
            <a:off x="-1260000" y="266760"/>
            <a:ext cx="5512320" cy="2251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PlaceHolder 1"/>
          <p:cNvSpPr>
            <a:spLocks noGrp="1"/>
          </p:cNvSpPr>
          <p:nvPr>
            <p:ph/>
          </p:nvPr>
        </p:nvSpPr>
        <p:spPr>
          <a:xfrm>
            <a:off x="540000" y="720000"/>
            <a:ext cx="10509840" cy="4345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Solving One-step and Multistep Word Problems Involving Division of Fractions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Example #2: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Mang Lito owned 4/5 hectare of land. He decided to divide it to his two sons, Mark and Josh. If Mark had 1/4 hectare of land before receiving his father’s heritage, how many hectares of land did Mark have?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Solution: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• </a:t>
            </a:r>
            <a:r>
              <a:rPr b="0" lang="en-PH" sz="1800" spc="-1" strike="noStrike">
                <a:latin typeface="Lato"/>
              </a:rPr>
              <a:t>What is asked in the problem?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Answer: The total number of hectares of land that Mark had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• </a:t>
            </a:r>
            <a:r>
              <a:rPr b="0" lang="en-PH" sz="1800" spc="-1" strike="noStrike">
                <a:latin typeface="Lato"/>
              </a:rPr>
              <a:t>What are given?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Answer: 4/5 hectare of land that Mang Lito had 2 sons (Mark and Josh) 1/4 hectare of land that Mark </a:t>
            </a: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       already had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51" name=""/>
          <p:cNvSpPr/>
          <p:nvPr/>
        </p:nvSpPr>
        <p:spPr>
          <a:xfrm>
            <a:off x="-1260000" y="266760"/>
            <a:ext cx="5512320" cy="2251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PlaceHolder 1"/>
          <p:cNvSpPr>
            <a:spLocks noGrp="1"/>
          </p:cNvSpPr>
          <p:nvPr>
            <p:ph/>
          </p:nvPr>
        </p:nvSpPr>
        <p:spPr>
          <a:xfrm>
            <a:off x="540000" y="720000"/>
            <a:ext cx="10509840" cy="4345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Solving One-step and Multistep Word Problems Involving Division of Fractions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Step 2: Devise/Make a plan.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</a:t>
            </a:r>
            <a:r>
              <a:rPr b="0" lang="en-PH" sz="1800" spc="-1" strike="noStrike">
                <a:latin typeface="Lato"/>
              </a:rPr>
              <a:t>What strategy or operation should be used?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Answer: Using Number Line or Order of Operations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Step 3: Carry out or use the plan.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We can solve this using a </a:t>
            </a:r>
            <a:r>
              <a:rPr b="1" lang="en-PH" sz="1800" spc="-1" strike="noStrike">
                <a:latin typeface="Lato"/>
              </a:rPr>
              <a:t>number line.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 u="sng">
                <a:uFillTx/>
                <a:latin typeface="Lato"/>
              </a:rPr>
              <a:t>The given problem is a nonroutine word problem because it involves two or more arithmetic operations. To get the answer to the problem, we use division and addition.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53" name=""/>
          <p:cNvSpPr/>
          <p:nvPr/>
        </p:nvSpPr>
        <p:spPr>
          <a:xfrm>
            <a:off x="-1260000" y="266760"/>
            <a:ext cx="5512320" cy="2251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PlaceHolder 1"/>
          <p:cNvSpPr>
            <a:spLocks noGrp="1"/>
          </p:cNvSpPr>
          <p:nvPr>
            <p:ph/>
          </p:nvPr>
        </p:nvSpPr>
        <p:spPr>
          <a:xfrm>
            <a:off x="540000" y="720000"/>
            <a:ext cx="10509840" cy="4345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Solving One-step and Multistep Word Problems Involving Division of Fractions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Cont.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• </a:t>
            </a:r>
            <a:r>
              <a:rPr b="0" lang="en-PH" sz="1800" spc="-1" strike="noStrike">
                <a:latin typeface="Lato"/>
              </a:rPr>
              <a:t>Draw a line and write number 0,                   to represent Mang Lito’s , 4/5 hectare of land.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55" name=""/>
          <p:cNvSpPr/>
          <p:nvPr/>
        </p:nvSpPr>
        <p:spPr>
          <a:xfrm>
            <a:off x="-1260000" y="266760"/>
            <a:ext cx="5512320" cy="2251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pic>
        <p:nvPicPr>
          <p:cNvPr id="156" name="" descr=""/>
          <p:cNvPicPr/>
          <p:nvPr/>
        </p:nvPicPr>
        <p:blipFill>
          <a:blip r:embed="rId1"/>
          <a:stretch/>
        </p:blipFill>
        <p:spPr>
          <a:xfrm>
            <a:off x="3979800" y="1467720"/>
            <a:ext cx="1059840" cy="511920"/>
          </a:xfrm>
          <a:prstGeom prst="rect">
            <a:avLst/>
          </a:prstGeom>
          <a:ln w="0">
            <a:noFill/>
          </a:ln>
        </p:spPr>
      </p:pic>
      <p:pic>
        <p:nvPicPr>
          <p:cNvPr id="157" name="" descr=""/>
          <p:cNvPicPr/>
          <p:nvPr/>
        </p:nvPicPr>
        <p:blipFill>
          <a:blip r:embed="rId2"/>
          <a:stretch/>
        </p:blipFill>
        <p:spPr>
          <a:xfrm>
            <a:off x="2160000" y="2520000"/>
            <a:ext cx="6479280" cy="23392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PlaceHolder 1"/>
          <p:cNvSpPr>
            <a:spLocks noGrp="1"/>
          </p:cNvSpPr>
          <p:nvPr>
            <p:ph/>
          </p:nvPr>
        </p:nvSpPr>
        <p:spPr>
          <a:xfrm>
            <a:off x="540000" y="720000"/>
            <a:ext cx="10509840" cy="4345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Solving One-step and Multistep Word Problems Involving Division of Fractions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Cont.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• </a:t>
            </a:r>
            <a:r>
              <a:rPr b="0" lang="en-PH" sz="1800" spc="-1" strike="noStrike">
                <a:latin typeface="Lato"/>
              </a:rPr>
              <a:t>Draw an arc in every 2 parts to get the number of hectares each son received.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59" name=""/>
          <p:cNvSpPr/>
          <p:nvPr/>
        </p:nvSpPr>
        <p:spPr>
          <a:xfrm>
            <a:off x="-1260000" y="266760"/>
            <a:ext cx="5512320" cy="2251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pic>
        <p:nvPicPr>
          <p:cNvPr id="160" name="" descr=""/>
          <p:cNvPicPr/>
          <p:nvPr/>
        </p:nvPicPr>
        <p:blipFill>
          <a:blip r:embed="rId1"/>
          <a:stretch/>
        </p:blipFill>
        <p:spPr>
          <a:xfrm>
            <a:off x="1967760" y="2318400"/>
            <a:ext cx="7211520" cy="30808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PlaceHolder 1"/>
          <p:cNvSpPr>
            <a:spLocks noGrp="1"/>
          </p:cNvSpPr>
          <p:nvPr>
            <p:ph/>
          </p:nvPr>
        </p:nvSpPr>
        <p:spPr>
          <a:xfrm>
            <a:off x="540000" y="540000"/>
            <a:ext cx="10509840" cy="4345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Solving One-step and Multistep Word Problems Involving Division of Fractions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 u="sng">
                <a:uFillTx/>
                <a:latin typeface="Lato"/>
              </a:rPr>
              <a:t>Writing an Equation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• </a:t>
            </a:r>
            <a:r>
              <a:rPr b="0" lang="en-PH" sz="1800" spc="-1" strike="noStrike">
                <a:latin typeface="Lato"/>
              </a:rPr>
              <a:t>Write the equation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• </a:t>
            </a:r>
            <a:r>
              <a:rPr b="0" lang="en-PH" sz="1800" spc="-1" strike="noStrike">
                <a:latin typeface="Lato"/>
              </a:rPr>
              <a:t>Get the reciprocal of the divisor, then cheange the operation from division to multiplication.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• </a:t>
            </a:r>
            <a:r>
              <a:rPr b="0" lang="en-PH" sz="1800" spc="-1" strike="noStrike">
                <a:latin typeface="Lato"/>
              </a:rPr>
              <a:t>Multiply the fractions               and add the result to 1/4.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Remember to reduce your answer to its simplest form.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Therefore, Mark has a total of 13/20 hectare of land.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200" spc="-1" strike="noStrike">
                <a:latin typeface="Lato"/>
              </a:rPr>
              <a:t>.</a:t>
            </a:r>
            <a:endParaRPr b="0" lang="en-PH" sz="1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200" spc="-1" strike="noStrike">
              <a:latin typeface="Arial"/>
            </a:endParaRPr>
          </a:p>
        </p:txBody>
      </p:sp>
      <p:sp>
        <p:nvSpPr>
          <p:cNvPr id="162" name=""/>
          <p:cNvSpPr/>
          <p:nvPr/>
        </p:nvSpPr>
        <p:spPr>
          <a:xfrm>
            <a:off x="-1260000" y="266760"/>
            <a:ext cx="5512320" cy="2251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pic>
        <p:nvPicPr>
          <p:cNvPr id="163" name="" descr=""/>
          <p:cNvPicPr/>
          <p:nvPr/>
        </p:nvPicPr>
        <p:blipFill>
          <a:blip r:embed="rId1"/>
          <a:stretch/>
        </p:blipFill>
        <p:spPr>
          <a:xfrm>
            <a:off x="2700000" y="1872360"/>
            <a:ext cx="1448640" cy="645840"/>
          </a:xfrm>
          <a:prstGeom prst="rect">
            <a:avLst/>
          </a:prstGeom>
          <a:ln w="0">
            <a:noFill/>
          </a:ln>
        </p:spPr>
      </p:pic>
      <p:pic>
        <p:nvPicPr>
          <p:cNvPr id="164" name="" descr=""/>
          <p:cNvPicPr/>
          <p:nvPr/>
        </p:nvPicPr>
        <p:blipFill>
          <a:blip r:embed="rId2"/>
          <a:stretch/>
        </p:blipFill>
        <p:spPr>
          <a:xfrm>
            <a:off x="2692440" y="2931480"/>
            <a:ext cx="1626840" cy="668160"/>
          </a:xfrm>
          <a:prstGeom prst="rect">
            <a:avLst/>
          </a:prstGeom>
          <a:ln w="0">
            <a:noFill/>
          </a:ln>
        </p:spPr>
      </p:pic>
      <p:sp>
        <p:nvSpPr>
          <p:cNvPr id="165" name=""/>
          <p:cNvSpPr/>
          <p:nvPr/>
        </p:nvSpPr>
        <p:spPr>
          <a:xfrm>
            <a:off x="2832480" y="3751560"/>
            <a:ext cx="946800" cy="567720"/>
          </a:xfrm>
          <a:prstGeom prst="rect">
            <a:avLst/>
          </a:pr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 anchorCtr="1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               </a:t>
            </a:r>
            <a:endParaRPr b="0" lang="en-PH" sz="1800" spc="-1" strike="noStrike">
              <a:latin typeface="Arial"/>
            </a:endParaRPr>
          </a:p>
        </p:txBody>
      </p:sp>
      <p:pic>
        <p:nvPicPr>
          <p:cNvPr id="166" name="" descr=""/>
          <p:cNvPicPr/>
          <p:nvPr/>
        </p:nvPicPr>
        <p:blipFill>
          <a:blip r:embed="rId4"/>
          <a:stretch/>
        </p:blipFill>
        <p:spPr>
          <a:xfrm>
            <a:off x="2340000" y="4944960"/>
            <a:ext cx="4069080" cy="6346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PlaceHolder 1"/>
          <p:cNvSpPr>
            <a:spLocks noGrp="1"/>
          </p:cNvSpPr>
          <p:nvPr>
            <p:ph/>
          </p:nvPr>
        </p:nvSpPr>
        <p:spPr>
          <a:xfrm>
            <a:off x="829440" y="693720"/>
            <a:ext cx="10509840" cy="4345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Solving One-step and Multistep Word Problems Involving Division of Fractions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Step 4: Look back and check.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• </a:t>
            </a:r>
            <a:r>
              <a:rPr b="0" lang="en-PH" sz="1800" spc="-1" strike="noStrike">
                <a:latin typeface="Lato"/>
              </a:rPr>
              <a:t>Use the reverse order of operations.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Therefore, the answer to the given problem is correct.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200" spc="-1" strike="noStrike">
                <a:latin typeface="Lato"/>
              </a:rPr>
              <a:t>.</a:t>
            </a:r>
            <a:endParaRPr b="0" lang="en-PH" sz="1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200" spc="-1" strike="noStrike">
              <a:latin typeface="Arial"/>
            </a:endParaRPr>
          </a:p>
        </p:txBody>
      </p:sp>
      <p:sp>
        <p:nvSpPr>
          <p:cNvPr id="168" name=""/>
          <p:cNvSpPr/>
          <p:nvPr/>
        </p:nvSpPr>
        <p:spPr>
          <a:xfrm>
            <a:off x="-1260000" y="266760"/>
            <a:ext cx="5512320" cy="2251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pic>
        <p:nvPicPr>
          <p:cNvPr id="169" name="" descr=""/>
          <p:cNvPicPr/>
          <p:nvPr/>
        </p:nvPicPr>
        <p:blipFill>
          <a:blip r:embed="rId1"/>
          <a:stretch/>
        </p:blipFill>
        <p:spPr>
          <a:xfrm>
            <a:off x="3876120" y="2340000"/>
            <a:ext cx="1883160" cy="7196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/>
          </p:nvPr>
        </p:nvSpPr>
        <p:spPr>
          <a:xfrm>
            <a:off x="650160" y="1440000"/>
            <a:ext cx="10509840" cy="4345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Solving One-step and Multistep Word Problems Involving Division of Fractions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• </a:t>
            </a:r>
            <a:r>
              <a:rPr b="0" lang="en-PH" sz="1800" spc="-1" strike="noStrike">
                <a:latin typeface="Lato"/>
              </a:rPr>
              <a:t>To solve routine and non-routine word problems, we can use Polya’s Fourstep Problem-solving Model.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• </a:t>
            </a:r>
            <a:r>
              <a:rPr b="0" lang="en-PH" sz="1800" spc="-1" strike="noStrike">
                <a:latin typeface="Lato"/>
              </a:rPr>
              <a:t>To divide fractions, get the reciprocal of the divisor, and then change the operation from division to multiplication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• </a:t>
            </a:r>
            <a:r>
              <a:rPr b="0" lang="en-PH" sz="1800" spc="-1" strike="noStrike">
                <a:latin typeface="Lato"/>
              </a:rPr>
              <a:t>Express the quotient in its simplest form, whenever possible.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26" name=""/>
          <p:cNvSpPr/>
          <p:nvPr/>
        </p:nvSpPr>
        <p:spPr>
          <a:xfrm>
            <a:off x="-1260000" y="266760"/>
            <a:ext cx="5512320" cy="2251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PlaceHolder 1"/>
          <p:cNvSpPr>
            <a:spLocks noGrp="1"/>
          </p:cNvSpPr>
          <p:nvPr>
            <p:ph/>
          </p:nvPr>
        </p:nvSpPr>
        <p:spPr>
          <a:xfrm>
            <a:off x="540000" y="720000"/>
            <a:ext cx="10509840" cy="4345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Solving One-step and Multistep Word Problems Involving Division of Fractions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ÐÞ¹âþ"/>
                <a:ea typeface="ÐÞ¹âþ"/>
              </a:rPr>
              <a:t>Polya’s Four-step Problem-solving Model</a:t>
            </a:r>
            <a:r>
              <a:rPr b="0" lang="en-PH" sz="1800" spc="-1" strike="noStrike">
                <a:latin typeface="ÐÞ¹âþ"/>
                <a:ea typeface="ÐÞ¹âþ"/>
              </a:rPr>
              <a:t>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 u="sng">
                <a:uFillTx/>
                <a:latin typeface="ÐÞ¹âþ"/>
                <a:ea typeface="ÐÞ¹âþ"/>
              </a:rPr>
              <a:t>Step 1:</a:t>
            </a:r>
            <a:r>
              <a:rPr b="0" lang="en-PH" sz="1800" spc="-1" strike="noStrike">
                <a:latin typeface="ÐÞ¹âþ"/>
                <a:ea typeface="ÐÞ¹âþ"/>
              </a:rPr>
              <a:t> Understand the problem.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ÐÞ¹âþ"/>
                <a:ea typeface="ÐÞ¹âþ"/>
              </a:rPr>
              <a:t>            </a:t>
            </a:r>
            <a:r>
              <a:rPr b="0" lang="en-PH" sz="1800" spc="-1" strike="noStrike">
                <a:latin typeface="ÐÞ¹âþ"/>
                <a:ea typeface="ÐÞ¹âþ"/>
              </a:rPr>
              <a:t>a. Know what is/are given and what is/are asked.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ÐÞ¹âþ"/>
                <a:ea typeface="ÐÞ¹âþ"/>
              </a:rPr>
              <a:t>            </a:t>
            </a:r>
            <a:r>
              <a:rPr b="0" lang="en-PH" sz="1800" spc="-1" strike="noStrike">
                <a:latin typeface="ÐÞ¹âþ"/>
                <a:ea typeface="ÐÞ¹âþ"/>
              </a:rPr>
              <a:t>b. Find word/s or clue/s to the operation/s involved.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 u="sng">
                <a:uFillTx/>
                <a:latin typeface="ÐÞ¹âþ"/>
                <a:ea typeface="ÐÞ¹âþ"/>
              </a:rPr>
              <a:t>Step 2: </a:t>
            </a:r>
            <a:r>
              <a:rPr b="0" lang="en-PH" sz="1800" spc="-1" strike="noStrike">
                <a:latin typeface="ÐÞ¹âþ"/>
                <a:ea typeface="ÐÞ¹âþ"/>
              </a:rPr>
              <a:t>Devise/make a plan.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ÐÞ¹âþ"/>
                <a:ea typeface="ÐÞ¹âþ"/>
              </a:rPr>
              <a:t>            </a:t>
            </a:r>
            <a:r>
              <a:rPr b="0" lang="en-PH" sz="1800" spc="-1" strike="noStrike">
                <a:latin typeface="ÐÞ¹âþ"/>
                <a:ea typeface="ÐÞ¹âþ"/>
              </a:rPr>
              <a:t>a. Know how the facts relate to each other.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ÐÞ¹âþ"/>
                <a:ea typeface="ÐÞ¹âþ"/>
              </a:rPr>
              <a:t>            </a:t>
            </a:r>
            <a:r>
              <a:rPr b="0" lang="en-PH" sz="1800" spc="-1" strike="noStrike">
                <a:latin typeface="ÐÞ¹âþ"/>
                <a:ea typeface="ÐÞ¹âþ"/>
              </a:rPr>
              <a:t>b. Make a plan to solve the problem. Devising more than one plan is often useful so that you </a:t>
            </a:r>
            <a:r>
              <a:rPr b="0" lang="en-PH" sz="1800" spc="-1" strike="noStrike">
                <a:latin typeface="ÐÞ¹âþ"/>
                <a:ea typeface="ÐÞ¹âþ"/>
              </a:rPr>
              <a:t>	</a:t>
            </a:r>
            <a:r>
              <a:rPr b="0" lang="en-PH" sz="1800" spc="-1" strike="noStrike">
                <a:latin typeface="ÐÞ¹âþ"/>
                <a:ea typeface="ÐÞ¹âþ"/>
              </a:rPr>
              <a:t>         can compare the effectiveness of each one.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ÐÞ¹âþ"/>
                <a:ea typeface="ÐÞ¹âþ"/>
              </a:rPr>
              <a:t>Here are some strategies: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ÐÞ¹âþ"/>
                <a:ea typeface="ÐÞ¹âþ"/>
              </a:rPr>
              <a:t>• </a:t>
            </a:r>
            <a:r>
              <a:rPr b="0" lang="en-PH" sz="1800" spc="-1" strike="noStrike">
                <a:latin typeface="ÐÞ¹âþ"/>
                <a:ea typeface="ÐÞ¹âþ"/>
              </a:rPr>
              <a:t>Writing equations or number statements; and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ÐÞ¹âþ"/>
                <a:ea typeface="ÐÞ¹âþ"/>
              </a:rPr>
              <a:t>• </a:t>
            </a:r>
            <a:r>
              <a:rPr b="0" lang="en-PH" sz="1800" spc="-1" strike="noStrike">
                <a:latin typeface="ÐÞ¹âþ"/>
                <a:ea typeface="ÐÞ¹âþ"/>
              </a:rPr>
              <a:t>Making a model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28" name=""/>
          <p:cNvSpPr/>
          <p:nvPr/>
        </p:nvSpPr>
        <p:spPr>
          <a:xfrm>
            <a:off x="-1260000" y="266760"/>
            <a:ext cx="5512320" cy="2251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PlaceHolder 1"/>
          <p:cNvSpPr>
            <a:spLocks noGrp="1"/>
          </p:cNvSpPr>
          <p:nvPr>
            <p:ph/>
          </p:nvPr>
        </p:nvSpPr>
        <p:spPr>
          <a:xfrm>
            <a:off x="540000" y="720000"/>
            <a:ext cx="10509840" cy="4345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Solving One-step and Multistep Word Problems Involving Division of Fractions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ÐÞ¹âþ"/>
              </a:rPr>
              <a:t>Cont.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 u="sng">
                <a:uFillTx/>
                <a:latin typeface="Lato"/>
                <a:ea typeface="ÐÞ¹âþ"/>
              </a:rPr>
              <a:t>Step 3:</a:t>
            </a:r>
            <a:r>
              <a:rPr b="0" lang="en-PH" sz="1800" spc="-1" strike="noStrike">
                <a:latin typeface="Lato"/>
                <a:ea typeface="ÐÞ¹âþ"/>
              </a:rPr>
              <a:t> Carry out the plan/Solve.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ÐÞ¹âþ"/>
              </a:rPr>
              <a:t>             </a:t>
            </a:r>
            <a:r>
              <a:rPr b="0" lang="en-PH" sz="1800" spc="-1" strike="noStrike">
                <a:latin typeface="Lato"/>
                <a:ea typeface="ÐÞ¹âþ"/>
              </a:rPr>
              <a:t>Solve the problem according to the chosen plan.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 u="sng">
                <a:uFillTx/>
                <a:latin typeface="Lato"/>
                <a:ea typeface="ÐÞ¹âþ"/>
              </a:rPr>
              <a:t>Step 4:</a:t>
            </a:r>
            <a:r>
              <a:rPr b="0" lang="en-PH" sz="1800" spc="-1" strike="noStrike">
                <a:latin typeface="Lato"/>
                <a:ea typeface="ÐÞ¹âþ"/>
              </a:rPr>
              <a:t> Look back.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ÐÞ¹âþ"/>
              </a:rPr>
              <a:t>             </a:t>
            </a:r>
            <a:r>
              <a:rPr b="0" lang="en-PH" sz="1800" spc="-1" strike="noStrike">
                <a:latin typeface="Lato"/>
                <a:ea typeface="ÐÞ¹âþ"/>
              </a:rPr>
              <a:t>Read the problem again and check whether the answer makes sense.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ÐÞ¹âþ"/>
              </a:rPr>
              <a:t>• </a:t>
            </a:r>
            <a:r>
              <a:rPr b="0" lang="en-PH" sz="1800" spc="-1" strike="noStrike">
                <a:latin typeface="Lato"/>
                <a:ea typeface="ÐÞ¹âþ"/>
              </a:rPr>
              <a:t>To multiply fractions: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ÐÞ¹âþ"/>
              </a:rPr>
              <a:t>            </a:t>
            </a:r>
            <a:r>
              <a:rPr b="0" lang="en-PH" sz="1800" spc="-1" strike="noStrike">
                <a:latin typeface="Lato"/>
                <a:ea typeface="ÐÞ¹âþ"/>
              </a:rPr>
              <a:t>a. Write the product of the numerators over the product of the denominators.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ÐÞ¹âþ"/>
              </a:rPr>
              <a:t>            </a:t>
            </a:r>
            <a:r>
              <a:rPr b="0" lang="en-PH" sz="1800" spc="-1" strike="noStrike">
                <a:latin typeface="Lato"/>
                <a:ea typeface="ÐÞ¹âþ"/>
              </a:rPr>
              <a:t>b. Simplify the product of the fractions whenever possible.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30" name=""/>
          <p:cNvSpPr/>
          <p:nvPr/>
        </p:nvSpPr>
        <p:spPr>
          <a:xfrm>
            <a:off x="-1260000" y="266760"/>
            <a:ext cx="5512320" cy="2251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laceHolder 1"/>
          <p:cNvSpPr>
            <a:spLocks noGrp="1"/>
          </p:cNvSpPr>
          <p:nvPr>
            <p:ph/>
          </p:nvPr>
        </p:nvSpPr>
        <p:spPr>
          <a:xfrm>
            <a:off x="540000" y="720000"/>
            <a:ext cx="10509840" cy="4345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Solving One-step and Multistep Word Problems Involving Division of Fractions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  <a:ea typeface="ÐÞ¹âþ"/>
              </a:rPr>
              <a:t>Example #1: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 u="sng">
                <a:uFillTx/>
                <a:latin typeface="Lato"/>
                <a:ea typeface="ÐÞ¹âþ"/>
              </a:rPr>
              <a:t>Mrs. Santos, a TLE teacher, gave a 3-yard cloth per group. She wanted each group to make different types of pillowcases for their project. If each pillowcase needed 3/4 yard of cloth, how many pillowcases would each group make?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 u="sng">
                <a:uFillTx/>
                <a:latin typeface="Lato"/>
                <a:ea typeface="ÐÞ¹âþ"/>
              </a:rPr>
              <a:t>Solution: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  <a:ea typeface="ÐÞ¹âþ"/>
              </a:rPr>
              <a:t>Step 1: Understand the problem.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ÐÞ¹âþ"/>
              </a:rPr>
              <a:t>               </a:t>
            </a:r>
            <a:r>
              <a:rPr b="0" lang="en-PH" sz="1800" spc="-1" strike="noStrike">
                <a:latin typeface="Lato"/>
                <a:ea typeface="ÐÞ¹âþ"/>
              </a:rPr>
              <a:t>What is asked in the problem?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 u="sng">
                <a:uFillTx/>
                <a:latin typeface="Lato"/>
                <a:ea typeface="ÐÞ¹âþ"/>
              </a:rPr>
              <a:t>Answer:</a:t>
            </a:r>
            <a:r>
              <a:rPr b="0" lang="en-PH" sz="1800" spc="-1" strike="noStrike">
                <a:latin typeface="Lato"/>
                <a:ea typeface="ÐÞ¹âþ"/>
              </a:rPr>
              <a:t> The number of pillowcases that each group would make.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ÐÞ¹âþ"/>
              </a:rPr>
              <a:t>•             </a:t>
            </a:r>
            <a:r>
              <a:rPr b="0" lang="en-PH" sz="1800" spc="-1" strike="noStrike">
                <a:latin typeface="Lato"/>
                <a:ea typeface="ÐÞ¹âþ"/>
              </a:rPr>
              <a:t>What are given?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 u="sng">
                <a:uFillTx/>
                <a:latin typeface="Lato"/>
                <a:ea typeface="ÐÞ¹âþ"/>
              </a:rPr>
              <a:t>Answer:</a:t>
            </a:r>
            <a:r>
              <a:rPr b="0" lang="en-PH" sz="1800" spc="-1" strike="noStrike">
                <a:latin typeface="Lato"/>
                <a:ea typeface="ÐÞ¹âþ"/>
              </a:rPr>
              <a:t> 3-yard cloth 3/4 yard in each pillowcase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32" name=""/>
          <p:cNvSpPr/>
          <p:nvPr/>
        </p:nvSpPr>
        <p:spPr>
          <a:xfrm>
            <a:off x="-1260000" y="266760"/>
            <a:ext cx="5512320" cy="2251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PlaceHolder 1"/>
          <p:cNvSpPr>
            <a:spLocks noGrp="1"/>
          </p:cNvSpPr>
          <p:nvPr>
            <p:ph/>
          </p:nvPr>
        </p:nvSpPr>
        <p:spPr>
          <a:xfrm>
            <a:off x="540000" y="720000"/>
            <a:ext cx="10509840" cy="4345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Solving One-step and Multistep Word Problems Involving Division of Fractions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 u="sng">
                <a:uFillTx/>
                <a:latin typeface="Lato"/>
              </a:rPr>
              <a:t>Cont.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  <a:ea typeface="ÐÞ¹âþ"/>
              </a:rPr>
              <a:t>Step 2: Devise/Make a plan.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ÐÞ¹âþ"/>
              </a:rPr>
              <a:t>             • </a:t>
            </a:r>
            <a:r>
              <a:rPr b="0" lang="en-PH" sz="1800" spc="-1" strike="noStrike">
                <a:latin typeface="Lato"/>
                <a:ea typeface="ÐÞ¹âþ"/>
              </a:rPr>
              <a:t>What strategy or operation should be used?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 u="sng">
                <a:uFillTx/>
                <a:latin typeface="Lato"/>
                <a:ea typeface="ÐÞ¹âþ"/>
              </a:rPr>
              <a:t>Answer:</a:t>
            </a:r>
            <a:r>
              <a:rPr b="0" lang="en-PH" sz="1800" spc="-1" strike="noStrike">
                <a:latin typeface="Lato"/>
                <a:ea typeface="ÐÞ¹âþ"/>
              </a:rPr>
              <a:t> Using Number Line or Writing an Equations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  <a:ea typeface="ÐÞ¹âþ"/>
              </a:rPr>
              <a:t>Step 3: Carry out or use the plan.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ÐÞ¹âþ"/>
              </a:rPr>
              <a:t>We can solve this using these strategies or tools: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 u="sng">
                <a:uFillTx/>
                <a:latin typeface="Lato"/>
                <a:ea typeface="ÐÞ¹âþ"/>
              </a:rPr>
              <a:t>1st Strategy: Number Line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ÐÞ¹âþ"/>
              </a:rPr>
              <a:t>• </a:t>
            </a:r>
            <a:r>
              <a:rPr b="0" lang="en-PH" sz="1800" spc="-1" strike="noStrike">
                <a:latin typeface="Lato"/>
                <a:ea typeface="ÐÞ¹âþ"/>
              </a:rPr>
              <a:t>Draw a line and write numbers 0 to 3 to represent a 3-yard cloth.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34" name=""/>
          <p:cNvSpPr/>
          <p:nvPr/>
        </p:nvSpPr>
        <p:spPr>
          <a:xfrm>
            <a:off x="-1260000" y="266760"/>
            <a:ext cx="5512320" cy="2251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pic>
        <p:nvPicPr>
          <p:cNvPr id="135" name="" descr=""/>
          <p:cNvPicPr/>
          <p:nvPr/>
        </p:nvPicPr>
        <p:blipFill>
          <a:blip r:embed="rId1"/>
          <a:stretch/>
        </p:blipFill>
        <p:spPr>
          <a:xfrm>
            <a:off x="2608560" y="4706280"/>
            <a:ext cx="6030720" cy="12330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PlaceHolder 1"/>
          <p:cNvSpPr>
            <a:spLocks noGrp="1"/>
          </p:cNvSpPr>
          <p:nvPr>
            <p:ph/>
          </p:nvPr>
        </p:nvSpPr>
        <p:spPr>
          <a:xfrm>
            <a:off x="540000" y="720000"/>
            <a:ext cx="10509840" cy="4345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Solving One-step and Multistep Word Problems Involving Division of Fractions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 u="sng">
                <a:uFillTx/>
                <a:latin typeface="Lato"/>
              </a:rPr>
              <a:t>Cont.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• </a:t>
            </a:r>
            <a:r>
              <a:rPr b="0" lang="en-PH" sz="1800" spc="-1" strike="noStrike">
                <a:latin typeface="Lato"/>
              </a:rPr>
              <a:t>Divide each yard into 4 equal parts and make an arc in every 3 parts of 4.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37" name=""/>
          <p:cNvSpPr/>
          <p:nvPr/>
        </p:nvSpPr>
        <p:spPr>
          <a:xfrm>
            <a:off x="-1260000" y="266760"/>
            <a:ext cx="5512320" cy="2251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pic>
        <p:nvPicPr>
          <p:cNvPr id="138" name="" descr=""/>
          <p:cNvPicPr/>
          <p:nvPr/>
        </p:nvPicPr>
        <p:blipFill>
          <a:blip r:embed="rId1"/>
          <a:stretch/>
        </p:blipFill>
        <p:spPr>
          <a:xfrm>
            <a:off x="2160000" y="2308320"/>
            <a:ext cx="6303960" cy="23709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PlaceHolder 1"/>
          <p:cNvSpPr>
            <a:spLocks noGrp="1"/>
          </p:cNvSpPr>
          <p:nvPr>
            <p:ph/>
          </p:nvPr>
        </p:nvSpPr>
        <p:spPr>
          <a:xfrm>
            <a:off x="540000" y="720000"/>
            <a:ext cx="10509840" cy="4345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Solving One-step and Multistep Word Problems Involving Division of Fractions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 u="sng">
                <a:uFillTx/>
                <a:latin typeface="Lato"/>
              </a:rPr>
              <a:t>Cont.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• </a:t>
            </a:r>
            <a:r>
              <a:rPr b="0" lang="en-PH" sz="1800" spc="-1" strike="noStrike">
                <a:latin typeface="Lato"/>
              </a:rPr>
              <a:t>It shows that there are 4 pieces of 3/4 parts of cloth in a 3-yard cloth.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Therefore, we can cut four pieces of 3/4 yard in 3-yard cloth.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40" name=""/>
          <p:cNvSpPr/>
          <p:nvPr/>
        </p:nvSpPr>
        <p:spPr>
          <a:xfrm>
            <a:off x="-1260000" y="266760"/>
            <a:ext cx="5512320" cy="2251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pic>
        <p:nvPicPr>
          <p:cNvPr id="141" name="" descr=""/>
          <p:cNvPicPr/>
          <p:nvPr/>
        </p:nvPicPr>
        <p:blipFill>
          <a:blip r:embed="rId1"/>
          <a:stretch/>
        </p:blipFill>
        <p:spPr>
          <a:xfrm>
            <a:off x="1980000" y="2117520"/>
            <a:ext cx="7379280" cy="32817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PlaceHolder 1"/>
          <p:cNvSpPr>
            <a:spLocks noGrp="1"/>
          </p:cNvSpPr>
          <p:nvPr>
            <p:ph/>
          </p:nvPr>
        </p:nvSpPr>
        <p:spPr>
          <a:xfrm>
            <a:off x="540000" y="720000"/>
            <a:ext cx="10509840" cy="4345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Solving One-step and Multistep Word Problems Involving Division of Fractions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 u="sng">
                <a:uFillTx/>
                <a:latin typeface="Lato"/>
              </a:rPr>
              <a:t>2nd Strategy: Writing an Equation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• </a:t>
            </a:r>
            <a:r>
              <a:rPr b="0" lang="en-PH" sz="1800" spc="-1" strike="noStrike">
                <a:latin typeface="Lato"/>
              </a:rPr>
              <a:t>Write the number sentence.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• </a:t>
            </a:r>
            <a:r>
              <a:rPr b="0" lang="en-PH" sz="1800" spc="-1" strike="noStrike">
                <a:latin typeface="Lato"/>
              </a:rPr>
              <a:t>Get the reciprocal of the divisor, and then change the operation from division to multiplication.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• </a:t>
            </a:r>
            <a:r>
              <a:rPr b="0" lang="en-PH" sz="1800" spc="-1" strike="noStrike">
                <a:latin typeface="Lato"/>
              </a:rPr>
              <a:t>Multiply the whole number to the numerator, then copy the denominator.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• </a:t>
            </a:r>
            <a:r>
              <a:rPr b="0" lang="en-PH" sz="1800" spc="-1" strike="noStrike">
                <a:latin typeface="Lato"/>
              </a:rPr>
              <a:t>Divide the numerator by the denominator.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Therefore, there are 4 pieces of 3/4 parts of cloth in a 3-yard cloth.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43" name=""/>
          <p:cNvSpPr/>
          <p:nvPr/>
        </p:nvSpPr>
        <p:spPr>
          <a:xfrm>
            <a:off x="-1260000" y="266760"/>
            <a:ext cx="5512320" cy="2251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pic>
        <p:nvPicPr>
          <p:cNvPr id="144" name="" descr=""/>
          <p:cNvPicPr/>
          <p:nvPr/>
        </p:nvPicPr>
        <p:blipFill>
          <a:blip r:embed="rId1"/>
          <a:stretch/>
        </p:blipFill>
        <p:spPr>
          <a:xfrm>
            <a:off x="3780000" y="1882440"/>
            <a:ext cx="1079280" cy="636840"/>
          </a:xfrm>
          <a:prstGeom prst="rect">
            <a:avLst/>
          </a:prstGeom>
          <a:ln w="0">
            <a:noFill/>
          </a:ln>
        </p:spPr>
      </p:pic>
      <p:pic>
        <p:nvPicPr>
          <p:cNvPr id="145" name="" descr=""/>
          <p:cNvPicPr/>
          <p:nvPr/>
        </p:nvPicPr>
        <p:blipFill>
          <a:blip r:embed="rId2"/>
          <a:stretch/>
        </p:blipFill>
        <p:spPr>
          <a:xfrm>
            <a:off x="3420000" y="2842560"/>
            <a:ext cx="1762560" cy="756720"/>
          </a:xfrm>
          <a:prstGeom prst="rect">
            <a:avLst/>
          </a:prstGeom>
          <a:ln w="0">
            <a:noFill/>
          </a:ln>
        </p:spPr>
      </p:pic>
      <p:pic>
        <p:nvPicPr>
          <p:cNvPr id="146" name="" descr=""/>
          <p:cNvPicPr/>
          <p:nvPr/>
        </p:nvPicPr>
        <p:blipFill>
          <a:blip r:embed="rId3"/>
          <a:stretch/>
        </p:blipFill>
        <p:spPr>
          <a:xfrm>
            <a:off x="3537360" y="3960000"/>
            <a:ext cx="1321920" cy="719280"/>
          </a:xfrm>
          <a:prstGeom prst="rect">
            <a:avLst/>
          </a:prstGeom>
          <a:ln w="0">
            <a:noFill/>
          </a:ln>
        </p:spPr>
      </p:pic>
      <p:pic>
        <p:nvPicPr>
          <p:cNvPr id="147" name="" descr=""/>
          <p:cNvPicPr/>
          <p:nvPr/>
        </p:nvPicPr>
        <p:blipFill>
          <a:blip r:embed="rId4"/>
          <a:stretch/>
        </p:blipFill>
        <p:spPr>
          <a:xfrm>
            <a:off x="3793680" y="5066280"/>
            <a:ext cx="845640" cy="6930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503</TotalTime>
  <Application>LibreOffice/7.2.5.2$MacOSX_X86_64 LibreOffice_project/499f9727c189e6ef3471021d6132d4c694f357e5</Application>
  <AppVersion>15.0000</AppVersion>
  <Words>71</Words>
  <Paragraphs>6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2023-04-04T11:03:47Z</dcterms:modified>
  <cp:revision>49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i4>7</vt:i4>
  </property>
</Properties>
</file>