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360" cy="685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240" cy="2793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8680" cy="38566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8680" cy="378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360" cy="629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800" cy="9648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880" cy="1028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0680" cy="33789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94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One-step and Multistep Word Problems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Involving Division of Fractions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4: Look back and check.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Use the reverse order of operations.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</a:t>
            </a:r>
            <a:r>
              <a:rPr b="0" lang="en-PH" sz="1800" spc="-1" strike="noStrike">
                <a:latin typeface="Lato"/>
              </a:rPr>
              <a:t>4 × 3 = 12 ÷ 4 =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the answer to the given problem is correct.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r>
              <a:rPr b="0" lang="en-PH" sz="1800" spc="-1" strike="noStrike" u="sng">
                <a:uFillTx/>
                <a:latin typeface="Lato"/>
              </a:rPr>
              <a:t>The given problem is a </a:t>
            </a:r>
            <a:r>
              <a:rPr b="1" lang="en-PH" sz="1800" spc="-1" strike="noStrike" u="sng">
                <a:uFillTx/>
                <a:latin typeface="Lato"/>
              </a:rPr>
              <a:t>routine word problem</a:t>
            </a:r>
            <a:r>
              <a:rPr b="0" lang="en-PH" sz="1800" spc="-1" strike="noStrike" u="sng">
                <a:uFillTx/>
                <a:latin typeface="Lato"/>
              </a:rPr>
              <a:t> because it involves one of the arithmetic operations. To get the answer to the problem, we use division.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In solving </a:t>
            </a:r>
            <a:r>
              <a:rPr b="1" lang="en-PH" sz="1800" spc="-1" strike="noStrike">
                <a:latin typeface="Lato"/>
              </a:rPr>
              <a:t>nonroutine problems</a:t>
            </a:r>
            <a:r>
              <a:rPr b="0" lang="en-PH" sz="1800" spc="-1" strike="noStrike">
                <a:latin typeface="Lato"/>
              </a:rPr>
              <a:t>, we can also use the same strategy given. Analyze the situation given.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#2: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Mang Lito owned 4/5 hectare of land. He decided to divide it to his two sons, Mark and Josh. If Mark had 1/4 hectare of land before receiving his father’s heritage, how many hectares of land did Mark have?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• </a:t>
            </a:r>
            <a:r>
              <a:rPr b="0" lang="en-PH" sz="1800" spc="-1" strike="noStrike">
                <a:latin typeface="Lato"/>
              </a:rPr>
              <a:t>What is asked in the problem?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Answer: The total number of hectares of land that Mark had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• </a:t>
            </a:r>
            <a:r>
              <a:rPr b="0" lang="en-PH" sz="1800" spc="-1" strike="noStrike">
                <a:latin typeface="Lato"/>
              </a:rPr>
              <a:t>What are given?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Answer: 4/5 hectare of land that Mang Lito had 2 sons (Mark and Josh) 1/4 hectare of land that Mark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already had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Devise/Make a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r>
              <a:rPr b="0" lang="en-PH" sz="1800" spc="-1" strike="noStrike">
                <a:latin typeface="Lato"/>
              </a:rPr>
              <a:t>What strategy or operation should be used?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Answer: Using Number Line or Order of Operations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3: Carry out or use the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We can solve this using a </a:t>
            </a:r>
            <a:r>
              <a:rPr b="1" lang="en-PH" sz="1800" spc="-1" strike="noStrike">
                <a:latin typeface="Lato"/>
              </a:rPr>
              <a:t>number line.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The given problem is a nonroutine word problem because it involves two or more arithmetic operations. To get the answer to the problem, we use division and addition.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Draw a line and write number 0,                   to represent Mang Lito’s , 4/5 hectare of land.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3979800" y="1467720"/>
            <a:ext cx="1059840" cy="511920"/>
          </a:xfrm>
          <a:prstGeom prst="rect">
            <a:avLst/>
          </a:prstGeom>
          <a:ln w="0">
            <a:noFill/>
          </a:ln>
        </p:spPr>
      </p:pic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2160000" y="2520000"/>
            <a:ext cx="6479280" cy="23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Draw an arc in every 2 parts to get the number of hectares each son received.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1967760" y="2318400"/>
            <a:ext cx="7211520" cy="308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/>
          </p:nvPr>
        </p:nvSpPr>
        <p:spPr>
          <a:xfrm>
            <a:off x="540000" y="54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Writing an Equation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Write the equation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Get the reciprocal of the divisor, then cheange the operation from division to multiplication.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Multiply the fractions               and add the result to 1/4.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Remember to reduce your answer to its simplest form.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Mark has a total of 13/20 hectare of land.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latin typeface="Lato"/>
              </a:rPr>
              <a:t>.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700000" y="1872360"/>
            <a:ext cx="1448640" cy="64584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2692440" y="2931480"/>
            <a:ext cx="1626840" cy="668160"/>
          </a:xfrm>
          <a:prstGeom prst="rect">
            <a:avLst/>
          </a:prstGeom>
          <a:ln w="0">
            <a:noFill/>
          </a:ln>
        </p:spPr>
      </p:pic>
      <p:sp>
        <p:nvSpPr>
          <p:cNvPr id="165" name=""/>
          <p:cNvSpPr/>
          <p:nvPr/>
        </p:nvSpPr>
        <p:spPr>
          <a:xfrm>
            <a:off x="2832480" y="3751560"/>
            <a:ext cx="946800" cy="5677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4"/>
          <a:stretch/>
        </p:blipFill>
        <p:spPr>
          <a:xfrm>
            <a:off x="2340000" y="4944960"/>
            <a:ext cx="4069080" cy="63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829440" y="69372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Step 4: Look back and check.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Use the reverse order of operations.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the answer to the given problem is correct.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latin typeface="Lato"/>
              </a:rPr>
              <a:t>.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3876120" y="2340000"/>
            <a:ext cx="1883160" cy="7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50160" y="144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To solve routine and non-routine word problems, we can use Polya’s Fourstep Problem-solving Model.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To divide fractions, get the reciprocal of the divisor, and then change the operation from division to multiplication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Express the quotient in its simplest form, whenever possible.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ÐÞ¹âþ"/>
                <a:ea typeface="ÐÞ¹âþ"/>
              </a:rPr>
              <a:t>Polya’s Four-step Problem-solving Model</a:t>
            </a:r>
            <a:r>
              <a:rPr b="0" lang="en-PH" sz="1800" spc="-1" strike="noStrike">
                <a:latin typeface="ÐÞ¹âþ"/>
                <a:ea typeface="ÐÞ¹âþ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ÐÞ¹âþ"/>
                <a:ea typeface="ÐÞ¹âþ"/>
              </a:rPr>
              <a:t>Step 1:</a:t>
            </a:r>
            <a:r>
              <a:rPr b="0" lang="en-PH" sz="1800" spc="-1" strike="noStrike">
                <a:latin typeface="ÐÞ¹âþ"/>
                <a:ea typeface="ÐÞ¹âþ"/>
              </a:rPr>
              <a:t> Understand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            </a:t>
            </a:r>
            <a:r>
              <a:rPr b="0" lang="en-PH" sz="1800" spc="-1" strike="noStrike">
                <a:latin typeface="ÐÞ¹âþ"/>
                <a:ea typeface="ÐÞ¹âþ"/>
              </a:rPr>
              <a:t>a. Know what is/are given and what is/are asked.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            </a:t>
            </a:r>
            <a:r>
              <a:rPr b="0" lang="en-PH" sz="1800" spc="-1" strike="noStrike">
                <a:latin typeface="ÐÞ¹âþ"/>
                <a:ea typeface="ÐÞ¹âþ"/>
              </a:rPr>
              <a:t>b. Find word/s or clue/s to the operation/s involved.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ÐÞ¹âþ"/>
                <a:ea typeface="ÐÞ¹âþ"/>
              </a:rPr>
              <a:t>Step 2: </a:t>
            </a:r>
            <a:r>
              <a:rPr b="0" lang="en-PH" sz="1800" spc="-1" strike="noStrike">
                <a:latin typeface="ÐÞ¹âþ"/>
                <a:ea typeface="ÐÞ¹âþ"/>
              </a:rPr>
              <a:t>Devise/make a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            </a:t>
            </a:r>
            <a:r>
              <a:rPr b="0" lang="en-PH" sz="1800" spc="-1" strike="noStrike">
                <a:latin typeface="ÐÞ¹âþ"/>
                <a:ea typeface="ÐÞ¹âþ"/>
              </a:rPr>
              <a:t>a. Know how the facts relate to each other.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            </a:t>
            </a:r>
            <a:r>
              <a:rPr b="0" lang="en-PH" sz="1800" spc="-1" strike="noStrike">
                <a:latin typeface="ÐÞ¹âþ"/>
                <a:ea typeface="ÐÞ¹âþ"/>
              </a:rPr>
              <a:t>b. Make a plan to solve the problem. Devising more than one plan is often useful so that you </a:t>
            </a:r>
            <a:r>
              <a:rPr b="0" lang="en-PH" sz="1800" spc="-1" strike="noStrike">
                <a:latin typeface="ÐÞ¹âþ"/>
                <a:ea typeface="ÐÞ¹âþ"/>
              </a:rPr>
              <a:t>	</a:t>
            </a:r>
            <a:r>
              <a:rPr b="0" lang="en-PH" sz="1800" spc="-1" strike="noStrike">
                <a:latin typeface="ÐÞ¹âþ"/>
                <a:ea typeface="ÐÞ¹âþ"/>
              </a:rPr>
              <a:t>         can compare the effectiveness of each one.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Here are some strategies: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• </a:t>
            </a:r>
            <a:r>
              <a:rPr b="0" lang="en-PH" sz="1800" spc="-1" strike="noStrike">
                <a:latin typeface="ÐÞ¹âþ"/>
                <a:ea typeface="ÐÞ¹âþ"/>
              </a:rPr>
              <a:t>Writing equations or number statements; and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• </a:t>
            </a:r>
            <a:r>
              <a:rPr b="0" lang="en-PH" sz="1800" spc="-1" strike="noStrike">
                <a:latin typeface="ÐÞ¹âþ"/>
                <a:ea typeface="ÐÞ¹âþ"/>
              </a:rPr>
              <a:t>Making a model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Step 3:</a:t>
            </a:r>
            <a:r>
              <a:rPr b="0" lang="en-PH" sz="1800" spc="-1" strike="noStrike">
                <a:latin typeface="Lato"/>
                <a:ea typeface="ÐÞ¹âþ"/>
              </a:rPr>
              <a:t> Carry out the plan/Solve.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             </a:t>
            </a:r>
            <a:r>
              <a:rPr b="0" lang="en-PH" sz="1800" spc="-1" strike="noStrike">
                <a:latin typeface="Lato"/>
                <a:ea typeface="ÐÞ¹âþ"/>
              </a:rPr>
              <a:t>Solve the problem according to the chosen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Step 4:</a:t>
            </a:r>
            <a:r>
              <a:rPr b="0" lang="en-PH" sz="1800" spc="-1" strike="noStrike">
                <a:latin typeface="Lato"/>
                <a:ea typeface="ÐÞ¹âþ"/>
              </a:rPr>
              <a:t> Look back.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             </a:t>
            </a:r>
            <a:r>
              <a:rPr b="0" lang="en-PH" sz="1800" spc="-1" strike="noStrike">
                <a:latin typeface="Lato"/>
                <a:ea typeface="ÐÞ¹âþ"/>
              </a:rPr>
              <a:t>Read the problem again and check whether the answer makes sense.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• </a:t>
            </a:r>
            <a:r>
              <a:rPr b="0" lang="en-PH" sz="1800" spc="-1" strike="noStrike">
                <a:latin typeface="Lato"/>
                <a:ea typeface="ÐÞ¹âþ"/>
              </a:rPr>
              <a:t>To multiply fractions: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            </a:t>
            </a:r>
            <a:r>
              <a:rPr b="0" lang="en-PH" sz="1800" spc="-1" strike="noStrike">
                <a:latin typeface="Lato"/>
                <a:ea typeface="ÐÞ¹âþ"/>
              </a:rPr>
              <a:t>a. Write the product of the numerators over the product of the denominators.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            </a:t>
            </a:r>
            <a:r>
              <a:rPr b="0" lang="en-PH" sz="1800" spc="-1" strike="noStrike">
                <a:latin typeface="Lato"/>
                <a:ea typeface="ÐÞ¹âþ"/>
              </a:rPr>
              <a:t>b. Simplify the product of the fractions whenever possible.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¹âþ"/>
              </a:rPr>
              <a:t>Example #1: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Mrs. Santos, a TLE teacher, gave a 3-yard cloth per group. She wanted each group to make different types of pillowcases for their project. If each pillowcase needed 3/4 yard of cloth, how many pillowcases would each group make?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¹âþ"/>
              </a:rPr>
              <a:t>Step 1: Understand the problem.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               </a:t>
            </a:r>
            <a:r>
              <a:rPr b="0" lang="en-PH" sz="1800" spc="-1" strike="noStrike">
                <a:latin typeface="Lato"/>
                <a:ea typeface="ÐÞ¹âþ"/>
              </a:rPr>
              <a:t>What is asked in the problem?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Answer:</a:t>
            </a:r>
            <a:r>
              <a:rPr b="0" lang="en-PH" sz="1800" spc="-1" strike="noStrike">
                <a:latin typeface="Lato"/>
                <a:ea typeface="ÐÞ¹âþ"/>
              </a:rPr>
              <a:t> The number of pillowcases that each group would make.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•             </a:t>
            </a:r>
            <a:r>
              <a:rPr b="0" lang="en-PH" sz="1800" spc="-1" strike="noStrike">
                <a:latin typeface="Lato"/>
                <a:ea typeface="ÐÞ¹âþ"/>
              </a:rPr>
              <a:t>What are given?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Answer:</a:t>
            </a:r>
            <a:r>
              <a:rPr b="0" lang="en-PH" sz="1800" spc="-1" strike="noStrike">
                <a:latin typeface="Lato"/>
                <a:ea typeface="ÐÞ¹âþ"/>
              </a:rPr>
              <a:t> 3-yard cloth 3/4 yard in each pillowcase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¹âþ"/>
              </a:rPr>
              <a:t>Step 2: Devise/Make a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             • </a:t>
            </a:r>
            <a:r>
              <a:rPr b="0" lang="en-PH" sz="1800" spc="-1" strike="noStrike">
                <a:latin typeface="Lato"/>
                <a:ea typeface="ÐÞ¹âþ"/>
              </a:rPr>
              <a:t>What strategy or operation should be used?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Answer:</a:t>
            </a:r>
            <a:r>
              <a:rPr b="0" lang="en-PH" sz="1800" spc="-1" strike="noStrike">
                <a:latin typeface="Lato"/>
                <a:ea typeface="ÐÞ¹âþ"/>
              </a:rPr>
              <a:t> Using Number Line or Writing an Equations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ÐÞ¹âþ"/>
              </a:rPr>
              <a:t>Step 3: Carry out or use the plan.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We can solve this using these strategies or tools: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  <a:ea typeface="ÐÞ¹âþ"/>
              </a:rPr>
              <a:t>1st Strategy: Number Line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ÐÞ¹âþ"/>
              </a:rPr>
              <a:t>• </a:t>
            </a:r>
            <a:r>
              <a:rPr b="0" lang="en-PH" sz="1800" spc="-1" strike="noStrike">
                <a:latin typeface="Lato"/>
                <a:ea typeface="ÐÞ¹âþ"/>
              </a:rPr>
              <a:t>Draw a line and write numbers 0 to 3 to represent a 3-yard cloth.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608560" y="4706280"/>
            <a:ext cx="6030720" cy="123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Divide each yard into 4 equal parts and make an arc in every 3 parts of 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160000" y="2308320"/>
            <a:ext cx="6303960" cy="237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Cont.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It shows that there are 4 pieces of 3/4 parts of cloth in a 3-yard cloth.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we can cut four pieces of 3/4 yard in 3-yard cloth.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980000" y="2117520"/>
            <a:ext cx="7379280" cy="328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10509840" cy="434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One-step and Multistep Word Problems Involving Division of Fractions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2nd Strategy: Writing an Equation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Write the number sentence.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Get the reciprocal of the divisor, and then change the operation from division to multiplication.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Multiply the whole number to the numerator, then copy the denominator.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Divide the numerator by the denominator.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there are 4 pieces of 3/4 parts of cloth in a 3-yard cloth.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-1260000" y="266760"/>
            <a:ext cx="5512320" cy="22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3780000" y="1882440"/>
            <a:ext cx="1079280" cy="63684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3420000" y="2842560"/>
            <a:ext cx="1762560" cy="75672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3537360" y="3960000"/>
            <a:ext cx="1321920" cy="71928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4"/>
          <a:stretch/>
        </p:blipFill>
        <p:spPr>
          <a:xfrm>
            <a:off x="3793680" y="5066280"/>
            <a:ext cx="845640" cy="69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2023-04-04T11:03:47Z</dcterms:modified>
  <cp:revision>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