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5"/>
  </p:notesMasterIdLst>
  <p:sldIdLst>
    <p:sldId id="256" r:id="rId4"/>
    <p:sldId id="271" r:id="rId5"/>
    <p:sldId id="272" r:id="rId6"/>
    <p:sldId id="273" r:id="rId7"/>
    <p:sldId id="274" r:id="rId8"/>
    <p:sldId id="275" r:id="rId9"/>
    <p:sldId id="276" r:id="rId10"/>
    <p:sldId id="277" r:id="rId11"/>
    <p:sldId id="278" r:id="rId12"/>
    <p:sldId id="279"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2"/>
    <p:restoredTop sz="96663"/>
  </p:normalViewPr>
  <p:slideViewPr>
    <p:cSldViewPr snapToGrid="0" snapToObjects="1">
      <p:cViewPr varScale="1">
        <p:scale>
          <a:sx n="77" d="100"/>
          <a:sy n="77" d="100"/>
        </p:scale>
        <p:origin x="208" y="1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7/10/23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69392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75752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103553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366395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375791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360119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2743631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9</a:t>
            </a:fld>
            <a:endParaRPr lang="en-US"/>
          </a:p>
        </p:txBody>
      </p:sp>
    </p:spTree>
    <p:extLst>
      <p:ext uri="{BB962C8B-B14F-4D97-AF65-F5344CB8AC3E}">
        <p14:creationId xmlns:p14="http://schemas.microsoft.com/office/powerpoint/2010/main" val="2168995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10</a:t>
            </a:fld>
            <a:endParaRPr lang="en-US"/>
          </a:p>
        </p:txBody>
      </p:sp>
    </p:spTree>
    <p:extLst>
      <p:ext uri="{BB962C8B-B14F-4D97-AF65-F5344CB8AC3E}">
        <p14:creationId xmlns:p14="http://schemas.microsoft.com/office/powerpoint/2010/main" val="178835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7/10/23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7/10/23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7/10/23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7/10/23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223796" y="2991534"/>
            <a:ext cx="7495309" cy="1200329"/>
          </a:xfrm>
          <a:prstGeom prst="rect">
            <a:avLst/>
          </a:prstGeom>
          <a:noFill/>
        </p:spPr>
        <p:txBody>
          <a:bodyPr wrap="square" rtlCol="0">
            <a:spAutoFit/>
          </a:bodyPr>
          <a:lstStyle/>
          <a:p>
            <a:pPr algn="ctr"/>
            <a:r>
              <a:rPr lang="en-US" sz="3600" b="1" dirty="0">
                <a:solidFill>
                  <a:schemeClr val="bg1"/>
                </a:solidFill>
                <a:latin typeface="Montserrat Medium" pitchFamily="2" charset="77"/>
              </a:rPr>
              <a:t>Reading and Writing Decimal Numbers</a:t>
            </a:r>
          </a:p>
        </p:txBody>
      </p:sp>
    </p:spTree>
    <p:extLst>
      <p:ext uri="{BB962C8B-B14F-4D97-AF65-F5344CB8AC3E}">
        <p14:creationId xmlns:p14="http://schemas.microsoft.com/office/powerpoint/2010/main" val="11543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Reading and Writing Decimal Numbers</a:t>
            </a:r>
          </a:p>
        </p:txBody>
      </p:sp>
      <p:sp>
        <p:nvSpPr>
          <p:cNvPr id="4" name="Content Placeholder 3">
            <a:extLst>
              <a:ext uri="{FF2B5EF4-FFF2-40B4-BE49-F238E27FC236}">
                <a16:creationId xmlns:a16="http://schemas.microsoft.com/office/drawing/2014/main" id="{65691A30-4CEA-9342-A2AD-3FB84FE62FB5}"/>
              </a:ext>
            </a:extLst>
          </p:cNvPr>
          <p:cNvSpPr>
            <a:spLocks noGrp="1"/>
          </p:cNvSpPr>
          <p:nvPr>
            <p:ph idx="1"/>
          </p:nvPr>
        </p:nvSpPr>
        <p:spPr/>
        <p:txBody>
          <a:bodyPr/>
          <a:lstStyle/>
          <a:p>
            <a:pPr marL="0" indent="0" algn="just">
              <a:buNone/>
            </a:pPr>
            <a:r>
              <a:rPr lang="en-US" b="1" dirty="0"/>
              <a:t>Other Examples:</a:t>
            </a:r>
          </a:p>
        </p:txBody>
      </p:sp>
      <p:graphicFrame>
        <p:nvGraphicFramePr>
          <p:cNvPr id="7" name="Content Placeholder 5">
            <a:extLst>
              <a:ext uri="{FF2B5EF4-FFF2-40B4-BE49-F238E27FC236}">
                <a16:creationId xmlns:a16="http://schemas.microsoft.com/office/drawing/2014/main" id="{2DF1F4C7-DF82-0546-A1B4-4CF6FB68C46B}"/>
              </a:ext>
            </a:extLst>
          </p:cNvPr>
          <p:cNvGraphicFramePr>
            <a:graphicFrameLocks/>
          </p:cNvGraphicFramePr>
          <p:nvPr>
            <p:extLst>
              <p:ext uri="{D42A27DB-BD31-4B8C-83A1-F6EECF244321}">
                <p14:modId xmlns:p14="http://schemas.microsoft.com/office/powerpoint/2010/main" val="3753416236"/>
              </p:ext>
            </p:extLst>
          </p:nvPr>
        </p:nvGraphicFramePr>
        <p:xfrm>
          <a:off x="2146416" y="2754385"/>
          <a:ext cx="7899168" cy="2468880"/>
        </p:xfrm>
        <a:graphic>
          <a:graphicData uri="http://schemas.openxmlformats.org/drawingml/2006/table">
            <a:tbl>
              <a:tblPr firstRow="1" bandRow="1">
                <a:tableStyleId>{5C22544A-7EE6-4342-B048-85BDC9FD1C3A}</a:tableStyleId>
              </a:tblPr>
              <a:tblGrid>
                <a:gridCol w="1057535">
                  <a:extLst>
                    <a:ext uri="{9D8B030D-6E8A-4147-A177-3AD203B41FA5}">
                      <a16:colId xmlns:a16="http://schemas.microsoft.com/office/drawing/2014/main" val="4273703945"/>
                    </a:ext>
                  </a:extLst>
                </a:gridCol>
                <a:gridCol w="1882053">
                  <a:extLst>
                    <a:ext uri="{9D8B030D-6E8A-4147-A177-3AD203B41FA5}">
                      <a16:colId xmlns:a16="http://schemas.microsoft.com/office/drawing/2014/main" val="2592468057"/>
                    </a:ext>
                  </a:extLst>
                </a:gridCol>
                <a:gridCol w="4959580">
                  <a:extLst>
                    <a:ext uri="{9D8B030D-6E8A-4147-A177-3AD203B41FA5}">
                      <a16:colId xmlns:a16="http://schemas.microsoft.com/office/drawing/2014/main" val="4172006962"/>
                    </a:ext>
                  </a:extLst>
                </a:gridCol>
              </a:tblGrid>
              <a:tr h="370840">
                <a:tc>
                  <a:txBody>
                    <a:bodyPr/>
                    <a:lstStyle/>
                    <a:p>
                      <a:pPr algn="ctr"/>
                      <a:r>
                        <a:rPr lang="en-US" sz="2400" b="1"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Given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Decimal Number in 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63149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127.56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PH" sz="2400" b="1" kern="1200" dirty="0">
                          <a:solidFill>
                            <a:schemeClr val="dk1"/>
                          </a:solidFill>
                          <a:effectLst/>
                          <a:latin typeface="+mn-lt"/>
                          <a:ea typeface="+mn-ea"/>
                          <a:cs typeface="+mn-cs"/>
                        </a:rPr>
                        <a:t>One hundred twenty-seven and fifty-six hundredths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882723"/>
                  </a:ext>
                </a:extLst>
              </a:tr>
              <a:tr h="0">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95.0889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PH" sz="2400" b="1" kern="1200" dirty="0">
                          <a:solidFill>
                            <a:schemeClr val="dk1"/>
                          </a:solidFill>
                          <a:effectLst/>
                          <a:latin typeface="+mn-lt"/>
                          <a:ea typeface="+mn-ea"/>
                          <a:cs typeface="+mn-cs"/>
                        </a:rPr>
                        <a:t>ninety-five and eight hundred eighty-nine ten 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34765"/>
                  </a:ext>
                </a:extLst>
              </a:tr>
            </a:tbl>
          </a:graphicData>
        </a:graphic>
      </p:graphicFrame>
    </p:spTree>
    <p:extLst>
      <p:ext uri="{BB962C8B-B14F-4D97-AF65-F5344CB8AC3E}">
        <p14:creationId xmlns:p14="http://schemas.microsoft.com/office/powerpoint/2010/main" val="2461662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7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Reading and Writing Decimal Numbers</a:t>
            </a:r>
          </a:p>
        </p:txBody>
      </p:sp>
      <p:sp>
        <p:nvSpPr>
          <p:cNvPr id="5" name="Content Placeholder 4">
            <a:extLst>
              <a:ext uri="{FF2B5EF4-FFF2-40B4-BE49-F238E27FC236}">
                <a16:creationId xmlns:a16="http://schemas.microsoft.com/office/drawing/2014/main" id="{C11F2676-B6D3-B145-A840-9E9CB9E7B50A}"/>
              </a:ext>
            </a:extLst>
          </p:cNvPr>
          <p:cNvSpPr>
            <a:spLocks noGrp="1"/>
          </p:cNvSpPr>
          <p:nvPr>
            <p:ph idx="1"/>
          </p:nvPr>
        </p:nvSpPr>
        <p:spPr>
          <a:xfrm>
            <a:off x="838200" y="1825625"/>
            <a:ext cx="10515600" cy="3222625"/>
          </a:xfrm>
        </p:spPr>
        <p:txBody>
          <a:bodyPr>
            <a:normAutofit/>
          </a:bodyPr>
          <a:lstStyle/>
          <a:p>
            <a:pPr marL="0" indent="0" algn="just">
              <a:buNone/>
            </a:pPr>
            <a:endParaRPr lang="en-PH" dirty="0"/>
          </a:p>
          <a:p>
            <a:pPr marL="0" indent="0" algn="just">
              <a:buNone/>
            </a:pPr>
            <a:r>
              <a:rPr lang="en-PH" dirty="0"/>
              <a:t>	To read the decimal amount or the digits to the right of the decimal point, read the entire numeral the way you read whole numbers and look at the position of the last digit. That is, say the whole number name for the digits and then say the name of the place value position.</a:t>
            </a:r>
          </a:p>
        </p:txBody>
      </p:sp>
    </p:spTree>
    <p:extLst>
      <p:ext uri="{BB962C8B-B14F-4D97-AF65-F5344CB8AC3E}">
        <p14:creationId xmlns:p14="http://schemas.microsoft.com/office/powerpoint/2010/main" val="203984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Reading and Writing Decimal Numbers</a:t>
            </a:r>
          </a:p>
        </p:txBody>
      </p:sp>
      <p:sp>
        <p:nvSpPr>
          <p:cNvPr id="4" name="Content Placeholder 3">
            <a:extLst>
              <a:ext uri="{FF2B5EF4-FFF2-40B4-BE49-F238E27FC236}">
                <a16:creationId xmlns:a16="http://schemas.microsoft.com/office/drawing/2014/main" id="{E77C6BE7-911D-6C4A-A47C-6E8DE2F1A12E}"/>
              </a:ext>
            </a:extLst>
          </p:cNvPr>
          <p:cNvSpPr>
            <a:spLocks noGrp="1"/>
          </p:cNvSpPr>
          <p:nvPr>
            <p:ph idx="1"/>
          </p:nvPr>
        </p:nvSpPr>
        <p:spPr>
          <a:xfrm>
            <a:off x="838200" y="2139949"/>
            <a:ext cx="10515600" cy="3279775"/>
          </a:xfrm>
        </p:spPr>
        <p:txBody>
          <a:bodyPr/>
          <a:lstStyle/>
          <a:p>
            <a:pPr marL="0" indent="0">
              <a:buNone/>
            </a:pPr>
            <a:r>
              <a:rPr lang="en-US" dirty="0"/>
              <a:t>	What is the difference between writing a decimal and writing a whole number in words?</a:t>
            </a:r>
          </a:p>
          <a:p>
            <a:pPr marL="0" indent="0">
              <a:buNone/>
            </a:pPr>
            <a:r>
              <a:rPr lang="en-US" dirty="0"/>
              <a:t>	Ben has an assignment. His task is to read and write the numbers given. Can you help him check whether he answered correctly? If he is wrong, </a:t>
            </a:r>
            <a:r>
              <a:rPr lang="en-PH" dirty="0"/>
              <a:t>kindly write the correct answer for him in the Remarks column. If he answered correctly, write a check mark (✓).</a:t>
            </a:r>
          </a:p>
        </p:txBody>
      </p:sp>
    </p:spTree>
    <p:extLst>
      <p:ext uri="{BB962C8B-B14F-4D97-AF65-F5344CB8AC3E}">
        <p14:creationId xmlns:p14="http://schemas.microsoft.com/office/powerpoint/2010/main" val="188270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Reading and Writing Decimal Numbers</a:t>
            </a:r>
          </a:p>
        </p:txBody>
      </p:sp>
      <p:graphicFrame>
        <p:nvGraphicFramePr>
          <p:cNvPr id="6" name="Content Placeholder 5">
            <a:extLst>
              <a:ext uri="{FF2B5EF4-FFF2-40B4-BE49-F238E27FC236}">
                <a16:creationId xmlns:a16="http://schemas.microsoft.com/office/drawing/2014/main" id="{C084968F-CBFD-0C4C-B0A5-E197A6A0ADE9}"/>
              </a:ext>
            </a:extLst>
          </p:cNvPr>
          <p:cNvGraphicFramePr>
            <a:graphicFrameLocks noGrp="1"/>
          </p:cNvGraphicFramePr>
          <p:nvPr>
            <p:ph idx="1"/>
            <p:extLst>
              <p:ext uri="{D42A27DB-BD31-4B8C-83A1-F6EECF244321}">
                <p14:modId xmlns:p14="http://schemas.microsoft.com/office/powerpoint/2010/main" val="1288341409"/>
              </p:ext>
            </p:extLst>
          </p:nvPr>
        </p:nvGraphicFramePr>
        <p:xfrm>
          <a:off x="1028700" y="2553970"/>
          <a:ext cx="10515600" cy="2560320"/>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4273703945"/>
                    </a:ext>
                  </a:extLst>
                </a:gridCol>
                <a:gridCol w="2000250">
                  <a:extLst>
                    <a:ext uri="{9D8B030D-6E8A-4147-A177-3AD203B41FA5}">
                      <a16:colId xmlns:a16="http://schemas.microsoft.com/office/drawing/2014/main" val="2592468057"/>
                    </a:ext>
                  </a:extLst>
                </a:gridCol>
                <a:gridCol w="4972050">
                  <a:extLst>
                    <a:ext uri="{9D8B030D-6E8A-4147-A177-3AD203B41FA5}">
                      <a16:colId xmlns:a16="http://schemas.microsoft.com/office/drawing/2014/main" val="4172006962"/>
                    </a:ext>
                  </a:extLst>
                </a:gridCol>
                <a:gridCol w="2419350">
                  <a:extLst>
                    <a:ext uri="{9D8B030D-6E8A-4147-A177-3AD203B41FA5}">
                      <a16:colId xmlns:a16="http://schemas.microsoft.com/office/drawing/2014/main" val="3415202753"/>
                    </a:ext>
                  </a:extLst>
                </a:gridCol>
              </a:tblGrid>
              <a:tr h="370840">
                <a:tc>
                  <a:txBody>
                    <a:bodyPr/>
                    <a:lstStyle/>
                    <a:p>
                      <a:pPr algn="ctr"/>
                      <a:r>
                        <a:rPr lang="en-US" sz="2400" b="1"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Given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Ben’s Answer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Remarks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631495"/>
                  </a:ext>
                </a:extLst>
              </a:tr>
              <a:tr h="370840">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23.0854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PH" sz="2400" kern="1200" dirty="0">
                          <a:solidFill>
                            <a:schemeClr val="dk1"/>
                          </a:solidFill>
                          <a:effectLst/>
                          <a:latin typeface="+mn-lt"/>
                          <a:ea typeface="+mn-ea"/>
                          <a:cs typeface="+mn-cs"/>
                        </a:rPr>
                        <a:t>Twenty-three and eight hundred fifty-four ten 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882723"/>
                  </a:ext>
                </a:extLst>
              </a:tr>
              <a:tr h="370840">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13.061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Thirteen and sixty-one 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34765"/>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18.42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Eighteen and forty-two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5222941"/>
                  </a:ext>
                </a:extLst>
              </a:tr>
            </a:tbl>
          </a:graphicData>
        </a:graphic>
      </p:graphicFrame>
    </p:spTree>
    <p:extLst>
      <p:ext uri="{BB962C8B-B14F-4D97-AF65-F5344CB8AC3E}">
        <p14:creationId xmlns:p14="http://schemas.microsoft.com/office/powerpoint/2010/main" val="217070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Reading and Writing Decimal Numbers</a:t>
            </a:r>
          </a:p>
        </p:txBody>
      </p:sp>
      <p:sp>
        <p:nvSpPr>
          <p:cNvPr id="4" name="Content Placeholder 3">
            <a:extLst>
              <a:ext uri="{FF2B5EF4-FFF2-40B4-BE49-F238E27FC236}">
                <a16:creationId xmlns:a16="http://schemas.microsoft.com/office/drawing/2014/main" id="{3A93E963-833F-6D42-9494-26B56482CDDD}"/>
              </a:ext>
            </a:extLst>
          </p:cNvPr>
          <p:cNvSpPr>
            <a:spLocks noGrp="1"/>
          </p:cNvSpPr>
          <p:nvPr>
            <p:ph idx="1"/>
          </p:nvPr>
        </p:nvSpPr>
        <p:spPr/>
        <p:txBody>
          <a:bodyPr/>
          <a:lstStyle/>
          <a:p>
            <a:pPr marL="0" indent="0" algn="just">
              <a:buNone/>
            </a:pPr>
            <a:r>
              <a:rPr lang="en-US" dirty="0"/>
              <a:t>To help Ben in checking his answer, let us use a decimal place value chart.</a:t>
            </a:r>
          </a:p>
        </p:txBody>
      </p:sp>
      <p:graphicFrame>
        <p:nvGraphicFramePr>
          <p:cNvPr id="5" name="Table 4">
            <a:extLst>
              <a:ext uri="{FF2B5EF4-FFF2-40B4-BE49-F238E27FC236}">
                <a16:creationId xmlns:a16="http://schemas.microsoft.com/office/drawing/2014/main" id="{9E7BAD37-F380-5E44-AA52-1DB16562586A}"/>
              </a:ext>
            </a:extLst>
          </p:cNvPr>
          <p:cNvGraphicFramePr>
            <a:graphicFrameLocks noGrp="1"/>
          </p:cNvGraphicFramePr>
          <p:nvPr>
            <p:extLst>
              <p:ext uri="{D42A27DB-BD31-4B8C-83A1-F6EECF244321}">
                <p14:modId xmlns:p14="http://schemas.microsoft.com/office/powerpoint/2010/main" val="2330555598"/>
              </p:ext>
            </p:extLst>
          </p:nvPr>
        </p:nvGraphicFramePr>
        <p:xfrm>
          <a:off x="1718863" y="3429000"/>
          <a:ext cx="9634937" cy="1811431"/>
        </p:xfrm>
        <a:graphic>
          <a:graphicData uri="http://schemas.openxmlformats.org/drawingml/2006/table">
            <a:tbl>
              <a:tblPr firstRow="1" bandRow="1">
                <a:tableStyleId>{5C22544A-7EE6-4342-B048-85BDC9FD1C3A}</a:tableStyleId>
              </a:tblPr>
              <a:tblGrid>
                <a:gridCol w="1070863">
                  <a:extLst>
                    <a:ext uri="{9D8B030D-6E8A-4147-A177-3AD203B41FA5}">
                      <a16:colId xmlns:a16="http://schemas.microsoft.com/office/drawing/2014/main" val="3585880729"/>
                    </a:ext>
                  </a:extLst>
                </a:gridCol>
                <a:gridCol w="1084989">
                  <a:extLst>
                    <a:ext uri="{9D8B030D-6E8A-4147-A177-3AD203B41FA5}">
                      <a16:colId xmlns:a16="http://schemas.microsoft.com/office/drawing/2014/main" val="2453175456"/>
                    </a:ext>
                  </a:extLst>
                </a:gridCol>
                <a:gridCol w="1390144">
                  <a:extLst>
                    <a:ext uri="{9D8B030D-6E8A-4147-A177-3AD203B41FA5}">
                      <a16:colId xmlns:a16="http://schemas.microsoft.com/office/drawing/2014/main" val="4153933103"/>
                    </a:ext>
                  </a:extLst>
                </a:gridCol>
                <a:gridCol w="1091595">
                  <a:extLst>
                    <a:ext uri="{9D8B030D-6E8A-4147-A177-3AD203B41FA5}">
                      <a16:colId xmlns:a16="http://schemas.microsoft.com/office/drawing/2014/main" val="2589347637"/>
                    </a:ext>
                  </a:extLst>
                </a:gridCol>
                <a:gridCol w="1505952">
                  <a:extLst>
                    <a:ext uri="{9D8B030D-6E8A-4147-A177-3AD203B41FA5}">
                      <a16:colId xmlns:a16="http://schemas.microsoft.com/office/drawing/2014/main" val="1723865447"/>
                    </a:ext>
                  </a:extLst>
                </a:gridCol>
                <a:gridCol w="1680605">
                  <a:extLst>
                    <a:ext uri="{9D8B030D-6E8A-4147-A177-3AD203B41FA5}">
                      <a16:colId xmlns:a16="http://schemas.microsoft.com/office/drawing/2014/main" val="1255964708"/>
                    </a:ext>
                  </a:extLst>
                </a:gridCol>
                <a:gridCol w="1810789">
                  <a:extLst>
                    <a:ext uri="{9D8B030D-6E8A-4147-A177-3AD203B41FA5}">
                      <a16:colId xmlns:a16="http://schemas.microsoft.com/office/drawing/2014/main" val="2492053350"/>
                    </a:ext>
                  </a:extLst>
                </a:gridCol>
              </a:tblGrid>
              <a:tr h="462139">
                <a:tc gridSpan="2">
                  <a:txBody>
                    <a:bodyPr/>
                    <a:lstStyle/>
                    <a:p>
                      <a:pPr algn="ctr"/>
                      <a:r>
                        <a:rPr lang="en-US" sz="2000" dirty="0">
                          <a:solidFill>
                            <a:schemeClr val="tx1"/>
                          </a:solidFill>
                        </a:rPr>
                        <a:t>Whole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Decimal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en-US" sz="2000" dirty="0">
                          <a:solidFill>
                            <a:schemeClr val="tx1"/>
                          </a:solidFill>
                        </a:rPr>
                        <a:t>Decimal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0158117"/>
                  </a:ext>
                </a:extLst>
              </a:tr>
              <a:tr h="370840">
                <a:tc>
                  <a:txBody>
                    <a:bodyPr/>
                    <a:lstStyle/>
                    <a:p>
                      <a:pPr algn="ctr"/>
                      <a:r>
                        <a:rPr lang="en-US" sz="2000" b="1" dirty="0">
                          <a:solidFill>
                            <a:schemeClr val="tx1"/>
                          </a:solidFill>
                        </a:rPr>
                        <a: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48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rPr>
                        <a:t>Tenths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rPr>
                        <a:t>Hundredths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rPr>
                        <a:t>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rPr>
                        <a:t>Ten 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6271055"/>
                  </a:ext>
                </a:extLst>
              </a:tr>
              <a:tr h="409351">
                <a:tc>
                  <a:txBody>
                    <a:bodyPr/>
                    <a:lstStyle/>
                    <a:p>
                      <a:pPr algn="ctr"/>
                      <a:r>
                        <a:rPr lang="en-US" sz="20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7392915"/>
                  </a:ext>
                </a:extLst>
              </a:tr>
            </a:tbl>
          </a:graphicData>
        </a:graphic>
      </p:graphicFrame>
    </p:spTree>
    <p:extLst>
      <p:ext uri="{BB962C8B-B14F-4D97-AF65-F5344CB8AC3E}">
        <p14:creationId xmlns:p14="http://schemas.microsoft.com/office/powerpoint/2010/main" val="2736130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Reading and Writing Decimal Numbers</a:t>
            </a:r>
          </a:p>
        </p:txBody>
      </p:sp>
      <p:sp>
        <p:nvSpPr>
          <p:cNvPr id="6" name="Content Placeholder 5">
            <a:extLst>
              <a:ext uri="{FF2B5EF4-FFF2-40B4-BE49-F238E27FC236}">
                <a16:creationId xmlns:a16="http://schemas.microsoft.com/office/drawing/2014/main" id="{14C7122D-4247-0C4E-BBFB-DDD11323DDC9}"/>
              </a:ext>
            </a:extLst>
          </p:cNvPr>
          <p:cNvSpPr>
            <a:spLocks noGrp="1"/>
          </p:cNvSpPr>
          <p:nvPr>
            <p:ph idx="1"/>
          </p:nvPr>
        </p:nvSpPr>
        <p:spPr/>
        <p:txBody>
          <a:bodyPr/>
          <a:lstStyle/>
          <a:p>
            <a:pPr algn="just"/>
            <a:r>
              <a:rPr lang="en-PH" dirty="0"/>
              <a:t>When reading whole numbers and decimal numbers as in 23.0854, </a:t>
            </a:r>
            <a:r>
              <a:rPr lang="en-PH" b="1" dirty="0"/>
              <a:t>first read the whole number </a:t>
            </a:r>
            <a:r>
              <a:rPr lang="en-PH" dirty="0"/>
              <a:t>(“twenty-three”) and </a:t>
            </a:r>
            <a:r>
              <a:rPr lang="en-PH" b="1" dirty="0"/>
              <a:t>then the decimal point by saying “and</a:t>
            </a:r>
            <a:r>
              <a:rPr lang="en-PH" dirty="0"/>
              <a:t>.”</a:t>
            </a:r>
          </a:p>
          <a:p>
            <a:pPr algn="just"/>
            <a:r>
              <a:rPr lang="en-PH" dirty="0"/>
              <a:t>Next, </a:t>
            </a:r>
            <a:r>
              <a:rPr lang="en-PH" b="1" dirty="0"/>
              <a:t>read the decimal amount</a:t>
            </a:r>
            <a:r>
              <a:rPr lang="en-PH" dirty="0"/>
              <a:t>.</a:t>
            </a:r>
          </a:p>
          <a:p>
            <a:pPr algn="just"/>
            <a:r>
              <a:rPr lang="en-PH" dirty="0"/>
              <a:t>To read the decimal number or the digits to the right of the decimal point, </a:t>
            </a:r>
            <a:r>
              <a:rPr lang="en-PH" b="1" dirty="0"/>
              <a:t>read the entire numeral in the same way you read whole numbers.</a:t>
            </a:r>
          </a:p>
          <a:p>
            <a:pPr algn="just"/>
            <a:r>
              <a:rPr lang="en-PH" b="1" dirty="0"/>
              <a:t>Say the place value position of the last digit</a:t>
            </a:r>
            <a:r>
              <a:rPr lang="en-PH" dirty="0"/>
              <a:t>.</a:t>
            </a:r>
          </a:p>
          <a:p>
            <a:pPr marL="0" indent="0" algn="just">
              <a:buNone/>
            </a:pPr>
            <a:endParaRPr lang="en-US" dirty="0"/>
          </a:p>
        </p:txBody>
      </p:sp>
    </p:spTree>
    <p:extLst>
      <p:ext uri="{BB962C8B-B14F-4D97-AF65-F5344CB8AC3E}">
        <p14:creationId xmlns:p14="http://schemas.microsoft.com/office/powerpoint/2010/main" val="2981892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Reading and Writing Decimal Numbers</a:t>
            </a:r>
          </a:p>
        </p:txBody>
      </p:sp>
      <p:sp>
        <p:nvSpPr>
          <p:cNvPr id="4" name="Content Placeholder 3">
            <a:extLst>
              <a:ext uri="{FF2B5EF4-FFF2-40B4-BE49-F238E27FC236}">
                <a16:creationId xmlns:a16="http://schemas.microsoft.com/office/drawing/2014/main" id="{65691A30-4CEA-9342-A2AD-3FB84FE62FB5}"/>
              </a:ext>
            </a:extLst>
          </p:cNvPr>
          <p:cNvSpPr>
            <a:spLocks noGrp="1"/>
          </p:cNvSpPr>
          <p:nvPr>
            <p:ph idx="1"/>
          </p:nvPr>
        </p:nvSpPr>
        <p:spPr/>
        <p:txBody>
          <a:bodyPr/>
          <a:lstStyle/>
          <a:p>
            <a:pPr marL="0" indent="0" algn="just">
              <a:buNone/>
            </a:pPr>
            <a:r>
              <a:rPr lang="en-US" dirty="0"/>
              <a:t>	</a:t>
            </a:r>
            <a:r>
              <a:rPr lang="en-PH" dirty="0"/>
              <a:t>Going back to Ben’s answer in his assignment, </a:t>
            </a:r>
            <a:r>
              <a:rPr lang="en-PH" b="1" dirty="0"/>
              <a:t>23.0854</a:t>
            </a:r>
            <a:r>
              <a:rPr lang="en-PH" dirty="0"/>
              <a:t> is read as “</a:t>
            </a:r>
            <a:r>
              <a:rPr lang="en-PH" b="1" dirty="0"/>
              <a:t>twenty-three and eight hundred fifty-four ten thousandths</a:t>
            </a:r>
            <a:r>
              <a:rPr lang="en-PH" dirty="0"/>
              <a:t>.” Again, the decimal point is read as “and.” Thus, Ben’s answer is </a:t>
            </a:r>
            <a:r>
              <a:rPr lang="en-PH" b="1" dirty="0">
                <a:solidFill>
                  <a:schemeClr val="accent6"/>
                </a:solidFill>
              </a:rPr>
              <a:t>correct</a:t>
            </a:r>
            <a:r>
              <a:rPr lang="en-PH" dirty="0"/>
              <a:t>.</a:t>
            </a:r>
          </a:p>
          <a:p>
            <a:pPr marL="0" indent="0" algn="just">
              <a:buNone/>
            </a:pPr>
            <a:endParaRPr lang="en-US" dirty="0"/>
          </a:p>
        </p:txBody>
      </p:sp>
      <p:graphicFrame>
        <p:nvGraphicFramePr>
          <p:cNvPr id="7" name="Content Placeholder 5">
            <a:extLst>
              <a:ext uri="{FF2B5EF4-FFF2-40B4-BE49-F238E27FC236}">
                <a16:creationId xmlns:a16="http://schemas.microsoft.com/office/drawing/2014/main" id="{2DF1F4C7-DF82-0546-A1B4-4CF6FB68C46B}"/>
              </a:ext>
            </a:extLst>
          </p:cNvPr>
          <p:cNvGraphicFramePr>
            <a:graphicFrameLocks/>
          </p:cNvGraphicFramePr>
          <p:nvPr>
            <p:extLst>
              <p:ext uri="{D42A27DB-BD31-4B8C-83A1-F6EECF244321}">
                <p14:modId xmlns:p14="http://schemas.microsoft.com/office/powerpoint/2010/main" val="1985857184"/>
              </p:ext>
            </p:extLst>
          </p:nvPr>
        </p:nvGraphicFramePr>
        <p:xfrm>
          <a:off x="1078577" y="3235614"/>
          <a:ext cx="10515600" cy="2560320"/>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4273703945"/>
                    </a:ext>
                  </a:extLst>
                </a:gridCol>
                <a:gridCol w="2000250">
                  <a:extLst>
                    <a:ext uri="{9D8B030D-6E8A-4147-A177-3AD203B41FA5}">
                      <a16:colId xmlns:a16="http://schemas.microsoft.com/office/drawing/2014/main" val="2592468057"/>
                    </a:ext>
                  </a:extLst>
                </a:gridCol>
                <a:gridCol w="4972050">
                  <a:extLst>
                    <a:ext uri="{9D8B030D-6E8A-4147-A177-3AD203B41FA5}">
                      <a16:colId xmlns:a16="http://schemas.microsoft.com/office/drawing/2014/main" val="4172006962"/>
                    </a:ext>
                  </a:extLst>
                </a:gridCol>
                <a:gridCol w="2419350">
                  <a:extLst>
                    <a:ext uri="{9D8B030D-6E8A-4147-A177-3AD203B41FA5}">
                      <a16:colId xmlns:a16="http://schemas.microsoft.com/office/drawing/2014/main" val="3415202753"/>
                    </a:ext>
                  </a:extLst>
                </a:gridCol>
              </a:tblGrid>
              <a:tr h="370840">
                <a:tc>
                  <a:txBody>
                    <a:bodyPr/>
                    <a:lstStyle/>
                    <a:p>
                      <a:pPr algn="ctr"/>
                      <a:r>
                        <a:rPr lang="en-US" sz="2400" b="1"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Given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Ben’s Answer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Remarks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631495"/>
                  </a:ext>
                </a:extLst>
              </a:tr>
              <a:tr h="370840">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23.0854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PH" sz="2400" kern="1200" dirty="0">
                          <a:solidFill>
                            <a:schemeClr val="dk1"/>
                          </a:solidFill>
                          <a:effectLst/>
                          <a:latin typeface="+mn-lt"/>
                          <a:ea typeface="+mn-ea"/>
                          <a:cs typeface="+mn-cs"/>
                        </a:rPr>
                        <a:t>Twenty-three and eight hundred fifty-four ten 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PH" sz="2400" dirty="0"/>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882723"/>
                  </a:ext>
                </a:extLst>
              </a:tr>
              <a:tr h="370840">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13.061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Thirteen and sixty-one 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34765"/>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18.42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Eighteen and forty-two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5222941"/>
                  </a:ext>
                </a:extLst>
              </a:tr>
            </a:tbl>
          </a:graphicData>
        </a:graphic>
      </p:graphicFrame>
    </p:spTree>
    <p:extLst>
      <p:ext uri="{BB962C8B-B14F-4D97-AF65-F5344CB8AC3E}">
        <p14:creationId xmlns:p14="http://schemas.microsoft.com/office/powerpoint/2010/main" val="136934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Reading and Writing Decimal Numbers</a:t>
            </a:r>
          </a:p>
        </p:txBody>
      </p:sp>
      <p:sp>
        <p:nvSpPr>
          <p:cNvPr id="4" name="Content Placeholder 3">
            <a:extLst>
              <a:ext uri="{FF2B5EF4-FFF2-40B4-BE49-F238E27FC236}">
                <a16:creationId xmlns:a16="http://schemas.microsoft.com/office/drawing/2014/main" id="{65691A30-4CEA-9342-A2AD-3FB84FE62FB5}"/>
              </a:ext>
            </a:extLst>
          </p:cNvPr>
          <p:cNvSpPr>
            <a:spLocks noGrp="1"/>
          </p:cNvSpPr>
          <p:nvPr>
            <p:ph idx="1"/>
          </p:nvPr>
        </p:nvSpPr>
        <p:spPr/>
        <p:txBody>
          <a:bodyPr/>
          <a:lstStyle/>
          <a:p>
            <a:pPr marL="0" indent="0" algn="just">
              <a:buNone/>
            </a:pPr>
            <a:r>
              <a:rPr lang="en-US" dirty="0"/>
              <a:t>	</a:t>
            </a:r>
            <a:r>
              <a:rPr lang="en-PH" dirty="0"/>
              <a:t> Considering item 2, write 13.061 in words. </a:t>
            </a:r>
            <a:r>
              <a:rPr lang="en-PH" b="1" dirty="0"/>
              <a:t>13.061</a:t>
            </a:r>
            <a:r>
              <a:rPr lang="en-PH" dirty="0"/>
              <a:t> may be written in words as </a:t>
            </a:r>
            <a:r>
              <a:rPr lang="en-PH" b="1" dirty="0"/>
              <a:t>thirteen and sixty-one thousandths</a:t>
            </a:r>
            <a:r>
              <a:rPr lang="en-PH" dirty="0"/>
              <a:t>. Thus, Ben’s answer is </a:t>
            </a:r>
            <a:r>
              <a:rPr lang="en-PH" b="1" dirty="0">
                <a:solidFill>
                  <a:schemeClr val="accent6"/>
                </a:solidFill>
              </a:rPr>
              <a:t>correct</a:t>
            </a:r>
            <a:r>
              <a:rPr lang="en-PH" dirty="0"/>
              <a:t>.</a:t>
            </a:r>
          </a:p>
          <a:p>
            <a:pPr marL="0" indent="0" algn="just">
              <a:buNone/>
            </a:pPr>
            <a:endParaRPr lang="en-US" dirty="0"/>
          </a:p>
        </p:txBody>
      </p:sp>
      <p:graphicFrame>
        <p:nvGraphicFramePr>
          <p:cNvPr id="7" name="Content Placeholder 5">
            <a:extLst>
              <a:ext uri="{FF2B5EF4-FFF2-40B4-BE49-F238E27FC236}">
                <a16:creationId xmlns:a16="http://schemas.microsoft.com/office/drawing/2014/main" id="{2DF1F4C7-DF82-0546-A1B4-4CF6FB68C46B}"/>
              </a:ext>
            </a:extLst>
          </p:cNvPr>
          <p:cNvGraphicFramePr>
            <a:graphicFrameLocks/>
          </p:cNvGraphicFramePr>
          <p:nvPr>
            <p:extLst>
              <p:ext uri="{D42A27DB-BD31-4B8C-83A1-F6EECF244321}">
                <p14:modId xmlns:p14="http://schemas.microsoft.com/office/powerpoint/2010/main" val="3228580184"/>
              </p:ext>
            </p:extLst>
          </p:nvPr>
        </p:nvGraphicFramePr>
        <p:xfrm>
          <a:off x="1078577" y="3235614"/>
          <a:ext cx="9894223" cy="2560320"/>
        </p:xfrm>
        <a:graphic>
          <a:graphicData uri="http://schemas.openxmlformats.org/drawingml/2006/table">
            <a:tbl>
              <a:tblPr firstRow="1" bandRow="1">
                <a:tableStyleId>{5C22544A-7EE6-4342-B048-85BDC9FD1C3A}</a:tableStyleId>
              </a:tblPr>
              <a:tblGrid>
                <a:gridCol w="1057535">
                  <a:extLst>
                    <a:ext uri="{9D8B030D-6E8A-4147-A177-3AD203B41FA5}">
                      <a16:colId xmlns:a16="http://schemas.microsoft.com/office/drawing/2014/main" val="4273703945"/>
                    </a:ext>
                  </a:extLst>
                </a:gridCol>
                <a:gridCol w="1882053">
                  <a:extLst>
                    <a:ext uri="{9D8B030D-6E8A-4147-A177-3AD203B41FA5}">
                      <a16:colId xmlns:a16="http://schemas.microsoft.com/office/drawing/2014/main" val="2592468057"/>
                    </a:ext>
                  </a:extLst>
                </a:gridCol>
                <a:gridCol w="4959580">
                  <a:extLst>
                    <a:ext uri="{9D8B030D-6E8A-4147-A177-3AD203B41FA5}">
                      <a16:colId xmlns:a16="http://schemas.microsoft.com/office/drawing/2014/main" val="4172006962"/>
                    </a:ext>
                  </a:extLst>
                </a:gridCol>
                <a:gridCol w="1995055">
                  <a:extLst>
                    <a:ext uri="{9D8B030D-6E8A-4147-A177-3AD203B41FA5}">
                      <a16:colId xmlns:a16="http://schemas.microsoft.com/office/drawing/2014/main" val="3415202753"/>
                    </a:ext>
                  </a:extLst>
                </a:gridCol>
              </a:tblGrid>
              <a:tr h="370840">
                <a:tc>
                  <a:txBody>
                    <a:bodyPr/>
                    <a:lstStyle/>
                    <a:p>
                      <a:pPr algn="ctr"/>
                      <a:r>
                        <a:rPr lang="en-US" sz="2400" b="1"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Given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Ben’s Answer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Remarks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631495"/>
                  </a:ext>
                </a:extLst>
              </a:tr>
              <a:tr h="370840">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23.0854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PH" sz="2400" kern="1200" dirty="0">
                          <a:solidFill>
                            <a:schemeClr val="dk1"/>
                          </a:solidFill>
                          <a:effectLst/>
                          <a:latin typeface="+mn-lt"/>
                          <a:ea typeface="+mn-ea"/>
                          <a:cs typeface="+mn-cs"/>
                        </a:rPr>
                        <a:t>Twenty-three and eight hundred fifty-four ten 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PH" sz="2400" dirty="0"/>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882723"/>
                  </a:ext>
                </a:extLst>
              </a:tr>
              <a:tr h="370840">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13.061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Thirteen and sixty-one 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dirty="0"/>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34765"/>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18.42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Eighteen and forty-two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5222941"/>
                  </a:ext>
                </a:extLst>
              </a:tr>
            </a:tbl>
          </a:graphicData>
        </a:graphic>
      </p:graphicFrame>
    </p:spTree>
    <p:extLst>
      <p:ext uri="{BB962C8B-B14F-4D97-AF65-F5344CB8AC3E}">
        <p14:creationId xmlns:p14="http://schemas.microsoft.com/office/powerpoint/2010/main" val="205639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Reading and Writing Decimal Numbers</a:t>
            </a:r>
          </a:p>
        </p:txBody>
      </p:sp>
      <p:sp>
        <p:nvSpPr>
          <p:cNvPr id="4" name="Content Placeholder 3">
            <a:extLst>
              <a:ext uri="{FF2B5EF4-FFF2-40B4-BE49-F238E27FC236}">
                <a16:creationId xmlns:a16="http://schemas.microsoft.com/office/drawing/2014/main" id="{65691A30-4CEA-9342-A2AD-3FB84FE62FB5}"/>
              </a:ext>
            </a:extLst>
          </p:cNvPr>
          <p:cNvSpPr>
            <a:spLocks noGrp="1"/>
          </p:cNvSpPr>
          <p:nvPr>
            <p:ph idx="1"/>
          </p:nvPr>
        </p:nvSpPr>
        <p:spPr/>
        <p:txBody>
          <a:bodyPr/>
          <a:lstStyle/>
          <a:p>
            <a:pPr marL="0" indent="0" algn="just">
              <a:buNone/>
            </a:pPr>
            <a:r>
              <a:rPr lang="en-US" dirty="0"/>
              <a:t>	</a:t>
            </a:r>
            <a:r>
              <a:rPr lang="en-PH" dirty="0"/>
              <a:t> For number 3, as you can see, the last digit is in the ten thousandths position. Hence, </a:t>
            </a:r>
            <a:r>
              <a:rPr lang="en-PH" b="1" dirty="0"/>
              <a:t>18.42</a:t>
            </a:r>
            <a:r>
              <a:rPr lang="en-PH" dirty="0"/>
              <a:t> is read as </a:t>
            </a:r>
            <a:r>
              <a:rPr lang="en-PH" b="1" dirty="0"/>
              <a:t>eighteen and forty-two hundredths</a:t>
            </a:r>
            <a:r>
              <a:rPr lang="en-PH" dirty="0"/>
              <a:t>. Ben got a </a:t>
            </a:r>
            <a:r>
              <a:rPr lang="en-PH" b="1" dirty="0">
                <a:solidFill>
                  <a:srgbClr val="FF0000"/>
                </a:solidFill>
              </a:rPr>
              <a:t>wrong</a:t>
            </a:r>
            <a:r>
              <a:rPr lang="en-PH" dirty="0"/>
              <a:t> answer.</a:t>
            </a:r>
          </a:p>
          <a:p>
            <a:pPr marL="0" indent="0" algn="just">
              <a:buNone/>
            </a:pPr>
            <a:endParaRPr lang="en-US" dirty="0"/>
          </a:p>
        </p:txBody>
      </p:sp>
      <p:graphicFrame>
        <p:nvGraphicFramePr>
          <p:cNvPr id="7" name="Content Placeholder 5">
            <a:extLst>
              <a:ext uri="{FF2B5EF4-FFF2-40B4-BE49-F238E27FC236}">
                <a16:creationId xmlns:a16="http://schemas.microsoft.com/office/drawing/2014/main" id="{2DF1F4C7-DF82-0546-A1B4-4CF6FB68C46B}"/>
              </a:ext>
            </a:extLst>
          </p:cNvPr>
          <p:cNvGraphicFramePr>
            <a:graphicFrameLocks/>
          </p:cNvGraphicFramePr>
          <p:nvPr>
            <p:extLst>
              <p:ext uri="{D42A27DB-BD31-4B8C-83A1-F6EECF244321}">
                <p14:modId xmlns:p14="http://schemas.microsoft.com/office/powerpoint/2010/main" val="2111122122"/>
              </p:ext>
            </p:extLst>
          </p:nvPr>
        </p:nvGraphicFramePr>
        <p:xfrm>
          <a:off x="1078577" y="3235614"/>
          <a:ext cx="9894223" cy="2560320"/>
        </p:xfrm>
        <a:graphic>
          <a:graphicData uri="http://schemas.openxmlformats.org/drawingml/2006/table">
            <a:tbl>
              <a:tblPr firstRow="1" bandRow="1">
                <a:tableStyleId>{5C22544A-7EE6-4342-B048-85BDC9FD1C3A}</a:tableStyleId>
              </a:tblPr>
              <a:tblGrid>
                <a:gridCol w="1057535">
                  <a:extLst>
                    <a:ext uri="{9D8B030D-6E8A-4147-A177-3AD203B41FA5}">
                      <a16:colId xmlns:a16="http://schemas.microsoft.com/office/drawing/2014/main" val="4273703945"/>
                    </a:ext>
                  </a:extLst>
                </a:gridCol>
                <a:gridCol w="1882053">
                  <a:extLst>
                    <a:ext uri="{9D8B030D-6E8A-4147-A177-3AD203B41FA5}">
                      <a16:colId xmlns:a16="http://schemas.microsoft.com/office/drawing/2014/main" val="2592468057"/>
                    </a:ext>
                  </a:extLst>
                </a:gridCol>
                <a:gridCol w="4959580">
                  <a:extLst>
                    <a:ext uri="{9D8B030D-6E8A-4147-A177-3AD203B41FA5}">
                      <a16:colId xmlns:a16="http://schemas.microsoft.com/office/drawing/2014/main" val="4172006962"/>
                    </a:ext>
                  </a:extLst>
                </a:gridCol>
                <a:gridCol w="1995055">
                  <a:extLst>
                    <a:ext uri="{9D8B030D-6E8A-4147-A177-3AD203B41FA5}">
                      <a16:colId xmlns:a16="http://schemas.microsoft.com/office/drawing/2014/main" val="3415202753"/>
                    </a:ext>
                  </a:extLst>
                </a:gridCol>
              </a:tblGrid>
              <a:tr h="370840">
                <a:tc>
                  <a:txBody>
                    <a:bodyPr/>
                    <a:lstStyle/>
                    <a:p>
                      <a:pPr algn="ctr"/>
                      <a:r>
                        <a:rPr lang="en-US" sz="2400" b="1"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Given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Ben’s Answer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Remarks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631495"/>
                  </a:ext>
                </a:extLst>
              </a:tr>
              <a:tr h="370840">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23.0854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PH" sz="2400" kern="1200" dirty="0">
                          <a:solidFill>
                            <a:schemeClr val="dk1"/>
                          </a:solidFill>
                          <a:effectLst/>
                          <a:latin typeface="+mn-lt"/>
                          <a:ea typeface="+mn-ea"/>
                          <a:cs typeface="+mn-cs"/>
                        </a:rPr>
                        <a:t>Twenty-three and eight hundred fifty-four ten 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PH" sz="2400" dirty="0"/>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882723"/>
                  </a:ext>
                </a:extLst>
              </a:tr>
              <a:tr h="370840">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13.061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Thirteen and sixty-one thousandths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dirty="0"/>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34765"/>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18.42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2400" kern="1200" dirty="0">
                          <a:solidFill>
                            <a:schemeClr val="dk1"/>
                          </a:solidFill>
                          <a:effectLst/>
                          <a:latin typeface="+mn-lt"/>
                          <a:ea typeface="+mn-ea"/>
                          <a:cs typeface="+mn-cs"/>
                        </a:rPr>
                        <a:t>Eighteen and forty-two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PH" sz="2400" b="0" dirty="0"/>
                        <a:t>18.42</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5222941"/>
                  </a:ext>
                </a:extLst>
              </a:tr>
            </a:tbl>
          </a:graphicData>
        </a:graphic>
      </p:graphicFrame>
    </p:spTree>
    <p:extLst>
      <p:ext uri="{BB962C8B-B14F-4D97-AF65-F5344CB8AC3E}">
        <p14:creationId xmlns:p14="http://schemas.microsoft.com/office/powerpoint/2010/main" val="2490878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4916</TotalTime>
  <Words>312</Words>
  <Application>Microsoft Macintosh PowerPoint</Application>
  <PresentationFormat>Widescreen</PresentationFormat>
  <Paragraphs>115</Paragraphs>
  <Slides>11</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Calibri Light</vt:lpstr>
      <vt:lpstr>Lato</vt:lpstr>
      <vt:lpstr>Montserrat Medium</vt:lpstr>
      <vt:lpstr>Office Theme</vt:lpstr>
      <vt:lpstr>Custom Design</vt:lpstr>
      <vt:lpstr>1_Custom Design</vt:lpstr>
      <vt:lpstr>PowerPoint Presentation</vt:lpstr>
      <vt:lpstr>Reading and Writing Decimal Numbers</vt:lpstr>
      <vt:lpstr>Reading and Writing Decimal Numbers</vt:lpstr>
      <vt:lpstr>Reading and Writing Decimal Numbers</vt:lpstr>
      <vt:lpstr>Reading and Writing Decimal Numbers</vt:lpstr>
      <vt:lpstr>Reading and Writing Decimal Numbers</vt:lpstr>
      <vt:lpstr>Reading and Writing Decimal Numbers</vt:lpstr>
      <vt:lpstr>Reading and Writing Decimal Numbers</vt:lpstr>
      <vt:lpstr>Reading and Writing Decimal Numbers</vt:lpstr>
      <vt:lpstr>Reading and Writing Decimal Numbers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392</cp:revision>
  <cp:lastPrinted>2023-03-16T06:30:06Z</cp:lastPrinted>
  <dcterms:created xsi:type="dcterms:W3CDTF">2019-04-16T02:10:14Z</dcterms:created>
  <dcterms:modified xsi:type="dcterms:W3CDTF">2023-07-10T08:52:06Z</dcterms:modified>
</cp:coreProperties>
</file>