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720" cy="68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600" cy="2766600"/>
          </a:xfrm>
          <a:prstGeom prst="rect">
            <a:avLst/>
          </a:prstGeom>
          <a:ln w="0">
            <a:noFill/>
          </a:ln>
        </p:spPr>
      </p:pic>
      <p:sp>
        <p:nvSpPr>
          <p:cNvPr id="2" name="Rectangle 5"/>
          <p:cNvSpPr/>
          <p:nvPr/>
        </p:nvSpPr>
        <p:spPr>
          <a:xfrm>
            <a:off x="3487320" y="1475280"/>
            <a:ext cx="8672040" cy="3830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040" cy="351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720" cy="602640"/>
          </a:xfrm>
          <a:prstGeom prst="rect">
            <a:avLst/>
          </a:prstGeom>
          <a:ln w="0">
            <a:noFill/>
          </a:ln>
        </p:spPr>
      </p:pic>
      <p:sp>
        <p:nvSpPr>
          <p:cNvPr id="43"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240" cy="1002240"/>
          </a:xfrm>
          <a:prstGeom prst="rect">
            <a:avLst/>
          </a:prstGeom>
          <a:ln w="0">
            <a:noFill/>
          </a:ln>
        </p:spPr>
      </p:pic>
      <p:sp>
        <p:nvSpPr>
          <p:cNvPr id="45"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4040" cy="33523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97640" y="3420000"/>
            <a:ext cx="77169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medium"/>
                <a:ea typeface="Arial Black;Arial Black"/>
              </a:rPr>
              <a:t>Panonood ng Patalastas</a:t>
            </a:r>
            <a:endParaRPr b="0" lang="en-PH" sz="3600" spc="-1" strike="noStrike">
              <a:latin typeface="Montserrat medium"/>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360000" y="1260000"/>
            <a:ext cx="11157120" cy="4524840"/>
          </a:xfrm>
          <a:prstGeom prst="rect">
            <a:avLst/>
          </a:prstGeom>
          <a:solidFill>
            <a:srgbClr val="afeeee"/>
          </a:solidFill>
          <a:ln w="76320">
            <a:solidFill>
              <a:srgbClr val="c71585"/>
            </a:solidFill>
            <a:round/>
          </a:ln>
        </p:spPr>
        <p:style>
          <a:lnRef idx="0"/>
          <a:fillRef idx="0"/>
          <a:effectRef idx="0"/>
          <a:fontRef idx="minor"/>
        </p:style>
        <p:txBody>
          <a:bodyPr lIns="128160" rIns="128160" tIns="83160" bIns="8316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Ayon sa </a:t>
            </a:r>
            <a:r>
              <a:rPr b="0" i="1" lang="en-PH" sz="1800" spc="-1" strike="noStrike">
                <a:solidFill>
                  <a:srgbClr val="000000"/>
                </a:solidFill>
                <a:latin typeface="Lato"/>
                <a:ea typeface="DejaVu Sans"/>
              </a:rPr>
              <a:t>Collins English Dictionary</a:t>
            </a:r>
            <a:r>
              <a:rPr b="0" lang="en-PH" sz="1800" spc="-1" strike="noStrike">
                <a:solidFill>
                  <a:srgbClr val="000000"/>
                </a:solidFill>
                <a:latin typeface="Lato"/>
                <a:ea typeface="DejaVu Sans"/>
              </a:rPr>
              <a:t>, ang </a:t>
            </a:r>
            <a:r>
              <a:rPr b="1" lang="en-PH" sz="1800" spc="-1" strike="noStrike">
                <a:solidFill>
                  <a:srgbClr val="000000"/>
                </a:solidFill>
                <a:latin typeface="Lato"/>
                <a:ea typeface="DejaVu Sans"/>
              </a:rPr>
              <a:t>patalastas</a:t>
            </a:r>
            <a:r>
              <a:rPr b="0" lang="en-PH" sz="1800" spc="-1" strike="noStrike">
                <a:solidFill>
                  <a:srgbClr val="000000"/>
                </a:solidFill>
                <a:latin typeface="Lato"/>
                <a:ea typeface="DejaVu Sans"/>
              </a:rPr>
              <a:t> ay isang </a:t>
            </a:r>
            <a:r>
              <a:rPr b="1" lang="en-PH" sz="1800" spc="-1" strike="noStrike">
                <a:solidFill>
                  <a:srgbClr val="000000"/>
                </a:solidFill>
                <a:latin typeface="Lato"/>
                <a:ea typeface="DejaVu Sans"/>
              </a:rPr>
              <a:t>gawaing may kinalaman sa pamimili</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pagbebenta ng produkto o serbisyo</a:t>
            </a:r>
            <a:r>
              <a:rPr b="0" lang="en-PH" sz="1800" spc="-1" strike="noStrike">
                <a:solidFill>
                  <a:srgbClr val="000000"/>
                </a:solidFill>
                <a:latin typeface="Lato"/>
                <a:ea typeface="DejaVu Sans"/>
              </a:rPr>
              <a:t> gamit ang iba’t ibang </a:t>
            </a:r>
            <a:r>
              <a:rPr b="1" lang="en-PH" sz="1800" spc="-1" strike="noStrike">
                <a:solidFill>
                  <a:srgbClr val="000000"/>
                </a:solidFill>
                <a:latin typeface="Lato"/>
                <a:ea typeface="DejaVu Sans"/>
              </a:rPr>
              <a:t>anyo ng komunikasyong pangmadla</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patalastas</a:t>
            </a:r>
            <a:r>
              <a:rPr b="0" lang="en-PH" sz="1800" spc="-1" strike="noStrike">
                <a:solidFill>
                  <a:srgbClr val="000000"/>
                </a:solidFill>
                <a:latin typeface="Lato"/>
                <a:ea typeface="DejaVu Sans"/>
              </a:rPr>
              <a:t> ay isang </a:t>
            </a:r>
            <a:r>
              <a:rPr b="1" lang="en-PH" sz="1800" spc="-1" strike="noStrike">
                <a:solidFill>
                  <a:srgbClr val="000000"/>
                </a:solidFill>
                <a:latin typeface="Lato"/>
                <a:ea typeface="DejaVu Sans"/>
              </a:rPr>
              <a:t>paraan din upang maabot ang maraming tao</a:t>
            </a:r>
            <a:r>
              <a:rPr b="0" lang="en-PH" sz="1800" spc="-1" strike="noStrike">
                <a:solidFill>
                  <a:srgbClr val="000000"/>
                </a:solidFill>
                <a:latin typeface="Lato"/>
                <a:ea typeface="DejaVu Sans"/>
              </a:rPr>
              <a:t>. Nais din nitong makuha ang </a:t>
            </a:r>
            <a:r>
              <a:rPr b="1" lang="en-PH" sz="1800" spc="-1" strike="noStrike">
                <a:solidFill>
                  <a:srgbClr val="000000"/>
                </a:solidFill>
                <a:latin typeface="Lato"/>
                <a:ea typeface="DejaVu Sans"/>
              </a:rPr>
              <a:t>atensiyon ng target na madla</a:t>
            </a:r>
            <a:r>
              <a:rPr b="0" lang="en-PH" sz="1800" spc="-1" strike="noStrike">
                <a:solidFill>
                  <a:srgbClr val="000000"/>
                </a:solidFill>
                <a:latin typeface="Lato"/>
                <a:ea typeface="DejaVu Sans"/>
              </a:rPr>
              <a:t> upang </a:t>
            </a:r>
            <a:r>
              <a:rPr b="1" lang="en-PH" sz="1800" spc="-1" strike="noStrike">
                <a:solidFill>
                  <a:srgbClr val="000000"/>
                </a:solidFill>
                <a:latin typeface="Lato"/>
                <a:ea typeface="DejaVu Sans"/>
              </a:rPr>
              <a:t>bilhin ang produkto o serbisyo</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Mahalaga ang patalastas</a:t>
            </a:r>
            <a:r>
              <a:rPr b="0" lang="en-PH" sz="1800" spc="-1" strike="noStrike">
                <a:solidFill>
                  <a:srgbClr val="000000"/>
                </a:solidFill>
                <a:latin typeface="Lato"/>
                <a:ea typeface="DejaVu Sans"/>
              </a:rPr>
              <a:t>. Tinutugunan nito ang impormasyong kailangan ng mga tao. </a:t>
            </a:r>
            <a:endParaRPr b="0" lang="en-PH" sz="1800" spc="-1" strike="noStrike">
              <a:latin typeface="Arial"/>
            </a:endParaRPr>
          </a:p>
          <a:p>
            <a:pPr algn="just">
              <a:lnSpc>
                <a:spcPct val="115000"/>
              </a:lnSpc>
              <a:buNone/>
            </a:pP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Halimbawa</a:t>
            </a:r>
            <a:r>
              <a:rPr b="0" lang="en-PH" sz="1800" spc="-1" strike="noStrike">
                <a:solidFill>
                  <a:srgbClr val="000000"/>
                </a:solidFill>
                <a:latin typeface="Lato"/>
                <a:ea typeface="DejaVu Sans"/>
              </a:rPr>
              <a:t>, kung may</a:t>
            </a:r>
            <a:r>
              <a:rPr b="1" lang="en-PH" sz="1800" spc="-1" strike="noStrike">
                <a:solidFill>
                  <a:srgbClr val="000000"/>
                </a:solidFill>
                <a:latin typeface="Lato"/>
                <a:ea typeface="DejaVu Sans"/>
              </a:rPr>
              <a:t> sakit ang isang tao</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mahalaga na malaman</a:t>
            </a:r>
            <a:r>
              <a:rPr b="0" lang="en-PH" sz="1800" spc="-1" strike="noStrike">
                <a:solidFill>
                  <a:srgbClr val="000000"/>
                </a:solidFill>
                <a:latin typeface="Lato"/>
                <a:ea typeface="DejaVu Sans"/>
              </a:rPr>
              <a:t> niya ang </a:t>
            </a:r>
            <a:r>
              <a:rPr b="1" lang="en-PH" sz="1800" spc="-1" strike="noStrike">
                <a:solidFill>
                  <a:srgbClr val="000000"/>
                </a:solidFill>
                <a:latin typeface="Lato"/>
                <a:ea typeface="DejaVu Sans"/>
              </a:rPr>
              <a:t>tamang gamot</a:t>
            </a:r>
            <a:r>
              <a:rPr b="0" lang="en-PH" sz="1800" spc="-1" strike="noStrike">
                <a:solidFill>
                  <a:srgbClr val="000000"/>
                </a:solidFill>
                <a:latin typeface="Lato"/>
                <a:ea typeface="DejaVu Sans"/>
              </a:rPr>
              <a:t> para sa kaniyang nararamdaman. Sa </a:t>
            </a:r>
            <a:r>
              <a:rPr b="1" lang="en-PH" sz="1800" spc="-1" strike="noStrike">
                <a:solidFill>
                  <a:srgbClr val="000000"/>
                </a:solidFill>
                <a:latin typeface="Lato"/>
                <a:ea typeface="DejaVu Sans"/>
              </a:rPr>
              <a:t>pamamagitan ng mga patalastas</a:t>
            </a:r>
            <a:r>
              <a:rPr b="0" lang="en-PH" sz="1800" spc="-1" strike="noStrike">
                <a:solidFill>
                  <a:srgbClr val="000000"/>
                </a:solidFill>
                <a:latin typeface="Lato"/>
                <a:ea typeface="DejaVu Sans"/>
              </a:rPr>
              <a:t> na kaniyang </a:t>
            </a:r>
            <a:r>
              <a:rPr b="1" lang="en-PH" sz="1800" spc="-1" strike="noStrike">
                <a:solidFill>
                  <a:srgbClr val="000000"/>
                </a:solidFill>
                <a:latin typeface="Lato"/>
                <a:ea typeface="DejaVu Sans"/>
              </a:rPr>
              <a:t>nabasa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narinig</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napanood</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nagkakaroon</a:t>
            </a:r>
            <a:r>
              <a:rPr b="0" lang="en-PH" sz="1800" spc="-1" strike="noStrike">
                <a:solidFill>
                  <a:srgbClr val="000000"/>
                </a:solidFill>
                <a:latin typeface="Lato"/>
                <a:ea typeface="DejaVu Sans"/>
              </a:rPr>
              <a:t> siya ng kaalaman kung anong gamot ang puwede niyang bilhin.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2"/>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8" name=""/>
          <p:cNvSpPr/>
          <p:nvPr/>
        </p:nvSpPr>
        <p:spPr>
          <a:xfrm>
            <a:off x="144360" y="900000"/>
            <a:ext cx="11798640" cy="5220000"/>
          </a:xfrm>
          <a:prstGeom prst="rect">
            <a:avLst/>
          </a:prstGeom>
          <a:solidFill>
            <a:srgbClr val="afeeee"/>
          </a:solidFill>
          <a:ln w="76320">
            <a:solidFill>
              <a:srgbClr val="c71585"/>
            </a:solidFill>
            <a:round/>
          </a:ln>
        </p:spPr>
        <p:style>
          <a:lnRef idx="0"/>
          <a:fillRef idx="0"/>
          <a:effectRef idx="0"/>
          <a:fontRef idx="minor"/>
        </p:style>
        <p:txBody>
          <a:bodyPr lIns="128160" rIns="128160" tIns="83160" bIns="83160" anchor="t">
            <a:noAutofit/>
          </a:bodyPr>
          <a:p>
            <a:pPr algn="just">
              <a:lnSpc>
                <a:spcPct val="100000"/>
              </a:lnSpc>
              <a:buNone/>
            </a:pPr>
            <a:r>
              <a:rPr b="1" lang="en-PH" sz="1800" spc="-1" strike="noStrike">
                <a:solidFill>
                  <a:srgbClr val="000000"/>
                </a:solidFill>
                <a:latin typeface="Lato"/>
                <a:ea typeface="DejaVu Sans"/>
              </a:rPr>
              <a:t>Maikling Kasaysayan ng Patalastas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Sinasabing ang </a:t>
            </a:r>
            <a:r>
              <a:rPr b="1" lang="en-PH" sz="1800" spc="-1" strike="noStrike">
                <a:solidFill>
                  <a:srgbClr val="000000"/>
                </a:solidFill>
                <a:latin typeface="Lato"/>
                <a:ea typeface="DejaVu Sans"/>
              </a:rPr>
              <a:t>unang anyo</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ng patalastas</a:t>
            </a:r>
            <a:r>
              <a:rPr b="0" lang="en-PH" sz="1800" spc="-1" strike="noStrike">
                <a:solidFill>
                  <a:srgbClr val="000000"/>
                </a:solidFill>
                <a:latin typeface="Lato"/>
                <a:ea typeface="DejaVu Sans"/>
              </a:rPr>
              <a:t> ay sa pamamagitan ng </a:t>
            </a:r>
            <a:r>
              <a:rPr b="1" lang="en-PH" sz="1800" spc="-1" strike="noStrike">
                <a:solidFill>
                  <a:srgbClr val="000000"/>
                </a:solidFill>
                <a:latin typeface="Lato"/>
                <a:ea typeface="DejaVu Sans"/>
              </a:rPr>
              <a:t>bibig</a:t>
            </a:r>
            <a:r>
              <a:rPr b="0" lang="en-PH" sz="1800" spc="-1" strike="noStrike">
                <a:solidFill>
                  <a:srgbClr val="000000"/>
                </a:solidFill>
                <a:latin typeface="Lato"/>
                <a:ea typeface="DejaVu Sans"/>
              </a:rPr>
              <a:t>. Karaniwang isinisigaw ang kaukulang impormasyon upang ipakilala ang isang produkto o serbisyo at mahikayat na bumili ang mga tao.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kasalukuyan, ang ganitong tradisyonal na paraan ng pagpapabatid ng produkto o serbisyo ay ginagawa pa rin ng mga tao. </a:t>
            </a:r>
            <a:r>
              <a:rPr b="1" lang="en-PH" sz="1800" spc="-1" strike="noStrike">
                <a:solidFill>
                  <a:srgbClr val="000000"/>
                </a:solidFill>
                <a:latin typeface="Lato"/>
                <a:ea typeface="DejaVu Sans"/>
              </a:rPr>
              <a:t>Halimbawa</a:t>
            </a:r>
            <a:r>
              <a:rPr b="0" lang="en-PH" sz="1800" spc="-1" strike="noStrike">
                <a:solidFill>
                  <a:srgbClr val="000000"/>
                </a:solidFill>
                <a:latin typeface="Lato"/>
                <a:ea typeface="DejaVu Sans"/>
              </a:rPr>
              <a:t> na rito ay ang mga naglalako ng </a:t>
            </a:r>
            <a:r>
              <a:rPr b="1" lang="en-PH" sz="1800" spc="-1" strike="noStrike">
                <a:solidFill>
                  <a:srgbClr val="000000"/>
                </a:solidFill>
                <a:latin typeface="Lato"/>
                <a:ea typeface="DejaVu Sans"/>
              </a:rPr>
              <a:t>taho</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balut</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sorbetes</a:t>
            </a:r>
            <a:r>
              <a:rPr b="0" lang="en-PH" sz="1800" spc="-1" strike="noStrike">
                <a:solidFill>
                  <a:srgbClr val="000000"/>
                </a:solidFill>
                <a:latin typeface="Lato"/>
                <a:ea typeface="DejaVu Sans"/>
              </a:rPr>
              <a:t> sa kalye.</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sumunod na anyo ng patalastas</a:t>
            </a:r>
            <a:r>
              <a:rPr b="0" lang="en-PH" sz="1800" spc="-1" strike="noStrike">
                <a:solidFill>
                  <a:srgbClr val="000000"/>
                </a:solidFill>
                <a:latin typeface="Lato"/>
                <a:ea typeface="DejaVu Sans"/>
              </a:rPr>
              <a:t> ay ang </a:t>
            </a:r>
            <a:r>
              <a:rPr b="1" lang="en-PH" sz="1800" spc="-1" strike="noStrike">
                <a:solidFill>
                  <a:srgbClr val="000000"/>
                </a:solidFill>
                <a:latin typeface="Lato"/>
                <a:ea typeface="DejaVu Sans"/>
              </a:rPr>
              <a:t>nakalimbag na patalastas</a:t>
            </a:r>
            <a:r>
              <a:rPr b="0" lang="en-PH" sz="1800" spc="-1" strike="noStrike">
                <a:solidFill>
                  <a:srgbClr val="000000"/>
                </a:solidFill>
                <a:latin typeface="Lato"/>
                <a:ea typeface="DejaVu Sans"/>
              </a:rPr>
              <a:t>. Naganap ito noong </a:t>
            </a:r>
            <a:r>
              <a:rPr b="1" lang="en-PH" sz="1800" spc="-1" strike="noStrike">
                <a:solidFill>
                  <a:srgbClr val="000000"/>
                </a:solidFill>
                <a:latin typeface="Lato"/>
                <a:ea typeface="DejaVu Sans"/>
              </a:rPr>
              <a:t>ika-15 siglo</a:t>
            </a:r>
            <a:r>
              <a:rPr b="0" lang="en-PH" sz="1800" spc="-1" strike="noStrike">
                <a:solidFill>
                  <a:srgbClr val="000000"/>
                </a:solidFill>
                <a:latin typeface="Lato"/>
                <a:ea typeface="DejaVu Sans"/>
              </a:rPr>
              <a:t> nang matuklasan ang </a:t>
            </a:r>
            <a:r>
              <a:rPr b="1" lang="en-PH" sz="1800" spc="-1" strike="noStrike">
                <a:solidFill>
                  <a:srgbClr val="000000"/>
                </a:solidFill>
                <a:latin typeface="Lato"/>
                <a:ea typeface="DejaVu Sans"/>
              </a:rPr>
              <a:t>pagiimprenta</a:t>
            </a:r>
            <a:r>
              <a:rPr b="0" lang="en-PH" sz="1800" spc="-1" strike="noStrike">
                <a:solidFill>
                  <a:srgbClr val="000000"/>
                </a:solidFill>
                <a:latin typeface="Lato"/>
                <a:ea typeface="DejaVu Sans"/>
              </a:rPr>
              <a:t>. Maraming </a:t>
            </a:r>
            <a:r>
              <a:rPr b="1" lang="en-PH" sz="1800" spc="-1" strike="noStrike">
                <a:solidFill>
                  <a:srgbClr val="000000"/>
                </a:solidFill>
                <a:latin typeface="Lato"/>
                <a:ea typeface="DejaVu Sans"/>
              </a:rPr>
              <a:t>patalastas ang nakalagay sa poster</a:t>
            </a:r>
            <a:r>
              <a:rPr b="0" lang="en-PH" sz="1800" spc="-1" strike="noStrike">
                <a:solidFill>
                  <a:srgbClr val="000000"/>
                </a:solidFill>
                <a:latin typeface="Lato"/>
                <a:ea typeface="DejaVu Sans"/>
              </a:rPr>
              <a:t> hanggang sa naglaon ay karaniwan nang </a:t>
            </a:r>
            <a:r>
              <a:rPr b="1" lang="en-PH" sz="1800" spc="-1" strike="noStrike">
                <a:solidFill>
                  <a:srgbClr val="000000"/>
                </a:solidFill>
                <a:latin typeface="Lato"/>
                <a:ea typeface="DejaVu Sans"/>
              </a:rPr>
              <a:t>nababasa</a:t>
            </a:r>
            <a:r>
              <a:rPr b="0" lang="en-PH" sz="1800" spc="-1" strike="noStrike">
                <a:solidFill>
                  <a:srgbClr val="000000"/>
                </a:solidFill>
                <a:latin typeface="Lato"/>
                <a:ea typeface="DejaVu Sans"/>
              </a:rPr>
              <a:t> ang mga patalastas sa mga </a:t>
            </a:r>
            <a:r>
              <a:rPr b="1" lang="en-PH" sz="1800" spc="-1" strike="noStrike">
                <a:solidFill>
                  <a:srgbClr val="000000"/>
                </a:solidFill>
                <a:latin typeface="Lato"/>
                <a:ea typeface="DejaVu Sans"/>
              </a:rPr>
              <a:t>magasin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diyaryo</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komiks</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Dahil sa </a:t>
            </a:r>
            <a:r>
              <a:rPr b="1" lang="en-PH" sz="1800" spc="-1" strike="noStrike">
                <a:solidFill>
                  <a:srgbClr val="000000"/>
                </a:solidFill>
                <a:latin typeface="Lato"/>
                <a:ea typeface="DejaVu Sans"/>
              </a:rPr>
              <a:t>patuloy na pag-unlad ng teknolohiya</a:t>
            </a:r>
            <a:r>
              <a:rPr b="0" lang="en-PH" sz="1800" spc="-1" strike="noStrike">
                <a:solidFill>
                  <a:srgbClr val="000000"/>
                </a:solidFill>
                <a:latin typeface="Lato"/>
                <a:ea typeface="DejaVu Sans"/>
              </a:rPr>
              <a:t>, ang mga patalastas ay hindi na lamang nababasa sa mga </a:t>
            </a:r>
            <a:r>
              <a:rPr b="1" i="1" lang="en-PH" sz="1800" spc="-1" strike="noStrike">
                <a:solidFill>
                  <a:srgbClr val="000000"/>
                </a:solidFill>
                <a:latin typeface="Lato"/>
                <a:ea typeface="DejaVu Sans"/>
              </a:rPr>
              <a:t>poster</a:t>
            </a:r>
            <a:r>
              <a:rPr b="0" lang="en-PH" sz="1800" spc="-1" strike="noStrike">
                <a:solidFill>
                  <a:srgbClr val="000000"/>
                </a:solidFill>
                <a:latin typeface="Lato"/>
                <a:ea typeface="DejaVu Sans"/>
              </a:rPr>
              <a:t>,</a:t>
            </a:r>
            <a:r>
              <a:rPr b="1" lang="en-PH" sz="1800" spc="-1" strike="noStrike">
                <a:solidFill>
                  <a:srgbClr val="000000"/>
                </a:solidFill>
                <a:latin typeface="Lato"/>
                <a:ea typeface="DejaVu Sans"/>
              </a:rPr>
              <a:t> magasin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diyaryo</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komiks</a:t>
            </a:r>
            <a:r>
              <a:rPr b="0" lang="en-PH" sz="1800" spc="-1" strike="noStrike">
                <a:solidFill>
                  <a:srgbClr val="000000"/>
                </a:solidFill>
                <a:latin typeface="Lato"/>
                <a:ea typeface="DejaVu Sans"/>
              </a:rPr>
              <a:t>. Naipalalabas na rin ang mga ito sa telebisyon. Naririnig at napanonood na rin ang mga ito. Mas naging mapanghikayat ito sa mga tao.</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3"/>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0" name=""/>
          <p:cNvSpPr/>
          <p:nvPr/>
        </p:nvSpPr>
        <p:spPr>
          <a:xfrm>
            <a:off x="144360" y="1089720"/>
            <a:ext cx="11798640" cy="4850280"/>
          </a:xfrm>
          <a:prstGeom prst="rect">
            <a:avLst/>
          </a:prstGeom>
          <a:solidFill>
            <a:srgbClr val="afeeee"/>
          </a:solidFill>
          <a:ln w="76320">
            <a:solidFill>
              <a:srgbClr val="c71585"/>
            </a:solidFill>
            <a:round/>
          </a:ln>
        </p:spPr>
        <p:style>
          <a:lnRef idx="0"/>
          <a:fillRef idx="0"/>
          <a:effectRef idx="0"/>
          <a:fontRef idx="minor"/>
        </p:style>
        <p:txBody>
          <a:bodyPr lIns="128160" rIns="128160" tIns="83160" bIns="8316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kasalukuyan, hindi na lamang sa telebisyon mapanonood ang mga patalastas. Laganap na rin ito sa </a:t>
            </a:r>
            <a:r>
              <a:rPr b="0" i="1" lang="en-PH" sz="1800" spc="-1" strike="noStrike">
                <a:solidFill>
                  <a:srgbClr val="000000"/>
                </a:solidFill>
                <a:latin typeface="Lato"/>
                <a:ea typeface="DejaVu Sans"/>
              </a:rPr>
              <a:t>social</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media</a:t>
            </a:r>
            <a:r>
              <a:rPr b="0" lang="en-PH" sz="1800" spc="-1" strike="noStrike">
                <a:solidFill>
                  <a:srgbClr val="000000"/>
                </a:solidFill>
                <a:latin typeface="Lato"/>
                <a:ea typeface="DejaVu Sans"/>
              </a:rPr>
              <a:t>. Dahil dito, mas lumawak pa ang naaabot ng mga patalastas.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Mga Elemento ng Mahusay na Patalastas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patalastas ay kailangang nakapanghihikayat nang sa gayon ay makuha nito ang atensiyon ng mga tao. Kaya naman sa paggawa nito ay dapat na taglay ang mga elemento ng isang mahusay na patalastas. Ito ang sumusunod:</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Nakapupukaw ng atensiyon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Gumagamit ng iba’t ibang kulay, mga salita, at mga interesanteng larawan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Nagpapakita ng pakinabang kapag ang produkto ay ginamit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Nagbibigay ng kaalaman sa mga mamimili tungkol sa produkto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Nanghihikayat ng tao na gamitin ang produkto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1980000" y="720000"/>
            <a:ext cx="8071920" cy="691920"/>
          </a:xfrm>
          <a:prstGeom prst="rect">
            <a:avLst/>
          </a:prstGeom>
          <a:solidFill>
            <a:srgbClr val="ffdead"/>
          </a:solidFill>
          <a:ln w="76320">
            <a:solidFill>
              <a:srgbClr val="000080"/>
            </a:solidFill>
            <a:round/>
          </a:ln>
        </p:spPr>
        <p:txBody>
          <a:bodyPr lIns="128160" rIns="128160" tIns="83160" bIns="83160" anchor="t">
            <a:noAutofit/>
          </a:bodyPr>
          <a:p>
            <a:pPr algn="ctr">
              <a:lnSpc>
                <a:spcPct val="100000"/>
              </a:lnSpc>
              <a:spcAft>
                <a:spcPts val="601"/>
              </a:spcAft>
              <a:buNone/>
            </a:pPr>
            <a:r>
              <a:rPr b="1" lang="en-US" sz="2400" spc="-1" strike="noStrike">
                <a:solidFill>
                  <a:srgbClr val="000000"/>
                </a:solidFill>
                <a:latin typeface="Lato"/>
                <a:ea typeface="Arial;Arial"/>
              </a:rPr>
              <a:t>Pagsasanay</a:t>
            </a:r>
            <a:endParaRPr b="0" lang="en-PH" sz="2400" spc="-1" strike="noStrike">
              <a:latin typeface="Arial"/>
            </a:endParaRPr>
          </a:p>
        </p:txBody>
      </p:sp>
      <p:sp>
        <p:nvSpPr>
          <p:cNvPr id="132" name=""/>
          <p:cNvSpPr/>
          <p:nvPr/>
        </p:nvSpPr>
        <p:spPr>
          <a:xfrm>
            <a:off x="1440000" y="2432520"/>
            <a:ext cx="8820000" cy="1347480"/>
          </a:xfrm>
          <a:prstGeom prst="rect">
            <a:avLst/>
          </a:prstGeom>
          <a:solidFill>
            <a:srgbClr val="ffffe0"/>
          </a:solidFill>
          <a:ln w="76320">
            <a:solidFill>
              <a:srgbClr val="c71585"/>
            </a:solidFill>
            <a:round/>
          </a:ln>
        </p:spPr>
        <p:style>
          <a:lnRef idx="0"/>
          <a:fillRef idx="0"/>
          <a:effectRef idx="0"/>
          <a:fontRef idx="minor"/>
        </p:style>
        <p:txBody>
          <a:bodyPr lIns="128160" rIns="128160" tIns="83160" bIns="83160" anchor="t">
            <a:noAutofit/>
          </a:bodyPr>
          <a:p>
            <a:pPr>
              <a:lnSpc>
                <a:spcPct val="100000"/>
              </a:lnSpc>
              <a:buNone/>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Ibigay ang hinihinging sagot.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Ano-anu ang mga elemento ng mahusay na patalastas?</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1260000"/>
            <a:ext cx="10977480" cy="4267800"/>
          </a:xfrm>
          <a:prstGeom prst="rect">
            <a:avLst/>
          </a:prstGeom>
          <a:solidFill>
            <a:srgbClr val="faf0e6"/>
          </a:solidFill>
          <a:ln w="76320">
            <a:solidFill>
              <a:srgbClr val="800080"/>
            </a:solidFill>
            <a:round/>
          </a:ln>
        </p:spPr>
        <p:style>
          <a:lnRef idx="0"/>
          <a:fillRef idx="0"/>
          <a:effectRef idx="0"/>
          <a:fontRef idx="minor"/>
        </p:style>
        <p:txBody>
          <a:bodyPr lIns="128160" rIns="128160" tIns="83160" bIns="8316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Arial"/>
            </a:endParaRPr>
          </a:p>
          <a:p>
            <a:pPr>
              <a:lnSpc>
                <a:spcPct val="100000"/>
              </a:lnSpc>
              <a:buNone/>
            </a:pPr>
            <a:endParaRPr b="0" lang="en-PH" sz="2200" spc="-1" strike="noStrike">
              <a:latin typeface="Arial"/>
            </a:endParaRPr>
          </a:p>
          <a:p>
            <a:pPr>
              <a:lnSpc>
                <a:spcPct val="200000"/>
              </a:lnSpc>
              <a:buNone/>
            </a:pPr>
            <a:r>
              <a:rPr b="0" lang="en-PH" sz="1800" spc="-1" strike="noStrike">
                <a:solidFill>
                  <a:srgbClr val="000000"/>
                </a:solidFill>
                <a:latin typeface="Lato"/>
                <a:ea typeface="DejaVu Sans"/>
              </a:rPr>
              <a:t>1. Nakapupukaw ng atensiyon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Gumagamit ng iba’t ibang kulay, mga salita, at mga interesanteng larawan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Nagpapakita ng pakinabang kapag ang produkto ay ginamit</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Nagbibigay ng kaalaman sa mga mamimili tungkol sa produkto</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Nanghihikayat ng tao na gamitin ang produkto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3879</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2023-09-20T08:57:08Z</dcterms:modified>
  <cp:revision>438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