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6120" cy="68220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3000" cy="2763000"/>
          </a:xfrm>
          <a:prstGeom prst="rect">
            <a:avLst/>
          </a:prstGeom>
          <a:ln w="0">
            <a:noFill/>
          </a:ln>
        </p:spPr>
      </p:pic>
      <p:sp>
        <p:nvSpPr>
          <p:cNvPr id="2" name="Rectangle 5"/>
          <p:cNvSpPr/>
          <p:nvPr/>
        </p:nvSpPr>
        <p:spPr>
          <a:xfrm>
            <a:off x="3487320" y="1475280"/>
            <a:ext cx="8668440" cy="38264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8440" cy="3481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6120" cy="599040"/>
          </a:xfrm>
          <a:prstGeom prst="rect">
            <a:avLst/>
          </a:prstGeom>
          <a:ln w="0">
            <a:noFill/>
          </a:ln>
        </p:spPr>
      </p:pic>
      <p:sp>
        <p:nvSpPr>
          <p:cNvPr id="43" name="Rectangle 7"/>
          <p:cNvSpPr/>
          <p:nvPr/>
        </p:nvSpPr>
        <p:spPr>
          <a:xfrm>
            <a:off x="10868760" y="0"/>
            <a:ext cx="934560" cy="9345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8640" cy="998640"/>
          </a:xfrm>
          <a:prstGeom prst="rect">
            <a:avLst/>
          </a:prstGeom>
          <a:ln w="0">
            <a:noFill/>
          </a:ln>
        </p:spPr>
      </p:pic>
      <p:sp>
        <p:nvSpPr>
          <p:cNvPr id="45" name="TextBox 9"/>
          <p:cNvSpPr/>
          <p:nvPr/>
        </p:nvSpPr>
        <p:spPr>
          <a:xfrm>
            <a:off x="185400" y="6362280"/>
            <a:ext cx="4655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0440" cy="3348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1560" cy="10688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8040" cy="1912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4200" cy="39391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384000" y="2988000"/>
            <a:ext cx="8999280" cy="1379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
          <p:cNvSpPr/>
          <p:nvPr/>
        </p:nvSpPr>
        <p:spPr>
          <a:xfrm>
            <a:off x="1271880" y="1564920"/>
            <a:ext cx="105714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 </a:t>
            </a:r>
            <a:r>
              <a:rPr b="1" lang="en-PH" sz="1800" spc="-1" strike="noStrike">
                <a:solidFill>
                  <a:srgbClr val="000000"/>
                </a:solidFill>
                <a:latin typeface="Lato"/>
                <a:ea typeface="DejaVu Sans"/>
              </a:rPr>
              <a:t>Conclusion</a:t>
            </a:r>
            <a:r>
              <a:rPr b="0" lang="en-PH" sz="1800" spc="-1" strike="noStrike">
                <a:solidFill>
                  <a:srgbClr val="000000"/>
                </a:solidFill>
                <a:latin typeface="Lato"/>
                <a:ea typeface="DejaVu Sans"/>
              </a:rPr>
              <a:t>. Justify which side is the better conclusion. Wrap the details up.</a:t>
            </a:r>
            <a:endParaRPr b="0" lang="en-PH" sz="1800" spc="-1" strike="noStrike">
              <a:latin typeface="Arial"/>
            </a:endParaRPr>
          </a:p>
        </p:txBody>
      </p:sp>
      <p:sp>
        <p:nvSpPr>
          <p:cNvPr id="222" name=""/>
          <p:cNvSpPr/>
          <p:nvPr/>
        </p:nvSpPr>
        <p:spPr>
          <a:xfrm>
            <a:off x="1188000" y="2160000"/>
            <a:ext cx="59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Writing an Argumentative Essay:</a:t>
            </a:r>
            <a:endParaRPr b="0" lang="en-PH" sz="1800" spc="-1" strike="noStrike">
              <a:latin typeface="Arial"/>
            </a:endParaRPr>
          </a:p>
        </p:txBody>
      </p:sp>
      <p:sp>
        <p:nvSpPr>
          <p:cNvPr id="223" name=""/>
          <p:cNvSpPr/>
          <p:nvPr/>
        </p:nvSpPr>
        <p:spPr>
          <a:xfrm>
            <a:off x="1188000" y="2628000"/>
            <a:ext cx="2591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 Prewriting</a:t>
            </a:r>
            <a:endParaRPr b="0" lang="en-PH" sz="1800" spc="-1" strike="noStrike">
              <a:latin typeface="Arial"/>
            </a:endParaRPr>
          </a:p>
        </p:txBody>
      </p:sp>
      <p:sp>
        <p:nvSpPr>
          <p:cNvPr id="224" name=""/>
          <p:cNvSpPr/>
          <p:nvPr/>
        </p:nvSpPr>
        <p:spPr>
          <a:xfrm>
            <a:off x="1512000" y="3060000"/>
            <a:ext cx="50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1. Identify the topic for argumentation.</a:t>
            </a:r>
            <a:endParaRPr b="0" lang="en-PH" sz="1800" spc="-1" strike="noStrike">
              <a:latin typeface="Arial"/>
            </a:endParaRPr>
          </a:p>
        </p:txBody>
      </p:sp>
      <p:sp>
        <p:nvSpPr>
          <p:cNvPr id="225" name=""/>
          <p:cNvSpPr/>
          <p:nvPr/>
        </p:nvSpPr>
        <p:spPr>
          <a:xfrm>
            <a:off x="1809360" y="3539160"/>
            <a:ext cx="26179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Think of a good topic.</a:t>
            </a:r>
            <a:endParaRPr b="0" lang="en-PH" sz="1800" spc="-1" strike="noStrike">
              <a:latin typeface="Arial"/>
            </a:endParaRPr>
          </a:p>
        </p:txBody>
      </p:sp>
      <p:sp>
        <p:nvSpPr>
          <p:cNvPr id="226" name=""/>
          <p:cNvSpPr/>
          <p:nvPr/>
        </p:nvSpPr>
        <p:spPr>
          <a:xfrm>
            <a:off x="1809360" y="3929040"/>
            <a:ext cx="913392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Consider several issues with confl icting points of view or very different </a:t>
            </a:r>
            <a:r>
              <a:rPr b="0" lang="en-PH" sz="1800" spc="-1" strike="noStrike">
                <a:solidFill>
                  <a:srgbClr val="000000"/>
                </a:solidFill>
                <a:latin typeface="Lato"/>
                <a:ea typeface="€Þ/ãþ"/>
              </a:rPr>
              <a:t>conclusions and find what interests you as well.</a:t>
            </a:r>
            <a:endParaRPr b="0" lang="en-PH" sz="1800" spc="-1" strike="noStrike">
              <a:latin typeface="Arial"/>
            </a:endParaRPr>
          </a:p>
        </p:txBody>
      </p:sp>
      <p:sp>
        <p:nvSpPr>
          <p:cNvPr id="227" name=""/>
          <p:cNvSpPr/>
          <p:nvPr/>
        </p:nvSpPr>
        <p:spPr>
          <a:xfrm>
            <a:off x="1512000" y="4708080"/>
            <a:ext cx="93952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2. Gather documents and evidence to be used as proof or points of argument.</a:t>
            </a:r>
            <a:endParaRPr b="0" lang="en-PH" sz="1800" spc="-1" strike="noStrike">
              <a:latin typeface="Arial"/>
            </a:endParaRPr>
          </a:p>
        </p:txBody>
      </p:sp>
      <p:sp>
        <p:nvSpPr>
          <p:cNvPr id="228" name=""/>
          <p:cNvSpPr/>
          <p:nvPr/>
        </p:nvSpPr>
        <p:spPr>
          <a:xfrm>
            <a:off x="1902960" y="560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
          <p:cNvSpPr/>
          <p:nvPr/>
        </p:nvSpPr>
        <p:spPr>
          <a:xfrm>
            <a:off x="1332000" y="1584000"/>
            <a:ext cx="46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a. Provide reasons and evidence.</a:t>
            </a:r>
            <a:endParaRPr b="0" lang="en-PH" sz="1800" spc="-1" strike="noStrike">
              <a:latin typeface="Arial"/>
            </a:endParaRPr>
          </a:p>
        </p:txBody>
      </p:sp>
      <p:sp>
        <p:nvSpPr>
          <p:cNvPr id="230" name=""/>
          <p:cNvSpPr/>
          <p:nvPr/>
        </p:nvSpPr>
        <p:spPr>
          <a:xfrm>
            <a:off x="1584000" y="2051280"/>
            <a:ext cx="9215280" cy="315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is not enough to be interested in the topic. Make it a point to establish and present reasoning and evidence. What is your position or stance on the issue? Do you have valid evidence and logical arguments to support this position? Explain reasonably and logically. It is very helpful to identify points you could use as evidence for or against an issue.</a:t>
            </a:r>
            <a:endParaRPr b="0" lang="en-PH" sz="1800" spc="-1" strike="noStrike">
              <a:latin typeface="Arial"/>
            </a:endParaRPr>
          </a:p>
        </p:txBody>
      </p:sp>
      <p:sp>
        <p:nvSpPr>
          <p:cNvPr id="231" name=""/>
          <p:cNvSpPr/>
          <p:nvPr/>
        </p:nvSpPr>
        <p:spPr>
          <a:xfrm>
            <a:off x="1332000" y="3952080"/>
            <a:ext cx="791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b. Evaluate both sides of your topic as you express your position.</a:t>
            </a:r>
            <a:endParaRPr b="0" lang="en-PH" sz="1800" spc="-1" strike="noStrike">
              <a:latin typeface="Arial"/>
            </a:endParaRPr>
          </a:p>
        </p:txBody>
      </p:sp>
      <p:sp>
        <p:nvSpPr>
          <p:cNvPr id="232" name=""/>
          <p:cNvSpPr/>
          <p:nvPr/>
        </p:nvSpPr>
        <p:spPr>
          <a:xfrm>
            <a:off x="1584000" y="4405680"/>
            <a:ext cx="92152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Once you have selected a topic you feel strongly about, you should make a list of points for both sides of the argument, then you can pick a side.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Objective: Present both sides of your issue with an assessment of each.</a:t>
            </a:r>
            <a:endParaRPr b="0" lang="en-PH" sz="1800" spc="-1" strike="noStrike">
              <a:latin typeface="Arial"/>
            </a:endParaRPr>
          </a:p>
        </p:txBody>
      </p:sp>
      <p:sp>
        <p:nvSpPr>
          <p:cNvPr id="233" name=""/>
          <p:cNvSpPr/>
          <p:nvPr/>
        </p:nvSpPr>
        <p:spPr>
          <a:xfrm>
            <a:off x="1902960" y="560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1402920" y="1368000"/>
            <a:ext cx="72363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c. Research for and provide evidence to support your claim.</a:t>
            </a:r>
            <a:endParaRPr b="0" lang="en-PH" sz="1800" spc="-1" strike="noStrike">
              <a:latin typeface="Arial"/>
            </a:endParaRPr>
          </a:p>
        </p:txBody>
      </p:sp>
      <p:sp>
        <p:nvSpPr>
          <p:cNvPr id="235" name=""/>
          <p:cNvSpPr/>
          <p:nvPr/>
        </p:nvSpPr>
        <p:spPr>
          <a:xfrm>
            <a:off x="1620000" y="1764000"/>
            <a:ext cx="917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Provide evidence without being emotional. Explore two sides of an issue or topic briefly and objectively. Be able to justify why one side or position is the best one.</a:t>
            </a:r>
            <a:endParaRPr b="0" lang="en-PH" sz="1800" spc="-1" strike="noStrike">
              <a:latin typeface="Arial"/>
            </a:endParaRPr>
          </a:p>
        </p:txBody>
      </p:sp>
      <p:sp>
        <p:nvSpPr>
          <p:cNvPr id="236" name=""/>
          <p:cNvSpPr/>
          <p:nvPr/>
        </p:nvSpPr>
        <p:spPr>
          <a:xfrm>
            <a:off x="1404000" y="2656080"/>
            <a:ext cx="46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d. Write your pieces of evidence.</a:t>
            </a:r>
            <a:endParaRPr b="0" lang="en-PH" sz="1800" spc="-1" strike="noStrike">
              <a:latin typeface="Arial"/>
            </a:endParaRPr>
          </a:p>
        </p:txBody>
      </p:sp>
      <p:sp>
        <p:nvSpPr>
          <p:cNvPr id="237" name=""/>
          <p:cNvSpPr/>
          <p:nvPr/>
        </p:nvSpPr>
        <p:spPr>
          <a:xfrm>
            <a:off x="1080000" y="3124080"/>
            <a:ext cx="449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3. Create an outline of the essay.</a:t>
            </a:r>
            <a:endParaRPr b="0" lang="en-PH" sz="1800" spc="-1" strike="noStrike">
              <a:latin typeface="Arial"/>
            </a:endParaRPr>
          </a:p>
        </p:txBody>
      </p:sp>
      <p:sp>
        <p:nvSpPr>
          <p:cNvPr id="238" name=""/>
          <p:cNvSpPr/>
          <p:nvPr/>
        </p:nvSpPr>
        <p:spPr>
          <a:xfrm>
            <a:off x="1065960" y="3672000"/>
            <a:ext cx="44773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B. The Writing Process</a:t>
            </a:r>
            <a:endParaRPr b="0" lang="en-PH" sz="1800" spc="-1" strike="noStrike">
              <a:latin typeface="Arial"/>
            </a:endParaRPr>
          </a:p>
        </p:txBody>
      </p:sp>
      <p:sp>
        <p:nvSpPr>
          <p:cNvPr id="239" name=""/>
          <p:cNvSpPr/>
          <p:nvPr/>
        </p:nvSpPr>
        <p:spPr>
          <a:xfrm>
            <a:off x="1368000" y="4205160"/>
            <a:ext cx="503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Þ/ãþ"/>
              </a:rPr>
              <a:t>1. Write the first draft.</a:t>
            </a:r>
            <a:endParaRPr b="0" lang="en-PH" sz="1800" spc="-1" strike="noStrike">
              <a:latin typeface="Arial"/>
            </a:endParaRPr>
          </a:p>
        </p:txBody>
      </p:sp>
      <p:sp>
        <p:nvSpPr>
          <p:cNvPr id="240" name=""/>
          <p:cNvSpPr/>
          <p:nvPr/>
        </p:nvSpPr>
        <p:spPr>
          <a:xfrm>
            <a:off x="1416960" y="4644000"/>
            <a:ext cx="945432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solidFill>
                  <a:srgbClr val="000000"/>
                </a:solidFill>
                <a:latin typeface="Lato"/>
                <a:ea typeface="DejaVu Sans"/>
              </a:rPr>
              <a:t>a. State your topic and present your position.</a:t>
            </a:r>
            <a:r>
              <a:rPr b="0" lang="en-PH" sz="1800" spc="-1" strike="noStrike">
                <a:solidFill>
                  <a:srgbClr val="000000"/>
                </a:solidFill>
                <a:latin typeface="Lato"/>
                <a:ea typeface="DejaVu Sans"/>
              </a:rPr>
              <a:t> Include the following essentials: a brief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explanation of your topic, some background information, and the thesis statement or your     position on a particular controversial topic.</a:t>
            </a:r>
            <a:endParaRPr b="0" lang="en-PH" sz="1800" spc="-1" strike="noStrike">
              <a:latin typeface="Arial"/>
            </a:endParaRPr>
          </a:p>
        </p:txBody>
      </p:sp>
      <p:sp>
        <p:nvSpPr>
          <p:cNvPr id="241" name=""/>
          <p:cNvSpPr/>
          <p:nvPr/>
        </p:nvSpPr>
        <p:spPr>
          <a:xfrm>
            <a:off x="1902960" y="416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
          <p:cNvSpPr/>
          <p:nvPr/>
        </p:nvSpPr>
        <p:spPr>
          <a:xfrm>
            <a:off x="1260000" y="1692000"/>
            <a:ext cx="75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b. Develop the body of the essay.</a:t>
            </a:r>
            <a:r>
              <a:rPr b="0" lang="en-PH" sz="1800" spc="-1" strike="noStrike">
                <a:solidFill>
                  <a:srgbClr val="000000"/>
                </a:solidFill>
                <a:latin typeface="Lato"/>
                <a:ea typeface="DejaVu Sans"/>
              </a:rPr>
              <a:t> Present both sides of the controversy.</a:t>
            </a:r>
            <a:endParaRPr b="0" lang="en-PH" sz="1800" spc="-1" strike="noStrike">
              <a:latin typeface="Arial"/>
            </a:endParaRPr>
          </a:p>
        </p:txBody>
      </p:sp>
      <p:sp>
        <p:nvSpPr>
          <p:cNvPr id="243" name=""/>
          <p:cNvSpPr/>
          <p:nvPr/>
        </p:nvSpPr>
        <p:spPr>
          <a:xfrm>
            <a:off x="1483560" y="2206080"/>
            <a:ext cx="625572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Include the following essentials: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meat of your argument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two sides of your controversy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strong points of the counter-side of your issue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your own viewpoint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evidence to show why your position is the correct one</a:t>
            </a:r>
            <a:endParaRPr b="0" lang="en-PH" sz="1800" spc="-1" strike="noStrike">
              <a:latin typeface="Arial"/>
            </a:endParaRPr>
          </a:p>
        </p:txBody>
      </p:sp>
      <p:sp>
        <p:nvSpPr>
          <p:cNvPr id="244" name=""/>
          <p:cNvSpPr/>
          <p:nvPr/>
        </p:nvSpPr>
        <p:spPr>
          <a:xfrm>
            <a:off x="1202400" y="4441680"/>
            <a:ext cx="99568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c. Restate your position.</a:t>
            </a:r>
            <a:r>
              <a:rPr b="0" lang="en-PH" sz="1800" spc="-1" strike="noStrike">
                <a:solidFill>
                  <a:srgbClr val="000000"/>
                </a:solidFill>
                <a:latin typeface="Lato"/>
                <a:ea typeface="DejaVu Sans"/>
              </a:rPr>
              <a:t> Indicate the two sides of the controversy and your points. Choose the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better point and elaborate.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Evidence: statistics, studies, anecdotal stories, etc.</a:t>
            </a:r>
            <a:endParaRPr b="0" lang="en-PH" sz="1800" spc="-1" strike="noStrike">
              <a:latin typeface="Arial"/>
            </a:endParaRPr>
          </a:p>
        </p:txBody>
      </p:sp>
      <p:sp>
        <p:nvSpPr>
          <p:cNvPr id="245" name=""/>
          <p:cNvSpPr/>
          <p:nvPr/>
        </p:nvSpPr>
        <p:spPr>
          <a:xfrm>
            <a:off x="1902960" y="56052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
          <p:cNvSpPr/>
          <p:nvPr/>
        </p:nvSpPr>
        <p:spPr>
          <a:xfrm>
            <a:off x="1607400" y="2340000"/>
            <a:ext cx="7391880" cy="2234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1" lang="en-PH" sz="1800" spc="-1" strike="noStrike">
                <a:solidFill>
                  <a:srgbClr val="000000"/>
                </a:solidFill>
                <a:latin typeface="Lato"/>
                <a:ea typeface="DejaVu Sans"/>
              </a:rPr>
              <a:t>2. Read and edit the draft.</a:t>
            </a:r>
            <a:endParaRPr b="0" lang="en-PH" sz="1800" spc="-1" strike="noStrike">
              <a:latin typeface="Arial"/>
            </a:endParaRPr>
          </a:p>
          <a:p>
            <a:pPr>
              <a:lnSpc>
                <a:spcPct val="100000"/>
              </a:lnSpc>
              <a:spcBef>
                <a:spcPts val="567"/>
              </a:spcBef>
              <a:spcAft>
                <a:spcPts val="567"/>
              </a:spcAft>
              <a:buNone/>
            </a:pPr>
            <a:r>
              <a:rPr b="1" lang="en-PH" sz="1800" spc="-1" strike="noStrike">
                <a:solidFill>
                  <a:srgbClr val="000000"/>
                </a:solidFill>
                <a:latin typeface="Lato"/>
                <a:ea typeface="DejaVu Sans"/>
              </a:rPr>
              <a:t>3. Revise the first draft.</a:t>
            </a:r>
            <a:endParaRPr b="0" lang="en-PH" sz="1800" spc="-1" strike="noStrike">
              <a:latin typeface="Arial"/>
            </a:endParaRPr>
          </a:p>
          <a:p>
            <a:pPr>
              <a:lnSpc>
                <a:spcPct val="100000"/>
              </a:lnSpc>
              <a:spcBef>
                <a:spcPts val="567"/>
              </a:spcBef>
              <a:spcAft>
                <a:spcPts val="567"/>
              </a:spcAft>
              <a:buNone/>
            </a:pPr>
            <a:r>
              <a:rPr b="1" lang="en-PH" sz="1800" spc="-1" strike="noStrike">
                <a:solidFill>
                  <a:srgbClr val="000000"/>
                </a:solidFill>
                <a:latin typeface="Lato"/>
                <a:ea typeface="DejaVu Sans"/>
              </a:rPr>
              <a:t>4. Proofread.</a:t>
            </a:r>
            <a:endParaRPr b="0" lang="en-PH" sz="1800" spc="-1" strike="noStrike">
              <a:latin typeface="Arial"/>
            </a:endParaRPr>
          </a:p>
          <a:p>
            <a:pPr>
              <a:lnSpc>
                <a:spcPct val="100000"/>
              </a:lnSpc>
              <a:spcBef>
                <a:spcPts val="567"/>
              </a:spcBef>
              <a:spcAft>
                <a:spcPts val="567"/>
              </a:spcAft>
              <a:buNone/>
            </a:pPr>
            <a:r>
              <a:rPr b="1" lang="en-PH" sz="1800" spc="-1" strike="noStrike">
                <a:solidFill>
                  <a:srgbClr val="000000"/>
                </a:solidFill>
                <a:latin typeface="Lato"/>
                <a:ea typeface="DejaVu Sans"/>
              </a:rPr>
              <a:t>5. Finalize the composition.</a:t>
            </a:r>
            <a:endParaRPr b="0" lang="en-PH" sz="1800" spc="-1" strike="noStrike">
              <a:latin typeface="Arial"/>
            </a:endParaRPr>
          </a:p>
        </p:txBody>
      </p:sp>
      <p:sp>
        <p:nvSpPr>
          <p:cNvPr id="247" name=""/>
          <p:cNvSpPr/>
          <p:nvPr/>
        </p:nvSpPr>
        <p:spPr>
          <a:xfrm>
            <a:off x="1800000" y="704880"/>
            <a:ext cx="863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
          <p:cNvSpPr/>
          <p:nvPr/>
        </p:nvSpPr>
        <p:spPr>
          <a:xfrm>
            <a:off x="2016000" y="504000"/>
            <a:ext cx="863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
        <p:nvSpPr>
          <p:cNvPr id="249" name=""/>
          <p:cNvSpPr/>
          <p:nvPr/>
        </p:nvSpPr>
        <p:spPr>
          <a:xfrm>
            <a:off x="1440000" y="1944000"/>
            <a:ext cx="10291320" cy="45313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1. You ______ cook dinner because everyone will arrive home late.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 will                                   C. shall</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B. would have                      D. should have</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2. You will come, _______ you?</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 can’t                                 C. shall not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B. won’t                                 D. shouldn’t</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3. The meeting ______ end late tonight, so you must fetch me.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 will                                    C. would</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B. would have                       D. should</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
        <p:nvSpPr>
          <p:cNvPr id="250" name=""/>
          <p:cNvSpPr/>
          <p:nvPr/>
        </p:nvSpPr>
        <p:spPr>
          <a:xfrm>
            <a:off x="1080000" y="1396080"/>
            <a:ext cx="46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Circle the letter of the correct answer.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
          <p:cNvSpPr/>
          <p:nvPr/>
        </p:nvSpPr>
        <p:spPr>
          <a:xfrm>
            <a:off x="2016000" y="504000"/>
            <a:ext cx="863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
        <p:nvSpPr>
          <p:cNvPr id="252" name=""/>
          <p:cNvSpPr/>
          <p:nvPr/>
        </p:nvSpPr>
        <p:spPr>
          <a:xfrm>
            <a:off x="1440000" y="1944000"/>
            <a:ext cx="10291320" cy="45313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1. You ______ cook dinner because everyone will arrive home late.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highlight>
                  <a:srgbClr val="ffff00"/>
                </a:highlight>
                <a:latin typeface="Lato"/>
                <a:ea typeface="DejaVu Sans"/>
              </a:rPr>
              <a:t>A. will</a:t>
            </a:r>
            <a:r>
              <a:rPr b="0" lang="en-PH" sz="1800" spc="-1" strike="noStrike">
                <a:solidFill>
                  <a:srgbClr val="000000"/>
                </a:solidFill>
                <a:latin typeface="Lato"/>
                <a:ea typeface="DejaVu Sans"/>
              </a:rPr>
              <a:t>                                   C. shall</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B. would have                      D. should have</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2. You will come, _______ you?</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A. can’t                                 C. shall not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highlight>
                  <a:srgbClr val="ffff00"/>
                </a:highlight>
                <a:latin typeface="Lato"/>
                <a:ea typeface="DejaVu Sans"/>
              </a:rPr>
              <a:t>B. won’t</a:t>
            </a:r>
            <a:r>
              <a:rPr b="0" lang="en-PH" sz="1800" spc="-1" strike="noStrike">
                <a:solidFill>
                  <a:srgbClr val="000000"/>
                </a:solidFill>
                <a:latin typeface="Lato"/>
                <a:ea typeface="DejaVu Sans"/>
              </a:rPr>
              <a:t>                                 D. shouldn’t</a:t>
            </a:r>
            <a:endParaRPr b="0" lang="en-PH" sz="1800" spc="-1" strike="noStrike">
              <a:latin typeface="Arial"/>
            </a:endParaRPr>
          </a:p>
          <a:p>
            <a:pPr>
              <a:lnSpc>
                <a:spcPct val="150000"/>
              </a:lnSpc>
              <a:spcBef>
                <a:spcPts val="283"/>
              </a:spcBef>
              <a:spcAft>
                <a:spcPts val="283"/>
              </a:spcAft>
              <a:buNone/>
            </a:pPr>
            <a:r>
              <a:rPr b="0" lang="en-PH" sz="1800" spc="-1" strike="noStrike">
                <a:solidFill>
                  <a:srgbClr val="000000"/>
                </a:solidFill>
                <a:latin typeface="Lato"/>
                <a:ea typeface="DejaVu Sans"/>
              </a:rPr>
              <a:t>3. The meeting ______ end late tonight, so you must fetch me.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highlight>
                  <a:srgbClr val="ffff00"/>
                </a:highlight>
                <a:latin typeface="Lato"/>
                <a:ea typeface="DejaVu Sans"/>
              </a:rPr>
              <a:t>A. will</a:t>
            </a:r>
            <a:r>
              <a:rPr b="0" lang="en-PH" sz="1800" spc="-1" strike="noStrike">
                <a:solidFill>
                  <a:srgbClr val="000000"/>
                </a:solidFill>
                <a:latin typeface="Lato"/>
                <a:ea typeface="DejaVu Sans"/>
              </a:rPr>
              <a:t>                                    C. would</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B. would have                       D. should</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
        <p:nvSpPr>
          <p:cNvPr id="253" name=""/>
          <p:cNvSpPr/>
          <p:nvPr/>
        </p:nvSpPr>
        <p:spPr>
          <a:xfrm>
            <a:off x="3708000" y="1240920"/>
            <a:ext cx="467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
          <p:cNvSpPr/>
          <p:nvPr/>
        </p:nvSpPr>
        <p:spPr>
          <a:xfrm>
            <a:off x="1738080" y="2520000"/>
            <a:ext cx="6361200" cy="2800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Lato"/>
                <a:ea typeface="DejaVu Sans"/>
              </a:rPr>
              <a:t>4. If the car hadn’t broken down, she ______ missed the train.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A. won’t have                     C. shouldn’t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B. wouldn’t have                D. won’t</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5. Don’t phone them anymore, they ______arrive soon.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A. shall                               C. could</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B. must                               D. had to</a:t>
            </a:r>
            <a:endParaRPr b="0" lang="en-PH" sz="1800" spc="-1" strike="noStrike">
              <a:latin typeface="Arial"/>
            </a:endParaRPr>
          </a:p>
        </p:txBody>
      </p:sp>
      <p:sp>
        <p:nvSpPr>
          <p:cNvPr id="255" name=""/>
          <p:cNvSpPr/>
          <p:nvPr/>
        </p:nvSpPr>
        <p:spPr>
          <a:xfrm>
            <a:off x="1738080" y="1816920"/>
            <a:ext cx="46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Circle the letter of the correct answer.</a:t>
            </a:r>
            <a:endParaRPr b="0" lang="en-PH" sz="1800" spc="-1" strike="noStrike">
              <a:latin typeface="Arial"/>
            </a:endParaRPr>
          </a:p>
        </p:txBody>
      </p:sp>
      <p:sp>
        <p:nvSpPr>
          <p:cNvPr id="256" name=""/>
          <p:cNvSpPr/>
          <p:nvPr/>
        </p:nvSpPr>
        <p:spPr>
          <a:xfrm>
            <a:off x="1980000" y="704880"/>
            <a:ext cx="863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
          <p:cNvSpPr/>
          <p:nvPr/>
        </p:nvSpPr>
        <p:spPr>
          <a:xfrm>
            <a:off x="1738080" y="2520000"/>
            <a:ext cx="6361200" cy="2800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Lato"/>
                <a:ea typeface="DejaVu Sans"/>
              </a:rPr>
              <a:t>4. If the car hadn’t broken down, she ______ missed the train.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A. won’t have                      C. shouldn’t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highlight>
                  <a:srgbClr val="ffff00"/>
                </a:highlight>
                <a:latin typeface="Lato"/>
                <a:ea typeface="DejaVu Sans"/>
              </a:rPr>
              <a:t>B. wouldn’t have</a:t>
            </a:r>
            <a:r>
              <a:rPr b="0" lang="en-PH" sz="1800" spc="-1" strike="noStrike">
                <a:solidFill>
                  <a:srgbClr val="000000"/>
                </a:solidFill>
                <a:latin typeface="Lato"/>
                <a:ea typeface="DejaVu Sans"/>
              </a:rPr>
              <a:t>                 D. won’t</a:t>
            </a:r>
            <a:endParaRPr b="0" lang="en-PH" sz="1800" spc="-1" strike="noStrike">
              <a:latin typeface="Arial"/>
            </a:endParaRPr>
          </a:p>
          <a:p>
            <a:pPr>
              <a:lnSpc>
                <a:spcPct val="150000"/>
              </a:lnSpc>
              <a:spcBef>
                <a:spcPts val="567"/>
              </a:spcBef>
              <a:spcAft>
                <a:spcPts val="567"/>
              </a:spcAft>
              <a:buNone/>
            </a:pPr>
            <a:r>
              <a:rPr b="0" lang="en-PH" sz="1800" spc="-1" strike="noStrike">
                <a:solidFill>
                  <a:srgbClr val="000000"/>
                </a:solidFill>
                <a:latin typeface="Lato"/>
                <a:ea typeface="DejaVu Sans"/>
              </a:rPr>
              <a:t>5. Don’t phone them anymore, they ______arrive soon.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highlight>
                  <a:srgbClr val="ffff00"/>
                </a:highlight>
                <a:latin typeface="Lato"/>
                <a:ea typeface="DejaVu Sans"/>
              </a:rPr>
              <a:t>A. shall</a:t>
            </a:r>
            <a:r>
              <a:rPr b="0" lang="en-PH" sz="1800" spc="-1" strike="noStrike">
                <a:solidFill>
                  <a:srgbClr val="000000"/>
                </a:solidFill>
                <a:latin typeface="Lato"/>
                <a:ea typeface="DejaVu Sans"/>
              </a:rPr>
              <a:t>                                C. could</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B. must                                D. had to</a:t>
            </a:r>
            <a:endParaRPr b="0" lang="en-PH" sz="1800" spc="-1" strike="noStrike">
              <a:latin typeface="Arial"/>
            </a:endParaRPr>
          </a:p>
        </p:txBody>
      </p:sp>
      <p:sp>
        <p:nvSpPr>
          <p:cNvPr id="258" name=""/>
          <p:cNvSpPr/>
          <p:nvPr/>
        </p:nvSpPr>
        <p:spPr>
          <a:xfrm>
            <a:off x="1980000" y="704880"/>
            <a:ext cx="8639280" cy="734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
        <p:nvSpPr>
          <p:cNvPr id="259" name=""/>
          <p:cNvSpPr/>
          <p:nvPr/>
        </p:nvSpPr>
        <p:spPr>
          <a:xfrm>
            <a:off x="3708000" y="1456920"/>
            <a:ext cx="467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70280" y="2052000"/>
            <a:ext cx="9358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Modals are auxiliary verbs except “be” (am, is, are, was, or were), “do,” and “have” verbs.</a:t>
            </a:r>
            <a:endParaRPr b="0" lang="en-PH" sz="1800" spc="-1" strike="noStrike">
              <a:latin typeface="Arial"/>
            </a:endParaRPr>
          </a:p>
        </p:txBody>
      </p:sp>
      <p:sp>
        <p:nvSpPr>
          <p:cNvPr id="129" name=""/>
          <p:cNvSpPr/>
          <p:nvPr/>
        </p:nvSpPr>
        <p:spPr>
          <a:xfrm>
            <a:off x="1080000" y="2520000"/>
            <a:ext cx="9178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Unlike other auxiliary verbs, modals have these characteristics:</a:t>
            </a:r>
            <a:endParaRPr b="0" lang="en-PH" sz="1800" spc="-1" strike="noStrike">
              <a:latin typeface="Arial"/>
            </a:endParaRPr>
          </a:p>
        </p:txBody>
      </p:sp>
      <p:sp>
        <p:nvSpPr>
          <p:cNvPr id="130" name=""/>
          <p:cNvSpPr/>
          <p:nvPr/>
        </p:nvSpPr>
        <p:spPr>
          <a:xfrm>
            <a:off x="1980000" y="2965680"/>
            <a:ext cx="8458920" cy="162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only exist in their helping form</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cannot stand as the principal verb in a sentence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can express ideas such as possibility, intention, obligation, and necessity</a:t>
            </a:r>
            <a:endParaRPr b="0" lang="en-PH" sz="1800" spc="-1" strike="noStrike">
              <a:latin typeface="Arial"/>
            </a:endParaRPr>
          </a:p>
        </p:txBody>
      </p:sp>
      <p:sp>
        <p:nvSpPr>
          <p:cNvPr id="131" name=""/>
          <p:cNvSpPr/>
          <p:nvPr/>
        </p:nvSpPr>
        <p:spPr>
          <a:xfrm>
            <a:off x="1480320" y="4068000"/>
            <a:ext cx="175860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32" name=""/>
          <p:cNvSpPr/>
          <p:nvPr/>
        </p:nvSpPr>
        <p:spPr>
          <a:xfrm>
            <a:off x="1980000" y="4475520"/>
            <a:ext cx="1043892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You </a:t>
            </a:r>
            <a:r>
              <a:rPr b="1" lang="en-PH" sz="1800" spc="-1" strike="noStrike" u="sng">
                <a:solidFill>
                  <a:srgbClr val="000000"/>
                </a:solidFill>
                <a:uFillTx/>
                <a:latin typeface="Lato"/>
                <a:ea typeface="DejaVu Sans"/>
              </a:rPr>
              <a:t>can</a:t>
            </a:r>
            <a:r>
              <a:rPr b="0" lang="en-PH" sz="1800" spc="-1" strike="noStrike">
                <a:solidFill>
                  <a:srgbClr val="000000"/>
                </a:solidFill>
                <a:latin typeface="Lato"/>
                <a:ea typeface="DejaVu Sans"/>
              </a:rPr>
              <a:t> have these gummy candies if you like.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b. Jhon </a:t>
            </a:r>
            <a:r>
              <a:rPr b="1" lang="en-PH" sz="1800" spc="-1" strike="noStrike" u="sng">
                <a:solidFill>
                  <a:srgbClr val="000000"/>
                </a:solidFill>
                <a:uFillTx/>
                <a:latin typeface="Lato"/>
                <a:ea typeface="DejaVu Sans"/>
              </a:rPr>
              <a:t>will</a:t>
            </a:r>
            <a:r>
              <a:rPr b="0" lang="en-PH" sz="1800" spc="-1" strike="noStrike">
                <a:solidFill>
                  <a:srgbClr val="000000"/>
                </a:solidFill>
                <a:latin typeface="Lato"/>
                <a:ea typeface="DejaVu Sans"/>
              </a:rPr>
              <a:t> be a great singer someday, for he is passionate.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 We </a:t>
            </a:r>
            <a:r>
              <a:rPr b="1" lang="en-PH" sz="1800" spc="-1" strike="noStrike" u="sng">
                <a:solidFill>
                  <a:srgbClr val="000000"/>
                </a:solidFill>
                <a:uFillTx/>
                <a:latin typeface="Lato"/>
                <a:ea typeface="DejaVu Sans"/>
              </a:rPr>
              <a:t>might</a:t>
            </a:r>
            <a:r>
              <a:rPr b="0" lang="en-PH" sz="1800" spc="-1" strike="noStrike">
                <a:solidFill>
                  <a:srgbClr val="000000"/>
                </a:solidFill>
                <a:latin typeface="Lato"/>
                <a:ea typeface="DejaVu Sans"/>
              </a:rPr>
              <a:t> spend our summer in Baguio when the pandemic slows down.</a:t>
            </a:r>
            <a:endParaRPr b="0" lang="en-PH" sz="1800" spc="-1" strike="noStrike">
              <a:latin typeface="Arial"/>
            </a:endParaRPr>
          </a:p>
        </p:txBody>
      </p:sp>
      <p:sp>
        <p:nvSpPr>
          <p:cNvPr id="133" name=""/>
          <p:cNvSpPr/>
          <p:nvPr/>
        </p:nvSpPr>
        <p:spPr>
          <a:xfrm>
            <a:off x="1974960" y="596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
        <p:nvSpPr>
          <p:cNvPr id="134" name=""/>
          <p:cNvSpPr/>
          <p:nvPr/>
        </p:nvSpPr>
        <p:spPr>
          <a:xfrm>
            <a:off x="1070280" y="1512000"/>
            <a:ext cx="10089000" cy="431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You can be polite in making requests in many ways, not only with the use of the word “please.”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283040" y="1572480"/>
            <a:ext cx="951588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Modals include the following: </a:t>
            </a:r>
            <a:r>
              <a:rPr b="1" lang="en-PH" sz="1800" spc="-1" strike="noStrike">
                <a:solidFill>
                  <a:srgbClr val="000000"/>
                </a:solidFill>
                <a:latin typeface="Lato"/>
                <a:ea typeface="DejaVu Sans"/>
              </a:rPr>
              <a:t>can, could, may, might, must, shall, should, ought to, will, </a:t>
            </a:r>
            <a:r>
              <a:rPr b="0" lang="en-PH" sz="1800" spc="-1" strike="noStrike">
                <a:solidFill>
                  <a:srgbClr val="000000"/>
                </a:solidFill>
                <a:latin typeface="Lato"/>
                <a:ea typeface="DejaVu Sans"/>
              </a:rPr>
              <a:t>and</a:t>
            </a:r>
            <a:r>
              <a:rPr b="1" lang="en-PH" sz="1800" spc="-1" strike="noStrike">
                <a:solidFill>
                  <a:srgbClr val="000000"/>
                </a:solidFill>
                <a:latin typeface="Lato"/>
                <a:ea typeface="DejaVu Sans"/>
              </a:rPr>
              <a:t> would.</a:t>
            </a:r>
            <a:endParaRPr b="0" lang="en-PH" sz="1800" spc="-1" strike="noStrike">
              <a:latin typeface="Arial"/>
            </a:endParaRPr>
          </a:p>
        </p:txBody>
      </p:sp>
      <p:graphicFrame>
        <p:nvGraphicFramePr>
          <p:cNvPr id="136" name=""/>
          <p:cNvGraphicFramePr/>
          <p:nvPr/>
        </p:nvGraphicFramePr>
        <p:xfrm>
          <a:off x="1355040" y="2581920"/>
          <a:ext cx="9444600" cy="2755800"/>
        </p:xfrm>
        <a:graphic>
          <a:graphicData uri="http://schemas.openxmlformats.org/drawingml/2006/table">
            <a:tbl>
              <a:tblPr/>
              <a:tblGrid>
                <a:gridCol w="1960560"/>
                <a:gridCol w="4505040"/>
                <a:gridCol w="2979360"/>
              </a:tblGrid>
              <a:tr h="585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4421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29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37" name=""/>
          <p:cNvSpPr/>
          <p:nvPr/>
        </p:nvSpPr>
        <p:spPr>
          <a:xfrm>
            <a:off x="1793160" y="266328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138" name=""/>
          <p:cNvSpPr/>
          <p:nvPr/>
        </p:nvSpPr>
        <p:spPr>
          <a:xfrm>
            <a:off x="4889160" y="2663280"/>
            <a:ext cx="15537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39" name=""/>
          <p:cNvSpPr/>
          <p:nvPr/>
        </p:nvSpPr>
        <p:spPr>
          <a:xfrm>
            <a:off x="8928000" y="2663280"/>
            <a:ext cx="89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140" name=""/>
          <p:cNvSpPr/>
          <p:nvPr/>
        </p:nvSpPr>
        <p:spPr>
          <a:xfrm>
            <a:off x="3420000" y="3204000"/>
            <a:ext cx="4318920" cy="2233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They </a:t>
            </a:r>
            <a:r>
              <a:rPr b="0" lang="en-PH" sz="1800" spc="-1" strike="noStrike" u="sng">
                <a:solidFill>
                  <a:srgbClr val="000000"/>
                </a:solidFill>
                <a:uFillTx/>
                <a:latin typeface="Lato"/>
                <a:ea typeface="DejaVu Sans"/>
              </a:rPr>
              <a:t>can</a:t>
            </a:r>
            <a:r>
              <a:rPr b="0" lang="en-PH" sz="1800" spc="-1" strike="noStrike">
                <a:solidFill>
                  <a:srgbClr val="000000"/>
                </a:solidFill>
                <a:latin typeface="Lato"/>
                <a:ea typeface="DejaVu Sans"/>
              </a:rPr>
              <a:t> commute from home to school.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boys </a:t>
            </a:r>
            <a:r>
              <a:rPr b="0" lang="en-PH" sz="1800" spc="-1" strike="noStrike" u="sng">
                <a:solidFill>
                  <a:srgbClr val="000000"/>
                </a:solidFill>
                <a:uFillTx/>
                <a:latin typeface="Lato"/>
                <a:ea typeface="DejaVu Sans"/>
              </a:rPr>
              <a:t>cannot</a:t>
            </a:r>
            <a:r>
              <a:rPr b="0" lang="en-PH" sz="1800" spc="-1" strike="noStrike">
                <a:solidFill>
                  <a:srgbClr val="000000"/>
                </a:solidFill>
                <a:latin typeface="Lato"/>
                <a:ea typeface="DejaVu Sans"/>
              </a:rPr>
              <a:t> </a:t>
            </a:r>
            <a:r>
              <a:rPr b="0" lang="en-PH" sz="1800" spc="-1" strike="noStrike">
                <a:solidFill>
                  <a:srgbClr val="000000"/>
                </a:solidFill>
                <a:latin typeface="Lato"/>
                <a:ea typeface="€Ž@'EFþ"/>
              </a:rPr>
              <a:t>fix the faucet.</a:t>
            </a:r>
            <a:endParaRPr b="0" lang="en-PH" sz="1800" spc="-1" strike="noStrike">
              <a:latin typeface="Arial"/>
            </a:endParaRPr>
          </a:p>
          <a:p>
            <a:pPr>
              <a:lnSpc>
                <a:spcPct val="100000"/>
              </a:lnSpc>
              <a:buNone/>
            </a:pPr>
            <a:r>
              <a:rPr b="0" lang="en-PH" sz="1800" spc="-1" strike="noStrike" u="sng">
                <a:solidFill>
                  <a:srgbClr val="000000"/>
                </a:solidFill>
                <a:uFillTx/>
                <a:latin typeface="Lato"/>
                <a:ea typeface="€Ž@'EFþ"/>
              </a:rPr>
              <a:t>Can</a:t>
            </a:r>
            <a:r>
              <a:rPr b="0" lang="en-PH" sz="1800" spc="-1" strike="noStrike">
                <a:solidFill>
                  <a:srgbClr val="000000"/>
                </a:solidFill>
                <a:latin typeface="Lato"/>
                <a:ea typeface="€Ž@'EFþ"/>
              </a:rPr>
              <a:t> I read here?</a:t>
            </a:r>
            <a:endParaRPr b="0" lang="en-PH" sz="1800" spc="-1" strike="noStrike">
              <a:latin typeface="Arial"/>
            </a:endParaRPr>
          </a:p>
          <a:p>
            <a:pPr>
              <a:lnSpc>
                <a:spcPct val="100000"/>
              </a:lnSpc>
              <a:buNone/>
            </a:pPr>
            <a:r>
              <a:rPr b="0" lang="en-PH" sz="1800" spc="-1" strike="noStrike" u="sng">
                <a:solidFill>
                  <a:srgbClr val="000000"/>
                </a:solidFill>
                <a:uFillTx/>
                <a:latin typeface="Lato"/>
                <a:ea typeface="€Ž@'EFþ"/>
              </a:rPr>
              <a:t>Can</a:t>
            </a:r>
            <a:r>
              <a:rPr b="0" lang="en-PH" sz="1800" spc="-1" strike="noStrike">
                <a:solidFill>
                  <a:srgbClr val="000000"/>
                </a:solidFill>
                <a:latin typeface="Lato"/>
                <a:ea typeface="€Ž@'EFþ"/>
              </a:rPr>
              <a:t> you teach me?</a:t>
            </a:r>
            <a:endParaRPr b="0" lang="en-PH" sz="1800" spc="-1" strike="noStrike">
              <a:latin typeface="Arial"/>
            </a:endParaRPr>
          </a:p>
        </p:txBody>
      </p:sp>
      <p:sp>
        <p:nvSpPr>
          <p:cNvPr id="141" name=""/>
          <p:cNvSpPr/>
          <p:nvPr/>
        </p:nvSpPr>
        <p:spPr>
          <a:xfrm>
            <a:off x="7877520" y="3201120"/>
            <a:ext cx="346140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ability/possibility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inability/impossibility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asking for permission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making a request</a:t>
            </a:r>
            <a:endParaRPr b="0" lang="en-PH" sz="1800" spc="-1" strike="noStrike">
              <a:latin typeface="Arial"/>
            </a:endParaRPr>
          </a:p>
        </p:txBody>
      </p:sp>
      <p:sp>
        <p:nvSpPr>
          <p:cNvPr id="142" name=""/>
          <p:cNvSpPr/>
          <p:nvPr/>
        </p:nvSpPr>
        <p:spPr>
          <a:xfrm>
            <a:off x="1944000" y="3672000"/>
            <a:ext cx="80640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CAN</a:t>
            </a:r>
            <a:endParaRPr b="0" lang="en-PH" sz="1800" spc="-1" strike="noStrike">
              <a:latin typeface="Arial"/>
            </a:endParaRPr>
          </a:p>
        </p:txBody>
      </p:sp>
      <p:sp>
        <p:nvSpPr>
          <p:cNvPr id="143" name=""/>
          <p:cNvSpPr/>
          <p:nvPr/>
        </p:nvSpPr>
        <p:spPr>
          <a:xfrm>
            <a:off x="1800000" y="4787280"/>
            <a:ext cx="107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COULD</a:t>
            </a:r>
            <a:endParaRPr b="0" lang="en-PH" sz="1800" spc="-1" strike="noStrike">
              <a:latin typeface="Arial"/>
            </a:endParaRPr>
          </a:p>
        </p:txBody>
      </p:sp>
      <p:sp>
        <p:nvSpPr>
          <p:cNvPr id="144" name=""/>
          <p:cNvSpPr/>
          <p:nvPr/>
        </p:nvSpPr>
        <p:spPr>
          <a:xfrm>
            <a:off x="3420000" y="4751280"/>
            <a:ext cx="433008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Could I borrow your ballpoint pen?</a:t>
            </a:r>
            <a:endParaRPr b="0" lang="en-PH" sz="1800" spc="-1" strike="noStrike">
              <a:latin typeface="Arial"/>
            </a:endParaRPr>
          </a:p>
        </p:txBody>
      </p:sp>
      <p:sp>
        <p:nvSpPr>
          <p:cNvPr id="145" name=""/>
          <p:cNvSpPr/>
          <p:nvPr/>
        </p:nvSpPr>
        <p:spPr>
          <a:xfrm>
            <a:off x="7920000" y="4751280"/>
            <a:ext cx="251892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asking for permission</a:t>
            </a:r>
            <a:endParaRPr b="0" lang="en-PH" sz="1800" spc="-1" strike="noStrike">
              <a:latin typeface="Arial"/>
            </a:endParaRPr>
          </a:p>
        </p:txBody>
      </p:sp>
      <p:sp>
        <p:nvSpPr>
          <p:cNvPr id="146" name=""/>
          <p:cNvSpPr/>
          <p:nvPr/>
        </p:nvSpPr>
        <p:spPr>
          <a:xfrm>
            <a:off x="1974960" y="560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7" name=""/>
          <p:cNvGraphicFramePr/>
          <p:nvPr/>
        </p:nvGraphicFramePr>
        <p:xfrm>
          <a:off x="1355400" y="1260000"/>
          <a:ext cx="9444600" cy="4390920"/>
        </p:xfrm>
        <a:graphic>
          <a:graphicData uri="http://schemas.openxmlformats.org/drawingml/2006/table">
            <a:tbl>
              <a:tblPr/>
              <a:tblGrid>
                <a:gridCol w="1847520"/>
                <a:gridCol w="4772880"/>
                <a:gridCol w="2824560"/>
              </a:tblGrid>
              <a:tr h="522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024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15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29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8" name=""/>
          <p:cNvSpPr/>
          <p:nvPr/>
        </p:nvSpPr>
        <p:spPr>
          <a:xfrm>
            <a:off x="1787040" y="2467800"/>
            <a:ext cx="173988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COULD</a:t>
            </a:r>
            <a:endParaRPr b="0" lang="en-PH" sz="1800" spc="-1" strike="noStrike">
              <a:latin typeface="Arial"/>
            </a:endParaRPr>
          </a:p>
        </p:txBody>
      </p:sp>
      <p:sp>
        <p:nvSpPr>
          <p:cNvPr id="149" name=""/>
          <p:cNvSpPr/>
          <p:nvPr/>
        </p:nvSpPr>
        <p:spPr>
          <a:xfrm>
            <a:off x="3256560" y="1833840"/>
            <a:ext cx="4750920" cy="3152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you demonstrate it to me more slowly?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We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try to arrange a meeting ourselves.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 think we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have another panel discussion.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She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dance gracefully before the accident.</a:t>
            </a:r>
            <a:endParaRPr b="0" lang="en-PH" sz="1800" spc="-1" strike="noStrike">
              <a:latin typeface="Arial"/>
            </a:endParaRPr>
          </a:p>
        </p:txBody>
      </p:sp>
      <p:sp>
        <p:nvSpPr>
          <p:cNvPr id="150" name=""/>
          <p:cNvSpPr/>
          <p:nvPr/>
        </p:nvSpPr>
        <p:spPr>
          <a:xfrm>
            <a:off x="8100000" y="1836000"/>
            <a:ext cx="225036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making a request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giving a suggestion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ability in the past</a:t>
            </a:r>
            <a:endParaRPr b="0" lang="en-PH" sz="1800" spc="-1" strike="noStrike">
              <a:latin typeface="Arial"/>
            </a:endParaRPr>
          </a:p>
        </p:txBody>
      </p:sp>
      <p:sp>
        <p:nvSpPr>
          <p:cNvPr id="151" name=""/>
          <p:cNvSpPr/>
          <p:nvPr/>
        </p:nvSpPr>
        <p:spPr>
          <a:xfrm>
            <a:off x="5040000" y="1296000"/>
            <a:ext cx="15537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52" name=""/>
          <p:cNvSpPr/>
          <p:nvPr/>
        </p:nvSpPr>
        <p:spPr>
          <a:xfrm>
            <a:off x="9000000" y="1332000"/>
            <a:ext cx="89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153" name=""/>
          <p:cNvSpPr/>
          <p:nvPr/>
        </p:nvSpPr>
        <p:spPr>
          <a:xfrm>
            <a:off x="1800000" y="129600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154" name=""/>
          <p:cNvSpPr/>
          <p:nvPr/>
        </p:nvSpPr>
        <p:spPr>
          <a:xfrm>
            <a:off x="1875960" y="4140000"/>
            <a:ext cx="822960" cy="5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MAY</a:t>
            </a:r>
            <a:endParaRPr b="0" lang="en-PH" sz="1800" spc="-1" strike="noStrike">
              <a:latin typeface="Arial"/>
            </a:endParaRPr>
          </a:p>
        </p:txBody>
      </p:sp>
      <p:sp>
        <p:nvSpPr>
          <p:cNvPr id="155" name=""/>
          <p:cNvSpPr/>
          <p:nvPr/>
        </p:nvSpPr>
        <p:spPr>
          <a:xfrm>
            <a:off x="3256560" y="3852000"/>
            <a:ext cx="4858920" cy="162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May I have another glass of milk?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Philippines may become a major tourist attraction.</a:t>
            </a:r>
            <a:endParaRPr b="0" lang="en-PH" sz="1800" spc="-1" strike="noStrike">
              <a:latin typeface="Arial"/>
            </a:endParaRPr>
          </a:p>
        </p:txBody>
      </p:sp>
      <p:sp>
        <p:nvSpPr>
          <p:cNvPr id="156" name=""/>
          <p:cNvSpPr/>
          <p:nvPr/>
        </p:nvSpPr>
        <p:spPr>
          <a:xfrm>
            <a:off x="8039880" y="3841200"/>
            <a:ext cx="275760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asking for permission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p:txBody>
      </p:sp>
      <p:sp>
        <p:nvSpPr>
          <p:cNvPr id="157" name=""/>
          <p:cNvSpPr/>
          <p:nvPr/>
        </p:nvSpPr>
        <p:spPr>
          <a:xfrm>
            <a:off x="1759680" y="5076000"/>
            <a:ext cx="149580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MIGHT</a:t>
            </a:r>
            <a:endParaRPr b="0" lang="en-PH" sz="1800" spc="-1" strike="noStrike">
              <a:latin typeface="Arial"/>
            </a:endParaRPr>
          </a:p>
        </p:txBody>
      </p:sp>
      <p:sp>
        <p:nvSpPr>
          <p:cNvPr id="158" name=""/>
          <p:cNvSpPr/>
          <p:nvPr/>
        </p:nvSpPr>
        <p:spPr>
          <a:xfrm>
            <a:off x="3277440" y="5066640"/>
            <a:ext cx="48589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They might give us another chance.</a:t>
            </a:r>
            <a:endParaRPr b="0" lang="en-PH" sz="1800" spc="-1" strike="noStrike">
              <a:latin typeface="Arial"/>
            </a:endParaRPr>
          </a:p>
        </p:txBody>
      </p:sp>
      <p:sp>
        <p:nvSpPr>
          <p:cNvPr id="159" name=""/>
          <p:cNvSpPr/>
          <p:nvPr/>
        </p:nvSpPr>
        <p:spPr>
          <a:xfrm>
            <a:off x="8065440" y="5049000"/>
            <a:ext cx="212148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p:txBody>
      </p:sp>
      <p:sp>
        <p:nvSpPr>
          <p:cNvPr id="160" name=""/>
          <p:cNvSpPr/>
          <p:nvPr/>
        </p:nvSpPr>
        <p:spPr>
          <a:xfrm>
            <a:off x="1938960" y="344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1" name=""/>
          <p:cNvGraphicFramePr/>
          <p:nvPr/>
        </p:nvGraphicFramePr>
        <p:xfrm>
          <a:off x="1355400" y="1260000"/>
          <a:ext cx="9444600" cy="4390920"/>
        </p:xfrm>
        <a:graphic>
          <a:graphicData uri="http://schemas.openxmlformats.org/drawingml/2006/table">
            <a:tbl>
              <a:tblPr/>
              <a:tblGrid>
                <a:gridCol w="1847520"/>
                <a:gridCol w="4772880"/>
                <a:gridCol w="2824560"/>
              </a:tblGrid>
              <a:tr h="522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024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15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29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2" name=""/>
          <p:cNvSpPr/>
          <p:nvPr/>
        </p:nvSpPr>
        <p:spPr>
          <a:xfrm>
            <a:off x="1787040" y="2467800"/>
            <a:ext cx="173988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COULD</a:t>
            </a:r>
            <a:endParaRPr b="0" lang="en-PH" sz="1800" spc="-1" strike="noStrike">
              <a:latin typeface="Arial"/>
            </a:endParaRPr>
          </a:p>
        </p:txBody>
      </p:sp>
      <p:sp>
        <p:nvSpPr>
          <p:cNvPr id="163" name=""/>
          <p:cNvSpPr/>
          <p:nvPr/>
        </p:nvSpPr>
        <p:spPr>
          <a:xfrm>
            <a:off x="3256560" y="1833840"/>
            <a:ext cx="4750920" cy="3152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you demonstrate it to me more slowly?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We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try to arrange a meeting ourselves.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 think we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have another panel discussion.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She </a:t>
            </a:r>
            <a:r>
              <a:rPr b="0" lang="en-PH" sz="1800" spc="-1" strike="noStrike" u="sng">
                <a:solidFill>
                  <a:srgbClr val="000000"/>
                </a:solidFill>
                <a:uFillTx/>
                <a:latin typeface="Lato"/>
                <a:ea typeface="DejaVu Sans"/>
              </a:rPr>
              <a:t>could</a:t>
            </a:r>
            <a:r>
              <a:rPr b="0" lang="en-PH" sz="1800" spc="-1" strike="noStrike">
                <a:solidFill>
                  <a:srgbClr val="000000"/>
                </a:solidFill>
                <a:latin typeface="Lato"/>
                <a:ea typeface="DejaVu Sans"/>
              </a:rPr>
              <a:t> dance gracefully before the accident.</a:t>
            </a:r>
            <a:endParaRPr b="0" lang="en-PH" sz="1800" spc="-1" strike="noStrike">
              <a:latin typeface="Arial"/>
            </a:endParaRPr>
          </a:p>
        </p:txBody>
      </p:sp>
      <p:sp>
        <p:nvSpPr>
          <p:cNvPr id="164" name=""/>
          <p:cNvSpPr/>
          <p:nvPr/>
        </p:nvSpPr>
        <p:spPr>
          <a:xfrm>
            <a:off x="8100000" y="1836000"/>
            <a:ext cx="225036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making a request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giving a suggestion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ability in the past</a:t>
            </a:r>
            <a:endParaRPr b="0" lang="en-PH" sz="1800" spc="-1" strike="noStrike">
              <a:latin typeface="Arial"/>
            </a:endParaRPr>
          </a:p>
        </p:txBody>
      </p:sp>
      <p:sp>
        <p:nvSpPr>
          <p:cNvPr id="165" name=""/>
          <p:cNvSpPr/>
          <p:nvPr/>
        </p:nvSpPr>
        <p:spPr>
          <a:xfrm>
            <a:off x="5040000" y="1296000"/>
            <a:ext cx="15537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66" name=""/>
          <p:cNvSpPr/>
          <p:nvPr/>
        </p:nvSpPr>
        <p:spPr>
          <a:xfrm>
            <a:off x="9000000" y="1332000"/>
            <a:ext cx="89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167" name=""/>
          <p:cNvSpPr/>
          <p:nvPr/>
        </p:nvSpPr>
        <p:spPr>
          <a:xfrm>
            <a:off x="1800000" y="129600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168" name=""/>
          <p:cNvSpPr/>
          <p:nvPr/>
        </p:nvSpPr>
        <p:spPr>
          <a:xfrm>
            <a:off x="1875960" y="4140000"/>
            <a:ext cx="822960" cy="5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MAY</a:t>
            </a:r>
            <a:endParaRPr b="0" lang="en-PH" sz="1800" spc="-1" strike="noStrike">
              <a:latin typeface="Arial"/>
            </a:endParaRPr>
          </a:p>
        </p:txBody>
      </p:sp>
      <p:sp>
        <p:nvSpPr>
          <p:cNvPr id="169" name=""/>
          <p:cNvSpPr/>
          <p:nvPr/>
        </p:nvSpPr>
        <p:spPr>
          <a:xfrm>
            <a:off x="3256560" y="3852000"/>
            <a:ext cx="4858920" cy="1621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May I have another glass of milk?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 Philippines may become a major tourist attraction.</a:t>
            </a:r>
            <a:endParaRPr b="0" lang="en-PH" sz="1800" spc="-1" strike="noStrike">
              <a:latin typeface="Arial"/>
            </a:endParaRPr>
          </a:p>
        </p:txBody>
      </p:sp>
      <p:sp>
        <p:nvSpPr>
          <p:cNvPr id="170" name=""/>
          <p:cNvSpPr/>
          <p:nvPr/>
        </p:nvSpPr>
        <p:spPr>
          <a:xfrm>
            <a:off x="8039880" y="3841200"/>
            <a:ext cx="275760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asking for permission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p:txBody>
      </p:sp>
      <p:sp>
        <p:nvSpPr>
          <p:cNvPr id="171" name=""/>
          <p:cNvSpPr/>
          <p:nvPr/>
        </p:nvSpPr>
        <p:spPr>
          <a:xfrm>
            <a:off x="1759680" y="5076000"/>
            <a:ext cx="149580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MIGHT</a:t>
            </a:r>
            <a:endParaRPr b="0" lang="en-PH" sz="1800" spc="-1" strike="noStrike">
              <a:latin typeface="Arial"/>
            </a:endParaRPr>
          </a:p>
        </p:txBody>
      </p:sp>
      <p:sp>
        <p:nvSpPr>
          <p:cNvPr id="172" name=""/>
          <p:cNvSpPr/>
          <p:nvPr/>
        </p:nvSpPr>
        <p:spPr>
          <a:xfrm>
            <a:off x="3277440" y="5066640"/>
            <a:ext cx="48589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They might give us another chance.</a:t>
            </a:r>
            <a:endParaRPr b="0" lang="en-PH" sz="1800" spc="-1" strike="noStrike">
              <a:latin typeface="Arial"/>
            </a:endParaRPr>
          </a:p>
        </p:txBody>
      </p:sp>
      <p:sp>
        <p:nvSpPr>
          <p:cNvPr id="173" name=""/>
          <p:cNvSpPr/>
          <p:nvPr/>
        </p:nvSpPr>
        <p:spPr>
          <a:xfrm>
            <a:off x="8065440" y="5049000"/>
            <a:ext cx="212148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future possibility</a:t>
            </a:r>
            <a:endParaRPr b="0" lang="en-PH" sz="1800" spc="-1" strike="noStrike">
              <a:latin typeface="Arial"/>
            </a:endParaRPr>
          </a:p>
        </p:txBody>
      </p:sp>
      <p:sp>
        <p:nvSpPr>
          <p:cNvPr id="174" name=""/>
          <p:cNvSpPr/>
          <p:nvPr/>
        </p:nvSpPr>
        <p:spPr>
          <a:xfrm>
            <a:off x="1980000" y="34452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75" name=""/>
          <p:cNvGraphicFramePr/>
          <p:nvPr/>
        </p:nvGraphicFramePr>
        <p:xfrm>
          <a:off x="1355760" y="1260360"/>
          <a:ext cx="9444600" cy="4520880"/>
        </p:xfrm>
        <a:graphic>
          <a:graphicData uri="http://schemas.openxmlformats.org/drawingml/2006/table">
            <a:tbl>
              <a:tblPr/>
              <a:tblGrid>
                <a:gridCol w="1847520"/>
                <a:gridCol w="4772880"/>
                <a:gridCol w="2824560"/>
              </a:tblGrid>
              <a:tr h="5227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332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233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1840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578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6" name=""/>
          <p:cNvSpPr/>
          <p:nvPr/>
        </p:nvSpPr>
        <p:spPr>
          <a:xfrm>
            <a:off x="1800360" y="129636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177" name=""/>
          <p:cNvSpPr/>
          <p:nvPr/>
        </p:nvSpPr>
        <p:spPr>
          <a:xfrm>
            <a:off x="5040360" y="1296360"/>
            <a:ext cx="15537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78" name=""/>
          <p:cNvSpPr/>
          <p:nvPr/>
        </p:nvSpPr>
        <p:spPr>
          <a:xfrm>
            <a:off x="9000000" y="1332360"/>
            <a:ext cx="89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179" name=""/>
          <p:cNvSpPr/>
          <p:nvPr/>
        </p:nvSpPr>
        <p:spPr>
          <a:xfrm>
            <a:off x="1836000" y="2124000"/>
            <a:ext cx="1186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MUST</a:t>
            </a:r>
            <a:endParaRPr b="0" lang="en-PH" sz="1800" spc="-1" strike="noStrike">
              <a:latin typeface="Arial"/>
            </a:endParaRPr>
          </a:p>
        </p:txBody>
      </p:sp>
      <p:sp>
        <p:nvSpPr>
          <p:cNvPr id="180" name=""/>
          <p:cNvSpPr/>
          <p:nvPr/>
        </p:nvSpPr>
        <p:spPr>
          <a:xfrm>
            <a:off x="3246120" y="1825200"/>
            <a:ext cx="460080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We must say our prayers now.</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They must not use their cell phones during class hours.</a:t>
            </a:r>
            <a:endParaRPr b="0" lang="en-PH" sz="1800" spc="-1" strike="noStrike">
              <a:latin typeface="Arial"/>
            </a:endParaRPr>
          </a:p>
        </p:txBody>
      </p:sp>
      <p:sp>
        <p:nvSpPr>
          <p:cNvPr id="181" name=""/>
          <p:cNvSpPr/>
          <p:nvPr/>
        </p:nvSpPr>
        <p:spPr>
          <a:xfrm>
            <a:off x="7982640" y="1836000"/>
            <a:ext cx="281664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necessity/obligation prohibition</a:t>
            </a:r>
            <a:endParaRPr b="0" lang="en-PH" sz="1800" spc="-1" strike="noStrike">
              <a:latin typeface="Arial"/>
            </a:endParaRPr>
          </a:p>
        </p:txBody>
      </p:sp>
      <p:sp>
        <p:nvSpPr>
          <p:cNvPr id="182" name=""/>
          <p:cNvSpPr/>
          <p:nvPr/>
        </p:nvSpPr>
        <p:spPr>
          <a:xfrm>
            <a:off x="1548000" y="3117960"/>
            <a:ext cx="197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OUGHT TO</a:t>
            </a:r>
            <a:endParaRPr b="0" lang="en-PH" sz="1800" spc="-1" strike="noStrike">
              <a:latin typeface="Arial"/>
            </a:endParaRPr>
          </a:p>
        </p:txBody>
      </p:sp>
      <p:sp>
        <p:nvSpPr>
          <p:cNvPr id="183" name=""/>
          <p:cNvSpPr/>
          <p:nvPr/>
        </p:nvSpPr>
        <p:spPr>
          <a:xfrm>
            <a:off x="3255840" y="2949480"/>
            <a:ext cx="473508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We ought to employ a clerk for our business.</a:t>
            </a:r>
            <a:endParaRPr b="0" lang="en-PH" sz="1800" spc="-1" strike="noStrike">
              <a:latin typeface="Arial"/>
            </a:endParaRPr>
          </a:p>
        </p:txBody>
      </p:sp>
      <p:sp>
        <p:nvSpPr>
          <p:cNvPr id="184" name=""/>
          <p:cNvSpPr/>
          <p:nvPr/>
        </p:nvSpPr>
        <p:spPr>
          <a:xfrm>
            <a:off x="8028000" y="2941200"/>
            <a:ext cx="277128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saying what is right 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necessary</a:t>
            </a:r>
            <a:endParaRPr b="0" lang="en-PH" sz="1800" spc="-1" strike="noStrike">
              <a:latin typeface="Arial"/>
            </a:endParaRPr>
          </a:p>
        </p:txBody>
      </p:sp>
      <p:sp>
        <p:nvSpPr>
          <p:cNvPr id="185" name=""/>
          <p:cNvSpPr/>
          <p:nvPr/>
        </p:nvSpPr>
        <p:spPr>
          <a:xfrm>
            <a:off x="1783440" y="4104000"/>
            <a:ext cx="127548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SHALL</a:t>
            </a:r>
            <a:endParaRPr b="0" lang="en-PH" sz="1800" spc="-1" strike="noStrike">
              <a:latin typeface="Arial"/>
            </a:endParaRPr>
          </a:p>
        </p:txBody>
      </p:sp>
      <p:sp>
        <p:nvSpPr>
          <p:cNvPr id="186" name=""/>
          <p:cNvSpPr/>
          <p:nvPr/>
        </p:nvSpPr>
        <p:spPr>
          <a:xfrm>
            <a:off x="3245760" y="3780000"/>
            <a:ext cx="456516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Shall I help you with your work?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Shall we leave at 4:00 p.m.?</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Shall I send the letter now?</a:t>
            </a:r>
            <a:endParaRPr b="0" lang="en-PH" sz="1800" spc="-1" strike="noStrike">
              <a:latin typeface="Arial"/>
            </a:endParaRPr>
          </a:p>
        </p:txBody>
      </p:sp>
      <p:sp>
        <p:nvSpPr>
          <p:cNvPr id="187" name=""/>
          <p:cNvSpPr/>
          <p:nvPr/>
        </p:nvSpPr>
        <p:spPr>
          <a:xfrm>
            <a:off x="8064000" y="3780000"/>
            <a:ext cx="25189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making an offer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giving a suggestion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asking what to do</a:t>
            </a:r>
            <a:endParaRPr b="0" lang="en-PH" sz="1800" spc="-1" strike="noStrike">
              <a:latin typeface="Arial"/>
            </a:endParaRPr>
          </a:p>
        </p:txBody>
      </p:sp>
      <p:sp>
        <p:nvSpPr>
          <p:cNvPr id="188" name=""/>
          <p:cNvSpPr/>
          <p:nvPr/>
        </p:nvSpPr>
        <p:spPr>
          <a:xfrm>
            <a:off x="1681560" y="5112000"/>
            <a:ext cx="15933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SHOULD</a:t>
            </a:r>
            <a:endParaRPr b="0" lang="en-PH" sz="1800" spc="-1" strike="noStrike">
              <a:latin typeface="Arial"/>
            </a:endParaRPr>
          </a:p>
        </p:txBody>
      </p:sp>
      <p:sp>
        <p:nvSpPr>
          <p:cNvPr id="189" name=""/>
          <p:cNvSpPr/>
          <p:nvPr/>
        </p:nvSpPr>
        <p:spPr>
          <a:xfrm>
            <a:off x="3312000" y="4997160"/>
            <a:ext cx="4606920" cy="2540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We should address this problem immediately.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90" name=""/>
          <p:cNvSpPr/>
          <p:nvPr/>
        </p:nvSpPr>
        <p:spPr>
          <a:xfrm>
            <a:off x="8100000" y="4968000"/>
            <a:ext cx="287892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stating necessity</a:t>
            </a:r>
            <a:endParaRPr b="0" lang="en-PH" sz="1800" spc="-1" strike="noStrike">
              <a:latin typeface="Arial"/>
            </a:endParaRPr>
          </a:p>
        </p:txBody>
      </p:sp>
      <p:sp>
        <p:nvSpPr>
          <p:cNvPr id="191" name=""/>
          <p:cNvSpPr/>
          <p:nvPr/>
        </p:nvSpPr>
        <p:spPr>
          <a:xfrm>
            <a:off x="1938960" y="344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2" name=""/>
          <p:cNvGraphicFramePr/>
          <p:nvPr/>
        </p:nvGraphicFramePr>
        <p:xfrm>
          <a:off x="1584000" y="1528200"/>
          <a:ext cx="9035640" cy="3858120"/>
        </p:xfrm>
        <a:graphic>
          <a:graphicData uri="http://schemas.openxmlformats.org/drawingml/2006/table">
            <a:tbl>
              <a:tblPr/>
              <a:tblGrid>
                <a:gridCol w="1967400"/>
                <a:gridCol w="4752000"/>
                <a:gridCol w="2316600"/>
              </a:tblGrid>
              <a:tr h="564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2420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2438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807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93" name=""/>
          <p:cNvSpPr/>
          <p:nvPr/>
        </p:nvSpPr>
        <p:spPr>
          <a:xfrm>
            <a:off x="2124000" y="158400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194" name=""/>
          <p:cNvSpPr/>
          <p:nvPr/>
        </p:nvSpPr>
        <p:spPr>
          <a:xfrm>
            <a:off x="5177160" y="1584000"/>
            <a:ext cx="155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195" name=""/>
          <p:cNvSpPr/>
          <p:nvPr/>
        </p:nvSpPr>
        <p:spPr>
          <a:xfrm>
            <a:off x="9072000" y="1620000"/>
            <a:ext cx="89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196" name=""/>
          <p:cNvSpPr/>
          <p:nvPr/>
        </p:nvSpPr>
        <p:spPr>
          <a:xfrm>
            <a:off x="1980000" y="2520000"/>
            <a:ext cx="15933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SHOULD</a:t>
            </a:r>
            <a:endParaRPr b="0" lang="en-PH" sz="1800" spc="-1" strike="noStrike">
              <a:latin typeface="Arial"/>
            </a:endParaRPr>
          </a:p>
        </p:txBody>
      </p:sp>
      <p:sp>
        <p:nvSpPr>
          <p:cNvPr id="197" name=""/>
          <p:cNvSpPr/>
          <p:nvPr/>
        </p:nvSpPr>
        <p:spPr>
          <a:xfrm>
            <a:off x="3675240" y="2185200"/>
            <a:ext cx="4387680" cy="1927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 think we should revise our work again.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Employment rate should increase next year.</a:t>
            </a:r>
            <a:endParaRPr b="0" lang="en-PH" sz="1800" spc="-1" strike="noStrike">
              <a:latin typeface="Arial"/>
            </a:endParaRPr>
          </a:p>
        </p:txBody>
      </p:sp>
      <p:sp>
        <p:nvSpPr>
          <p:cNvPr id="198" name=""/>
          <p:cNvSpPr/>
          <p:nvPr/>
        </p:nvSpPr>
        <p:spPr>
          <a:xfrm>
            <a:off x="8352000" y="2160000"/>
            <a:ext cx="233892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recommendation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uncertain prediction</a:t>
            </a:r>
            <a:endParaRPr b="0" lang="en-PH" sz="1800" spc="-1" strike="noStrike">
              <a:latin typeface="Arial"/>
            </a:endParaRPr>
          </a:p>
        </p:txBody>
      </p:sp>
      <p:sp>
        <p:nvSpPr>
          <p:cNvPr id="199" name=""/>
          <p:cNvSpPr/>
          <p:nvPr/>
        </p:nvSpPr>
        <p:spPr>
          <a:xfrm>
            <a:off x="2160000" y="3780000"/>
            <a:ext cx="898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WILL</a:t>
            </a:r>
            <a:endParaRPr b="0" lang="en-PH" sz="1800" spc="-1" strike="noStrike">
              <a:latin typeface="Arial"/>
            </a:endParaRPr>
          </a:p>
        </p:txBody>
      </p:sp>
      <p:sp>
        <p:nvSpPr>
          <p:cNvPr id="200" name=""/>
          <p:cNvSpPr/>
          <p:nvPr/>
        </p:nvSpPr>
        <p:spPr>
          <a:xfrm>
            <a:off x="3669120" y="3465720"/>
            <a:ext cx="6085800" cy="2540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 will call him for you if you like.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 will return the charger tomorrow.</a:t>
            </a:r>
            <a:endParaRPr b="0" lang="en-PH" sz="1800" spc="-1" strike="noStrike">
              <a:latin typeface="Arial"/>
            </a:endParaRPr>
          </a:p>
          <a:p>
            <a:pPr>
              <a:lnSpc>
                <a:spcPct val="100000"/>
              </a:lnSpc>
              <a:buNone/>
            </a:pPr>
            <a:r>
              <a:rPr b="0" lang="en-PH" sz="1800" spc="-1" strike="noStrike">
                <a:solidFill>
                  <a:srgbClr val="000000"/>
                </a:solidFill>
                <a:latin typeface="Lato"/>
                <a:ea typeface="€Ž@'EFþ"/>
              </a:rPr>
              <a:t>Profits will increase next year.</a:t>
            </a:r>
            <a:endParaRPr b="0" lang="en-PH" sz="1800" spc="-1" strike="noStrike">
              <a:latin typeface="Arial"/>
            </a:endParaRPr>
          </a:p>
        </p:txBody>
      </p:sp>
      <p:sp>
        <p:nvSpPr>
          <p:cNvPr id="201" name=""/>
          <p:cNvSpPr/>
          <p:nvPr/>
        </p:nvSpPr>
        <p:spPr>
          <a:xfrm>
            <a:off x="8388000" y="3429720"/>
            <a:ext cx="1992600" cy="100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making an offer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making a promise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certain prediction</a:t>
            </a:r>
            <a:endParaRPr b="0" lang="en-PH" sz="1800" spc="-1" strike="noStrike">
              <a:latin typeface="Arial"/>
            </a:endParaRPr>
          </a:p>
        </p:txBody>
      </p:sp>
      <p:sp>
        <p:nvSpPr>
          <p:cNvPr id="202" name=""/>
          <p:cNvSpPr/>
          <p:nvPr/>
        </p:nvSpPr>
        <p:spPr>
          <a:xfrm>
            <a:off x="2040120" y="4788000"/>
            <a:ext cx="112680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WOULD</a:t>
            </a:r>
            <a:endParaRPr b="0" lang="en-PH" sz="1800" spc="-1" strike="noStrike">
              <a:latin typeface="Arial"/>
            </a:endParaRPr>
          </a:p>
        </p:txBody>
      </p:sp>
      <p:sp>
        <p:nvSpPr>
          <p:cNvPr id="203" name=""/>
          <p:cNvSpPr/>
          <p:nvPr/>
        </p:nvSpPr>
        <p:spPr>
          <a:xfrm>
            <a:off x="3610080" y="4608000"/>
            <a:ext cx="481284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Would you mind if I get in and sit for a while?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Would you pass the catsup, please?</a:t>
            </a:r>
            <a:endParaRPr b="0" lang="en-PH" sz="1800" spc="-1" strike="noStrike">
              <a:latin typeface="Arial"/>
            </a:endParaRPr>
          </a:p>
        </p:txBody>
      </p:sp>
      <p:sp>
        <p:nvSpPr>
          <p:cNvPr id="204" name=""/>
          <p:cNvSpPr/>
          <p:nvPr/>
        </p:nvSpPr>
        <p:spPr>
          <a:xfrm>
            <a:off x="8280000" y="4608000"/>
            <a:ext cx="236304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asking for permission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making a request</a:t>
            </a:r>
            <a:endParaRPr b="0" lang="en-PH" sz="1800" spc="-1" strike="noStrike">
              <a:latin typeface="Arial"/>
            </a:endParaRPr>
          </a:p>
        </p:txBody>
      </p:sp>
      <p:sp>
        <p:nvSpPr>
          <p:cNvPr id="205" name=""/>
          <p:cNvSpPr/>
          <p:nvPr/>
        </p:nvSpPr>
        <p:spPr>
          <a:xfrm>
            <a:off x="1974960" y="560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06" name=""/>
          <p:cNvGraphicFramePr/>
          <p:nvPr/>
        </p:nvGraphicFramePr>
        <p:xfrm>
          <a:off x="1562400" y="1640520"/>
          <a:ext cx="9035640" cy="2890800"/>
        </p:xfrm>
        <a:graphic>
          <a:graphicData uri="http://schemas.openxmlformats.org/drawingml/2006/table">
            <a:tbl>
              <a:tblPr/>
              <a:tblGrid>
                <a:gridCol w="1967400"/>
                <a:gridCol w="4665600"/>
                <a:gridCol w="2403000"/>
              </a:tblGrid>
              <a:tr h="564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232632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207" name=""/>
          <p:cNvSpPr/>
          <p:nvPr/>
        </p:nvSpPr>
        <p:spPr>
          <a:xfrm>
            <a:off x="3600000" y="2340000"/>
            <a:ext cx="4642920" cy="2846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Would you mind giving me a hand?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Would </a:t>
            </a:r>
            <a:r>
              <a:rPr b="0" lang="en-PH" sz="1800" spc="-1" strike="noStrike">
                <a:solidFill>
                  <a:srgbClr val="000000"/>
                </a:solidFill>
                <a:latin typeface="Lato"/>
                <a:ea typeface="€Ž@'EFþ"/>
              </a:rPr>
              <a:t>Friday suit you?” – “That’d be fine.”</a:t>
            </a:r>
            <a:endParaRPr b="0" lang="en-PH" sz="1800" spc="-1" strike="noStrike">
              <a:latin typeface="Arial"/>
            </a:endParaRPr>
          </a:p>
          <a:p>
            <a:pPr>
              <a:lnSpc>
                <a:spcPct val="100000"/>
              </a:lnSpc>
              <a:buNone/>
            </a:pPr>
            <a:r>
              <a:rPr b="0" lang="en-PH" sz="1800" spc="-1" strike="noStrike">
                <a:solidFill>
                  <a:srgbClr val="000000"/>
                </a:solidFill>
                <a:latin typeface="Lato"/>
                <a:ea typeface="€Ž@'EFþ"/>
              </a:rPr>
              <a:t>Would you like to play basketball on Saturday?</a:t>
            </a:r>
            <a:endParaRPr b="0" lang="en-PH" sz="1800" spc="-1" strike="noStrike">
              <a:latin typeface="Arial"/>
            </a:endParaRPr>
          </a:p>
          <a:p>
            <a:pPr>
              <a:lnSpc>
                <a:spcPct val="100000"/>
              </a:lnSpc>
              <a:buNone/>
            </a:pPr>
            <a:r>
              <a:rPr b="0" lang="en-PH" sz="1800" spc="-1" strike="noStrike">
                <a:solidFill>
                  <a:srgbClr val="000000"/>
                </a:solidFill>
                <a:latin typeface="Lato"/>
                <a:ea typeface="€Ž@'EFþ"/>
              </a:rPr>
              <a:t>“</a:t>
            </a:r>
            <a:r>
              <a:rPr b="0" lang="en-PH" sz="1800" spc="-1" strike="noStrike">
                <a:solidFill>
                  <a:srgbClr val="000000"/>
                </a:solidFill>
                <a:latin typeface="Lato"/>
                <a:ea typeface="€Ž@'EFþ"/>
              </a:rPr>
              <a:t>Would you prefer chocolate or orange?” – “I’d like orange,</a:t>
            </a:r>
            <a:endParaRPr b="0" lang="en-PH" sz="1800" spc="-1" strike="noStrike">
              <a:latin typeface="Arial"/>
            </a:endParaRPr>
          </a:p>
          <a:p>
            <a:pPr>
              <a:lnSpc>
                <a:spcPct val="100000"/>
              </a:lnSpc>
              <a:buNone/>
            </a:pPr>
            <a:r>
              <a:rPr b="0" lang="en-PH" sz="1800" spc="-1" strike="noStrike">
                <a:solidFill>
                  <a:srgbClr val="000000"/>
                </a:solidFill>
                <a:latin typeface="Lato"/>
                <a:ea typeface="€Ž@'EFþ"/>
              </a:rPr>
              <a:t>please.”</a:t>
            </a:r>
            <a:endParaRPr b="0" lang="en-PH" sz="1800" spc="-1" strike="noStrike">
              <a:latin typeface="Arial"/>
            </a:endParaRPr>
          </a:p>
        </p:txBody>
      </p:sp>
      <p:sp>
        <p:nvSpPr>
          <p:cNvPr id="208" name=""/>
          <p:cNvSpPr/>
          <p:nvPr/>
        </p:nvSpPr>
        <p:spPr>
          <a:xfrm>
            <a:off x="2045520" y="1712160"/>
            <a:ext cx="119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Modals</a:t>
            </a:r>
            <a:endParaRPr b="0" lang="en-PH" sz="1800" spc="-1" strike="noStrike">
              <a:latin typeface="Arial"/>
            </a:endParaRPr>
          </a:p>
        </p:txBody>
      </p:sp>
      <p:sp>
        <p:nvSpPr>
          <p:cNvPr id="209" name=""/>
          <p:cNvSpPr/>
          <p:nvPr/>
        </p:nvSpPr>
        <p:spPr>
          <a:xfrm>
            <a:off x="5220000" y="1728000"/>
            <a:ext cx="155376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sp>
        <p:nvSpPr>
          <p:cNvPr id="210" name=""/>
          <p:cNvSpPr/>
          <p:nvPr/>
        </p:nvSpPr>
        <p:spPr>
          <a:xfrm>
            <a:off x="9000360" y="1712160"/>
            <a:ext cx="89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Uses</a:t>
            </a:r>
            <a:endParaRPr b="0" lang="en-PH" sz="1800" spc="-1" strike="noStrike">
              <a:latin typeface="Arial"/>
            </a:endParaRPr>
          </a:p>
        </p:txBody>
      </p:sp>
      <p:sp>
        <p:nvSpPr>
          <p:cNvPr id="211" name=""/>
          <p:cNvSpPr/>
          <p:nvPr/>
        </p:nvSpPr>
        <p:spPr>
          <a:xfrm>
            <a:off x="1932480" y="3240000"/>
            <a:ext cx="112680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WOULD</a:t>
            </a:r>
            <a:endParaRPr b="0" lang="en-PH" sz="1800" spc="-1" strike="noStrike">
              <a:latin typeface="Arial"/>
            </a:endParaRPr>
          </a:p>
        </p:txBody>
      </p:sp>
      <p:sp>
        <p:nvSpPr>
          <p:cNvPr id="212" name=""/>
          <p:cNvSpPr/>
          <p:nvPr/>
        </p:nvSpPr>
        <p:spPr>
          <a:xfrm>
            <a:off x="8243640" y="2340000"/>
            <a:ext cx="2719800" cy="13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asking for help</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making arrangements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issuing an invitation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stating preferences</a:t>
            </a:r>
            <a:endParaRPr b="0" lang="en-PH" sz="1800" spc="-1" strike="noStrike">
              <a:latin typeface="Arial"/>
            </a:endParaRPr>
          </a:p>
        </p:txBody>
      </p:sp>
      <p:sp>
        <p:nvSpPr>
          <p:cNvPr id="213" name=""/>
          <p:cNvSpPr/>
          <p:nvPr/>
        </p:nvSpPr>
        <p:spPr>
          <a:xfrm>
            <a:off x="1980000" y="54000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
        <p:nvSpPr>
          <p:cNvPr id="214" name=""/>
          <p:cNvSpPr/>
          <p:nvPr/>
        </p:nvSpPr>
        <p:spPr>
          <a:xfrm>
            <a:off x="1483920" y="4824000"/>
            <a:ext cx="913536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times you need to convince other people about your ideas or opinions. One way to do this is by constructing an </a:t>
            </a:r>
            <a:r>
              <a:rPr b="1" lang="en-PH" sz="1800" spc="-1" strike="noStrike">
                <a:solidFill>
                  <a:srgbClr val="000000"/>
                </a:solidFill>
                <a:latin typeface="Lato"/>
                <a:ea typeface="DejaVu Sans"/>
              </a:rPr>
              <a:t>argumentative essay</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
          <p:cNvSpPr/>
          <p:nvPr/>
        </p:nvSpPr>
        <p:spPr>
          <a:xfrm>
            <a:off x="1116000" y="1227960"/>
            <a:ext cx="5100840" cy="46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Þ/ãþ"/>
              </a:rPr>
              <a:t>Elements in writing an argumentative essay:</a:t>
            </a:r>
            <a:endParaRPr b="0" lang="en-PH" sz="1800" spc="-1" strike="noStrike">
              <a:latin typeface="Arial"/>
            </a:endParaRPr>
          </a:p>
        </p:txBody>
      </p:sp>
      <p:sp>
        <p:nvSpPr>
          <p:cNvPr id="216" name=""/>
          <p:cNvSpPr/>
          <p:nvPr/>
        </p:nvSpPr>
        <p:spPr>
          <a:xfrm>
            <a:off x="1116000" y="1697040"/>
            <a:ext cx="98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Good Topic</a:t>
            </a:r>
            <a:r>
              <a:rPr b="0" lang="en-PH" sz="1800" spc="-1" strike="noStrike">
                <a:solidFill>
                  <a:srgbClr val="000000"/>
                </a:solidFill>
                <a:latin typeface="Lato"/>
                <a:ea typeface="DejaVu Sans"/>
              </a:rPr>
              <a:t>. </a:t>
            </a:r>
            <a:r>
              <a:rPr b="0" lang="en-PH" sz="1800" spc="-1" strike="noStrike">
                <a:solidFill>
                  <a:srgbClr val="000000"/>
                </a:solidFill>
                <a:latin typeface="Lato"/>
                <a:ea typeface="€Þ/ãþ"/>
              </a:rPr>
              <a:t>Consider several issues with conflicting points of view or differing conclusions, </a:t>
            </a:r>
            <a:endParaRPr b="0" lang="en-PH" sz="1800" spc="-1" strike="noStrike">
              <a:latin typeface="Arial"/>
            </a:endParaRPr>
          </a:p>
          <a:p>
            <a:pPr>
              <a:lnSpc>
                <a:spcPct val="100000"/>
              </a:lnSpc>
              <a:buNone/>
            </a:pPr>
            <a:r>
              <a:rPr b="0" lang="en-PH" sz="1800" spc="-1" strike="noStrike">
                <a:solidFill>
                  <a:srgbClr val="000000"/>
                </a:solidFill>
                <a:latin typeface="Lato"/>
                <a:ea typeface="€Þ/ãþ"/>
              </a:rPr>
              <a:t>    </a:t>
            </a:r>
            <a:r>
              <a:rPr b="0" lang="en-PH" sz="1800" spc="-1" strike="noStrike">
                <a:solidFill>
                  <a:srgbClr val="000000"/>
                </a:solidFill>
                <a:latin typeface="Lato"/>
                <a:ea typeface="€Þ/ãþ"/>
              </a:rPr>
              <a:t>then find what interests you as well. List down the possible topics.</a:t>
            </a:r>
            <a:endParaRPr b="0" lang="en-PH" sz="1800" spc="-1" strike="noStrike">
              <a:latin typeface="Arial"/>
            </a:endParaRPr>
          </a:p>
        </p:txBody>
      </p:sp>
      <p:sp>
        <p:nvSpPr>
          <p:cNvPr id="217" name=""/>
          <p:cNvSpPr/>
          <p:nvPr/>
        </p:nvSpPr>
        <p:spPr>
          <a:xfrm>
            <a:off x="1116000" y="2520000"/>
            <a:ext cx="9899280" cy="2846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Reasons and Evidence</a:t>
            </a:r>
            <a:r>
              <a:rPr b="0" lang="en-PH" sz="1800" spc="-1" strike="noStrike">
                <a:solidFill>
                  <a:srgbClr val="000000"/>
                </a:solidFill>
                <a:latin typeface="Lato"/>
                <a:ea typeface="DejaVu Sans"/>
              </a:rPr>
              <a:t>. It is not enough to be interested in the topic. Make it a point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establish and present reasoning and evidence. What is your position or stance on the issue?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 you have valid evidence and logical arguments to support this position? Explain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reasonably and logically. It is very helpful to identify points you could use as evidence for or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against an issue.</a:t>
            </a:r>
            <a:endParaRPr b="0" lang="en-PH" sz="1800" spc="-1" strike="noStrike">
              <a:latin typeface="Arial"/>
            </a:endParaRPr>
          </a:p>
        </p:txBody>
      </p:sp>
      <p:sp>
        <p:nvSpPr>
          <p:cNvPr id="218" name=""/>
          <p:cNvSpPr/>
          <p:nvPr/>
        </p:nvSpPr>
        <p:spPr>
          <a:xfrm>
            <a:off x="1116000" y="4284000"/>
            <a:ext cx="98992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 </a:t>
            </a:r>
            <a:r>
              <a:rPr b="1" lang="en-PH" sz="1800" spc="-1" strike="noStrike">
                <a:solidFill>
                  <a:srgbClr val="000000"/>
                </a:solidFill>
                <a:latin typeface="Lato"/>
                <a:ea typeface="DejaVu Sans"/>
              </a:rPr>
              <a:t>Evaluation of both sides of your topic as you express your position</a:t>
            </a:r>
            <a:r>
              <a:rPr b="0" lang="en-PH" sz="1800" spc="-1" strike="noStrike">
                <a:solidFill>
                  <a:srgbClr val="000000"/>
                </a:solidFill>
                <a:latin typeface="Lato"/>
                <a:ea typeface="DejaVu Sans"/>
              </a:rPr>
              <a:t>. Once you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have selected a topic you feel strongly about, you should make a list of points for both sides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 the argument, and then you can pick a side.</a:t>
            </a:r>
            <a:endParaRPr b="0" lang="en-PH" sz="1800" spc="-1" strike="noStrike">
              <a:latin typeface="Arial"/>
            </a:endParaRPr>
          </a:p>
        </p:txBody>
      </p:sp>
      <p:sp>
        <p:nvSpPr>
          <p:cNvPr id="219" name=""/>
          <p:cNvSpPr/>
          <p:nvPr/>
        </p:nvSpPr>
        <p:spPr>
          <a:xfrm>
            <a:off x="1356840" y="5364000"/>
            <a:ext cx="95504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Objective: Present both sides of your issue with supporting details and elaboration.</a:t>
            </a:r>
            <a:endParaRPr b="0" lang="en-PH" sz="1800" spc="-1" strike="noStrike">
              <a:latin typeface="Arial"/>
            </a:endParaRPr>
          </a:p>
        </p:txBody>
      </p:sp>
      <p:sp>
        <p:nvSpPr>
          <p:cNvPr id="220" name=""/>
          <p:cNvSpPr/>
          <p:nvPr/>
        </p:nvSpPr>
        <p:spPr>
          <a:xfrm>
            <a:off x="1902960" y="380880"/>
            <a:ext cx="8176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AppleSystemUIFont"/>
              </a:rPr>
              <a:t>Writing an Argumentative Essay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3866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2023-05-02T13:46:18Z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