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5.png" ContentType="image/png"/>
  <Override PartName="/ppt/media/image7.png" ContentType="image/png"/>
  <Override PartName="/ppt/media/image12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06080" cy="677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12960" cy="2712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18400" cy="37764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18400" cy="2980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06080" cy="549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884520" cy="884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48600" cy="948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05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360000" y="6352200"/>
            <a:ext cx="2629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30400" cy="32986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96000" y="3076920"/>
            <a:ext cx="75402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ffff"/>
                </a:solidFill>
                <a:latin typeface="Lato"/>
                <a:ea typeface="AppleSystemUIFont"/>
              </a:rPr>
              <a:t>Law of Cosines</a:t>
            </a:r>
            <a:endParaRPr b="0" lang="en-PH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2720" cy="79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Cosines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09800" cy="50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Investigation:</a:t>
            </a:r>
            <a:r>
              <a:rPr b="0" lang="en-PH" sz="2000" spc="-1" strike="noStrike">
                <a:latin typeface="Lato"/>
              </a:rPr>
              <a:t> Law of Cosines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Draw any three oblique triangles. Label the parts of the triangles and measure the parts of the triangles.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graphicFrame>
        <p:nvGraphicFramePr>
          <p:cNvPr id="127" name=""/>
          <p:cNvGraphicFramePr/>
          <p:nvPr/>
        </p:nvGraphicFramePr>
        <p:xfrm>
          <a:off x="720000" y="2448000"/>
          <a:ext cx="10799640" cy="1979640"/>
        </p:xfrm>
        <a:graphic>
          <a:graphicData uri="http://schemas.openxmlformats.org/drawingml/2006/table">
            <a:tbl>
              <a:tblPr/>
              <a:tblGrid>
                <a:gridCol w="1443240"/>
                <a:gridCol w="884160"/>
                <a:gridCol w="923040"/>
                <a:gridCol w="893880"/>
                <a:gridCol w="2143800"/>
                <a:gridCol w="2172600"/>
                <a:gridCol w="2339280"/>
              </a:tblGrid>
              <a:tr h="494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∆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a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b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c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m∠A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m∠B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m∠C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4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1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4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2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60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3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2720" cy="79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Cosines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09800" cy="50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Complete the table below based on the parts of the triangles.</a:t>
            </a:r>
            <a:endParaRPr b="0" lang="en-PH" sz="2000" spc="-1" strike="noStrike">
              <a:latin typeface="Arial"/>
            </a:endParaRPr>
          </a:p>
        </p:txBody>
      </p:sp>
      <p:graphicFrame>
        <p:nvGraphicFramePr>
          <p:cNvPr id="130" name=""/>
          <p:cNvGraphicFramePr/>
          <p:nvPr/>
        </p:nvGraphicFramePr>
        <p:xfrm>
          <a:off x="720000" y="1656000"/>
          <a:ext cx="10799640" cy="1979640"/>
        </p:xfrm>
        <a:graphic>
          <a:graphicData uri="http://schemas.openxmlformats.org/drawingml/2006/table">
            <a:tbl>
              <a:tblPr/>
              <a:tblGrid>
                <a:gridCol w="722160"/>
                <a:gridCol w="721080"/>
                <a:gridCol w="2153160"/>
                <a:gridCol w="547920"/>
                <a:gridCol w="2143800"/>
                <a:gridCol w="2172600"/>
                <a:gridCol w="2339280"/>
              </a:tblGrid>
              <a:tr h="494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∆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a</a:t>
                      </a:r>
                      <a:r>
                        <a:rPr b="1" lang="en-PH" sz="2000" spc="-1" strike="noStrike" baseline="33000">
                          <a:latin typeface="Lato"/>
                        </a:rPr>
                        <a:t>2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b2+c2-2bc cos A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b</a:t>
                      </a:r>
                      <a:r>
                        <a:rPr b="1" lang="en-PH" sz="2000" spc="-1" strike="noStrike" baseline="33000">
                          <a:latin typeface="Lato"/>
                        </a:rPr>
                        <a:t>2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m∠A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m∠B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m∠C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4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1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4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2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60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3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2720" cy="79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Cosines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09800" cy="50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From the investigation, you can conclude that: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where A, B, and C are the three interior angles of ΔABC opposite the sides whose lengths are a, b, and c, respectively. This is called the </a:t>
            </a:r>
            <a:r>
              <a:rPr b="1" lang="en-PH" sz="2000" spc="-1" strike="noStrike">
                <a:latin typeface="Lato"/>
              </a:rPr>
              <a:t>Law of Cosines</a:t>
            </a:r>
            <a:r>
              <a:rPr b="0" lang="en-PH" sz="2000" spc="-1" strike="noStrike">
                <a:latin typeface="Lato"/>
              </a:rPr>
              <a:t>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The Law of Cosines is used to solve oblique triangles if the following are given: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Case 3:</a:t>
            </a:r>
            <a:r>
              <a:rPr b="0" lang="en-PH" sz="2000" spc="-1" strike="noStrike">
                <a:latin typeface="Lato"/>
              </a:rPr>
              <a:t> Given 2 sides and 1 included angle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Case 4:</a:t>
            </a:r>
            <a:r>
              <a:rPr b="0" lang="en-PH" sz="2000" spc="-1" strike="noStrike">
                <a:latin typeface="Lato"/>
              </a:rPr>
              <a:t> Given 3 sides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3764160" y="1383480"/>
            <a:ext cx="4663800" cy="160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2720" cy="79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Cosines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09800" cy="50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Example 1:</a:t>
            </a:r>
            <a:r>
              <a:rPr b="0" lang="en-PH" sz="2000" spc="-1" strike="noStrike">
                <a:latin typeface="Lato"/>
              </a:rPr>
              <a:t> In </a:t>
            </a:r>
            <a:r>
              <a:rPr b="1" lang="en-PH" sz="2000" spc="-1" strike="noStrike">
                <a:latin typeface="Lato"/>
              </a:rPr>
              <a:t>ΔABC, BC = 8.8 cm, AC = 10.4 cm, and m–ACB = 67°</a:t>
            </a:r>
            <a:r>
              <a:rPr b="0" lang="en-PH" sz="2000" spc="-1" strike="noStrike">
                <a:latin typeface="Lato"/>
              </a:rPr>
              <a:t>. Find: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(i) AB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(ii) m∠ABC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	</a:t>
            </a:r>
            <a:r>
              <a:rPr b="0" lang="en-PH" sz="2000" spc="-1" strike="noStrike">
                <a:latin typeface="Lato"/>
                <a:ea typeface="PingFang SC"/>
              </a:rPr>
              <a:t>(iii) m</a:t>
            </a:r>
            <a:r>
              <a:rPr b="0" lang="en-PH" sz="2000" spc="-1" strike="noStrike">
                <a:latin typeface="Lato"/>
              </a:rPr>
              <a:t>∠BAC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(i) Using the Law of Cosines,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(ii) Using the Law of Sines,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1" lang="en-PH" sz="2000" spc="-1" strike="noStrike">
                <a:latin typeface="Lato"/>
              </a:rPr>
              <a:t>c</a:t>
            </a:r>
            <a:r>
              <a:rPr b="1" lang="en-PH" sz="2000" spc="-1" strike="noStrike" baseline="33000">
                <a:latin typeface="Lato"/>
              </a:rPr>
              <a:t>2</a:t>
            </a:r>
            <a:r>
              <a:rPr b="1" lang="en-PH" sz="2000" spc="-1" strike="noStrike">
                <a:latin typeface="Lato"/>
              </a:rPr>
              <a:t> = a</a:t>
            </a:r>
            <a:r>
              <a:rPr b="1" lang="en-PH" sz="2000" spc="-1" strike="noStrike" baseline="33000">
                <a:latin typeface="Lato"/>
              </a:rPr>
              <a:t>2</a:t>
            </a:r>
            <a:r>
              <a:rPr b="1" lang="en-PH" sz="2000" spc="-1" strike="noStrike">
                <a:latin typeface="Lato"/>
              </a:rPr>
              <a:t> + b</a:t>
            </a:r>
            <a:r>
              <a:rPr b="1" lang="en-PH" sz="2000" spc="-1" strike="noStrike" baseline="33000">
                <a:latin typeface="Lato"/>
              </a:rPr>
              <a:t>2</a:t>
            </a:r>
            <a:r>
              <a:rPr b="1" lang="en-PH" sz="2000" spc="-1" strike="noStrike">
                <a:latin typeface="Lato"/>
              </a:rPr>
              <a:t> − 2ab cos C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 </a:t>
            </a:r>
            <a:r>
              <a:rPr b="1" lang="en-PH" sz="2000" spc="-1" strike="noStrike">
                <a:latin typeface="Lato"/>
              </a:rPr>
              <a:t>	</a:t>
            </a:r>
            <a:r>
              <a:rPr b="1" lang="en-PH" sz="2000" spc="-1" strike="noStrike">
                <a:latin typeface="Lato"/>
              </a:rPr>
              <a:t>AB</a:t>
            </a:r>
            <a:r>
              <a:rPr b="1" lang="en-PH" sz="2000" spc="-1" strike="noStrike" baseline="33000">
                <a:latin typeface="Lato"/>
              </a:rPr>
              <a:t>2</a:t>
            </a:r>
            <a:r>
              <a:rPr b="1" lang="en-PH" sz="2000" spc="-1" strike="noStrike">
                <a:latin typeface="Lato"/>
              </a:rPr>
              <a:t> = (8.8)</a:t>
            </a:r>
            <a:r>
              <a:rPr b="1" lang="en-PH" sz="2000" spc="-1" strike="noStrike" baseline="33000">
                <a:latin typeface="Lato"/>
              </a:rPr>
              <a:t>2</a:t>
            </a:r>
            <a:r>
              <a:rPr b="1" lang="en-PH" sz="2000" spc="-1" strike="noStrike">
                <a:latin typeface="Lato"/>
              </a:rPr>
              <a:t> + (10.4)</a:t>
            </a:r>
            <a:r>
              <a:rPr b="1" lang="en-PH" sz="2000" spc="-1" strike="noStrike" baseline="33000">
                <a:latin typeface="Lato"/>
              </a:rPr>
              <a:t>2</a:t>
            </a:r>
            <a:r>
              <a:rPr b="1" lang="en-PH" sz="2000" spc="-1" strike="noStrike">
                <a:latin typeface="Lato"/>
              </a:rPr>
              <a:t> − 2(8.8)(10.4)(cos 67°)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 </a:t>
            </a:r>
            <a:r>
              <a:rPr b="1" lang="en-PH" sz="2000" spc="-1" strike="noStrike">
                <a:latin typeface="Lato"/>
              </a:rPr>
              <a:t>	</a:t>
            </a:r>
            <a:r>
              <a:rPr b="1" lang="en-PH" sz="2000" spc="-1" strike="noStrike">
                <a:latin typeface="Lato"/>
              </a:rPr>
              <a:t>= 114.1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Thus, </a:t>
            </a:r>
            <a:r>
              <a:rPr b="1" lang="en-PH" sz="2000" spc="-1" strike="noStrike">
                <a:latin typeface="Lato"/>
              </a:rPr>
              <a:t>AB =√114.1 = 10.68 cm</a:t>
            </a:r>
            <a:r>
              <a:rPr b="0" lang="en-PH" sz="2000" spc="-1" strike="noStrike">
                <a:latin typeface="Lato"/>
              </a:rPr>
              <a:t>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7920000" y="3240000"/>
            <a:ext cx="3130560" cy="162000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9176400" y="966960"/>
            <a:ext cx="2342880" cy="173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2720" cy="79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Cosines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09800" cy="50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Hence, </a:t>
            </a:r>
            <a:r>
              <a:rPr b="1" lang="en-PH" sz="2000" spc="-1" strike="noStrike">
                <a:latin typeface="Lato"/>
                <a:ea typeface="PingFang SC"/>
              </a:rPr>
              <a:t>m∠ABC = sin−1 (0.8964 ) = 63.69°</a:t>
            </a:r>
            <a:r>
              <a:rPr b="0" lang="en-PH" sz="2000" spc="-1" strike="noStrike">
                <a:latin typeface="Lato"/>
                <a:ea typeface="PingFang SC"/>
              </a:rPr>
              <a:t> or </a:t>
            </a:r>
            <a:r>
              <a:rPr b="1" lang="en-PH" sz="2000" spc="-1" strike="noStrike">
                <a:latin typeface="Lato"/>
                <a:ea typeface="PingFang SC"/>
              </a:rPr>
              <a:t>m∠ABC = 180° − 63.69°</a:t>
            </a:r>
            <a:r>
              <a:rPr b="0" lang="en-PH" sz="2000" spc="-1" strike="noStrike">
                <a:latin typeface="Lato"/>
                <a:ea typeface="PingFang SC"/>
              </a:rPr>
              <a:t> = </a:t>
            </a:r>
            <a:r>
              <a:rPr b="1" lang="en-PH" sz="2000" spc="-1" strike="noStrike">
                <a:latin typeface="Lato"/>
                <a:ea typeface="PingFang SC"/>
              </a:rPr>
              <a:t>116.31°</a:t>
            </a:r>
            <a:r>
              <a:rPr b="0" lang="en-PH" sz="2000" spc="-1" strike="noStrike">
                <a:latin typeface="Lato"/>
                <a:ea typeface="PingFang SC"/>
              </a:rPr>
              <a:t>. Since </a:t>
            </a:r>
            <a:r>
              <a:rPr b="1" lang="en-PH" sz="2000" spc="-1" strike="noStrike">
                <a:latin typeface="Lato"/>
                <a:ea typeface="PingFang SC"/>
              </a:rPr>
              <a:t>AC &lt; AB,</a:t>
            </a:r>
            <a:r>
              <a:rPr b="0" lang="en-PH" sz="2000" spc="-1" strike="noStrike">
                <a:latin typeface="Lato"/>
                <a:ea typeface="PingFang SC"/>
              </a:rPr>
              <a:t> </a:t>
            </a:r>
            <a:r>
              <a:rPr b="1" lang="en-PH" sz="2000" spc="-1" strike="noStrike">
                <a:latin typeface="Lato"/>
                <a:ea typeface="PingFang SC"/>
              </a:rPr>
              <a:t>m∠B &lt; m∠C</a:t>
            </a:r>
            <a:r>
              <a:rPr b="0" lang="en-PH" sz="2000" spc="-1" strike="noStrike">
                <a:latin typeface="Lato"/>
                <a:ea typeface="PingFang SC"/>
              </a:rPr>
              <a:t>; hence, </a:t>
            </a:r>
            <a:r>
              <a:rPr b="1" lang="en-PH" sz="2000" spc="-1" strike="noStrike">
                <a:latin typeface="Lato"/>
                <a:ea typeface="PingFang SC"/>
              </a:rPr>
              <a:t>m∠B</a:t>
            </a:r>
            <a:r>
              <a:rPr b="0" lang="en-PH" sz="2000" spc="-1" strike="noStrike">
                <a:latin typeface="Lato"/>
                <a:ea typeface="PingFang SC"/>
              </a:rPr>
              <a:t> cannot be 116.31°. Thus, </a:t>
            </a:r>
            <a:r>
              <a:rPr b="1" lang="en-PH" sz="2000" spc="-1" strike="noStrike">
                <a:latin typeface="Lato"/>
                <a:ea typeface="PingFang SC"/>
              </a:rPr>
              <a:t>m∠</a:t>
            </a:r>
            <a:r>
              <a:rPr b="1" lang="en-PH" sz="2000" spc="-1" strike="noStrike">
                <a:latin typeface="Lato"/>
              </a:rPr>
              <a:t>ABC = 63.69°</a:t>
            </a:r>
            <a:r>
              <a:rPr b="0" lang="en-PH" sz="2000" spc="-1" strike="noStrike">
                <a:latin typeface="Lato"/>
              </a:rPr>
              <a:t>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(iii) </a:t>
            </a:r>
            <a:r>
              <a:rPr b="1" lang="en-PH" sz="2000" spc="-1" strike="noStrike">
                <a:latin typeface="Lato"/>
                <a:ea typeface="PingFang SC"/>
              </a:rPr>
              <a:t>m</a:t>
            </a:r>
            <a:r>
              <a:rPr b="0" lang="en-PH" sz="2000" spc="-1" strike="noStrike">
                <a:latin typeface="Lato"/>
                <a:ea typeface="PingFang SC"/>
              </a:rPr>
              <a:t>∠</a:t>
            </a:r>
            <a:r>
              <a:rPr b="1" lang="en-PH" sz="2000" spc="-1" strike="noStrike">
                <a:latin typeface="Lato"/>
              </a:rPr>
              <a:t>BAC = 180° − 63.69° − 67° = 49.31°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Example 2: </a:t>
            </a:r>
            <a:r>
              <a:rPr b="0" lang="en-PH" sz="2000" spc="-1" strike="noStrike">
                <a:latin typeface="Lato"/>
              </a:rPr>
              <a:t>In </a:t>
            </a:r>
            <a:r>
              <a:rPr b="1" lang="en-PH" sz="2000" spc="-1" strike="noStrike">
                <a:latin typeface="Lato"/>
              </a:rPr>
              <a:t>ΔABC, AB = 12 cm, BC = 8 cm, and AC = 9 cm</a:t>
            </a:r>
            <a:r>
              <a:rPr b="0" lang="en-PH" sz="2000" spc="-1" strike="noStrike">
                <a:latin typeface="Lato"/>
              </a:rPr>
              <a:t>. Find the size of the smallest angle.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The smallest angle is the angle opposite to the shortest side,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i.e., m∠</a:t>
            </a:r>
            <a:r>
              <a:rPr b="0" lang="en-PH" sz="2000" spc="-1" strike="noStrike">
                <a:latin typeface="Lato"/>
              </a:rPr>
              <a:t>BAC. Using the Law of Cosines,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Thus, the smallest angle is 41.8°.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9360000" y="3060000"/>
            <a:ext cx="2095920" cy="141588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2160000" y="4284000"/>
            <a:ext cx="3434040" cy="100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2720" cy="79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Law of Cosines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09800" cy="50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r>
              <a:rPr b="1" lang="en-PH" sz="2000" spc="-1" strike="noStrike">
                <a:latin typeface="Lato"/>
              </a:rPr>
              <a:t>Example 3:</a:t>
            </a:r>
            <a:r>
              <a:rPr b="0" lang="en-PH" sz="2000" spc="-1" strike="noStrike">
                <a:latin typeface="Lato"/>
              </a:rPr>
              <a:t> The figure shows two triangles ABC and ADE. Find the value of (i) cos θ and (ii) x.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</a:rPr>
              <a:t>Solution:</a:t>
            </a:r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</a:rPr>
              <a:t>(i) Using the Law of Cosines in </a:t>
            </a:r>
            <a:r>
              <a:rPr b="1" lang="en-PH" sz="2000" spc="-1" strike="noStrike">
                <a:latin typeface="Lato"/>
              </a:rPr>
              <a:t>ΔABC</a:t>
            </a:r>
            <a:r>
              <a:rPr b="0" lang="en-PH" sz="2000" spc="-1" strike="noStrike">
                <a:latin typeface="Lato"/>
              </a:rPr>
              <a:t>,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</a:rPr>
              <a:t>(ii) Using the Law of Cosines in </a:t>
            </a:r>
            <a:r>
              <a:rPr b="1" lang="en-PH" sz="2000" spc="-1" strike="noStrike">
                <a:latin typeface="Lato"/>
              </a:rPr>
              <a:t>ΔADE</a:t>
            </a:r>
            <a:r>
              <a:rPr b="0" lang="en-PH" sz="2000" spc="-1" strike="noStrike">
                <a:latin typeface="Lato"/>
              </a:rPr>
              <a:t>, we have the following: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r>
              <a:rPr b="0" lang="en-PH" sz="2000" spc="-1" strike="noStrike">
                <a:latin typeface="Lato"/>
              </a:rPr>
              <a:t>Thus, x = 6.78 cm.</a:t>
            </a:r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  <a:p>
            <a:endParaRPr b="0" lang="en-PH" sz="2000" spc="-1" strike="noStrike">
              <a:latin typeface="Lato"/>
              <a:ea typeface="PingFang SC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2160000" y="2340000"/>
            <a:ext cx="4416840" cy="90000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8586360" y="1455120"/>
            <a:ext cx="2932920" cy="160488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3"/>
          <a:stretch/>
        </p:blipFill>
        <p:spPr>
          <a:xfrm>
            <a:off x="2160000" y="3960000"/>
            <a:ext cx="3600000" cy="96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15149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2023-08-15T15:03:28Z</dcterms:modified>
  <cp:revision>6092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