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media/image8.png" ContentType="image/png"/>
  <Override PartName="/ppt/media/image13.png" ContentType="image/png"/>
  <Override PartName="/ppt/media/image10.png" ContentType="image/png"/>
  <Override PartName="/ppt/media/image9.png" ContentType="image/png"/>
  <Override PartName="/ppt/media/image14.png" ContentType="image/png"/>
  <Override PartName="/ppt/media/image5.png" ContentType="image/png"/>
  <Override PartName="/ppt/media/image1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96.xml.rels" ContentType="application/vnd.openxmlformats-package.relationships+xml"/>
  <Override PartName="/ppt/slideLayouts/_rels/slideLayout74.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1.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88.xml.rels" ContentType="application/vnd.openxmlformats-package.relationships+xml"/>
  <Override PartName="/ppt/slideLayouts/_rels/slideLayout73.xml.rels" ContentType="application/vnd.openxmlformats-package.relationships+xml"/>
  <Override PartName="/ppt/slideLayouts/_rels/slideLayout87.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85.xml.rels" ContentType="application/vnd.openxmlformats-package.relationships+xml"/>
  <Override PartName="/ppt/slideLayouts/_rels/slideLayout6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93.xml.rels" ContentType="application/vnd.openxmlformats-package.relationships+xml"/>
  <Override PartName="/ppt/slideLayouts/_rels/slideLayout35.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92.xml.rels" ContentType="application/vnd.openxmlformats-package.relationships+xml"/>
  <Override PartName="/ppt/slideLayouts/_rels/slideLayout34.xml.rels" ContentType="application/vnd.openxmlformats-package.relationships+xml"/>
  <Override PartName="/ppt/slideLayouts/_rels/slideLayout43.xml.rels" ContentType="application/vnd.openxmlformats-package.relationships+xml"/>
  <Override PartName="/ppt/slideLayouts/_rels/slideLayout33.xml.rels" ContentType="application/vnd.openxmlformats-package.relationships+xml"/>
  <Override PartName="/ppt/slideLayouts/_rels/slideLayout91.xml.rels" ContentType="application/vnd.openxmlformats-package.relationships+xml"/>
  <Override PartName="/ppt/slideLayouts/_rels/slideLayout15.xml.rels" ContentType="application/vnd.openxmlformats-package.relationships+xml"/>
  <Override PartName="/ppt/slideLayouts/_rels/slideLayout89.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48.xml.rels" ContentType="application/vnd.openxmlformats-package.relationships+xml"/>
  <Override PartName="/ppt/slideLayouts/_rels/slideLayout16.xml.rels" ContentType="application/vnd.openxmlformats-package.relationships+xml"/>
  <Override PartName="/ppt/slideLayouts/_rels/slideLayout90.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96.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0.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sldIdLst>
    <p:sldId id="256" r:id="rId10"/>
    <p:sldId id="257" r:id="rId11"/>
    <p:sldId id="258" r:id="rId12"/>
    <p:sldId id="259" r:id="rId13"/>
    <p:sldId id="260" r:id="rId14"/>
    <p:sldId id="261" r:id="rId15"/>
    <p:sldId id="262" r:id="rId16"/>
    <p:sldId id="263" r:id="rId17"/>
    <p:sldId id="264" r:id="rId18"/>
    <p:sldId id="265" r:id="rId19"/>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0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8520" cy="685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95400" cy="2795400"/>
          </a:xfrm>
          <a:prstGeom prst="rect">
            <a:avLst/>
          </a:prstGeom>
          <a:ln w="0">
            <a:noFill/>
          </a:ln>
        </p:spPr>
      </p:pic>
      <p:sp>
        <p:nvSpPr>
          <p:cNvPr id="2" name="Rectangle 5"/>
          <p:cNvSpPr/>
          <p:nvPr/>
        </p:nvSpPr>
        <p:spPr>
          <a:xfrm>
            <a:off x="3487320" y="1475280"/>
            <a:ext cx="8700840" cy="38588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700840" cy="3805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8520" cy="631440"/>
          </a:xfrm>
          <a:prstGeom prst="rect">
            <a:avLst/>
          </a:prstGeom>
          <a:ln w="0">
            <a:noFill/>
          </a:ln>
        </p:spPr>
      </p:pic>
      <p:sp>
        <p:nvSpPr>
          <p:cNvPr id="43" name="Rectangle 7"/>
          <p:cNvSpPr/>
          <p:nvPr/>
        </p:nvSpPr>
        <p:spPr>
          <a:xfrm>
            <a:off x="10868760" y="0"/>
            <a:ext cx="966960" cy="96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31040" cy="1031040"/>
          </a:xfrm>
          <a:prstGeom prst="rect">
            <a:avLst/>
          </a:prstGeom>
          <a:ln w="0">
            <a:noFill/>
          </a:ln>
        </p:spPr>
      </p:pic>
      <p:sp>
        <p:nvSpPr>
          <p:cNvPr id="45" name="TextBox 9"/>
          <p:cNvSpPr/>
          <p:nvPr/>
        </p:nvSpPr>
        <p:spPr>
          <a:xfrm>
            <a:off x="185400" y="6362280"/>
            <a:ext cx="4688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9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8520" cy="631440"/>
          </a:xfrm>
          <a:prstGeom prst="rect">
            <a:avLst/>
          </a:prstGeom>
          <a:ln w="0">
            <a:noFill/>
          </a:ln>
        </p:spPr>
      </p:pic>
      <p:sp>
        <p:nvSpPr>
          <p:cNvPr id="86" name="Rectangle 7"/>
          <p:cNvSpPr/>
          <p:nvPr/>
        </p:nvSpPr>
        <p:spPr>
          <a:xfrm>
            <a:off x="10868760" y="0"/>
            <a:ext cx="966960" cy="96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31040" cy="1031040"/>
          </a:xfrm>
          <a:prstGeom prst="rect">
            <a:avLst/>
          </a:prstGeom>
          <a:ln w="0">
            <a:noFill/>
          </a:ln>
        </p:spPr>
      </p:pic>
      <p:sp>
        <p:nvSpPr>
          <p:cNvPr id="88" name="TextBox 9"/>
          <p:cNvSpPr/>
          <p:nvPr/>
        </p:nvSpPr>
        <p:spPr>
          <a:xfrm>
            <a:off x="185400" y="6362280"/>
            <a:ext cx="4688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9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8520" cy="631440"/>
          </a:xfrm>
          <a:prstGeom prst="rect">
            <a:avLst/>
          </a:prstGeom>
          <a:ln w="0">
            <a:noFill/>
          </a:ln>
        </p:spPr>
      </p:pic>
      <p:sp>
        <p:nvSpPr>
          <p:cNvPr id="129" name="Rectangle 7"/>
          <p:cNvSpPr/>
          <p:nvPr/>
        </p:nvSpPr>
        <p:spPr>
          <a:xfrm>
            <a:off x="10868760" y="0"/>
            <a:ext cx="966960" cy="96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31040" cy="1031040"/>
          </a:xfrm>
          <a:prstGeom prst="rect">
            <a:avLst/>
          </a:prstGeom>
          <a:ln w="0">
            <a:noFill/>
          </a:ln>
        </p:spPr>
      </p:pic>
      <p:sp>
        <p:nvSpPr>
          <p:cNvPr id="131" name="TextBox 9"/>
          <p:cNvSpPr/>
          <p:nvPr/>
        </p:nvSpPr>
        <p:spPr>
          <a:xfrm>
            <a:off x="185400" y="6362280"/>
            <a:ext cx="4688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9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8520" cy="631440"/>
          </a:xfrm>
          <a:prstGeom prst="rect">
            <a:avLst/>
          </a:prstGeom>
          <a:ln w="0">
            <a:noFill/>
          </a:ln>
        </p:spPr>
      </p:pic>
      <p:sp>
        <p:nvSpPr>
          <p:cNvPr id="172" name="Rectangle 7"/>
          <p:cNvSpPr/>
          <p:nvPr/>
        </p:nvSpPr>
        <p:spPr>
          <a:xfrm>
            <a:off x="10868760" y="0"/>
            <a:ext cx="966960" cy="96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1031040" cy="1031040"/>
          </a:xfrm>
          <a:prstGeom prst="rect">
            <a:avLst/>
          </a:prstGeom>
          <a:ln w="0">
            <a:noFill/>
          </a:ln>
        </p:spPr>
      </p:pic>
      <p:sp>
        <p:nvSpPr>
          <p:cNvPr id="174" name="TextBox 9"/>
          <p:cNvSpPr/>
          <p:nvPr/>
        </p:nvSpPr>
        <p:spPr>
          <a:xfrm>
            <a:off x="185400" y="6362280"/>
            <a:ext cx="4688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9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New REX Education Mission Logo V.png" descr="New REX Education Mission Logo V.png"/>
          <p:cNvPicPr/>
          <p:nvPr/>
        </p:nvPicPr>
        <p:blipFill>
          <a:blip r:embed="rId2"/>
          <a:stretch/>
        </p:blipFill>
        <p:spPr>
          <a:xfrm>
            <a:off x="2755800" y="1508760"/>
            <a:ext cx="6612840" cy="3381120"/>
          </a:xfrm>
          <a:prstGeom prst="rect">
            <a:avLst/>
          </a:prstGeom>
          <a:ln w="12700">
            <a:noFill/>
          </a:ln>
        </p:spPr>
      </p:pic>
      <p:sp>
        <p:nvSpPr>
          <p:cNvPr id="2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1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3" name="Picture 18" descr=""/>
          <p:cNvPicPr/>
          <p:nvPr/>
        </p:nvPicPr>
        <p:blipFill>
          <a:blip r:embed="rId2"/>
          <a:stretch/>
        </p:blipFill>
        <p:spPr>
          <a:xfrm>
            <a:off x="0" y="6242760"/>
            <a:ext cx="12188520" cy="631440"/>
          </a:xfrm>
          <a:prstGeom prst="rect">
            <a:avLst/>
          </a:prstGeom>
          <a:ln w="0">
            <a:noFill/>
          </a:ln>
        </p:spPr>
      </p:pic>
      <p:sp>
        <p:nvSpPr>
          <p:cNvPr id="254" name="Rectangle 7"/>
          <p:cNvSpPr/>
          <p:nvPr/>
        </p:nvSpPr>
        <p:spPr>
          <a:xfrm>
            <a:off x="10868760" y="0"/>
            <a:ext cx="966960" cy="96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5" name="Picture 10" descr=""/>
          <p:cNvPicPr/>
          <p:nvPr/>
        </p:nvPicPr>
        <p:blipFill>
          <a:blip r:embed="rId3"/>
          <a:stretch/>
        </p:blipFill>
        <p:spPr>
          <a:xfrm>
            <a:off x="10857240" y="-64440"/>
            <a:ext cx="1031040" cy="1031040"/>
          </a:xfrm>
          <a:prstGeom prst="rect">
            <a:avLst/>
          </a:prstGeom>
          <a:ln w="0">
            <a:noFill/>
          </a:ln>
        </p:spPr>
      </p:pic>
      <p:sp>
        <p:nvSpPr>
          <p:cNvPr id="256" name="TextBox 9"/>
          <p:cNvSpPr/>
          <p:nvPr/>
        </p:nvSpPr>
        <p:spPr>
          <a:xfrm>
            <a:off x="185400" y="6362280"/>
            <a:ext cx="4688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57" name="TextBox 11"/>
          <p:cNvSpPr/>
          <p:nvPr/>
        </p:nvSpPr>
        <p:spPr>
          <a:xfrm>
            <a:off x="9452520" y="6352200"/>
            <a:ext cx="2619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6" name="Picture 18" descr=""/>
          <p:cNvPicPr/>
          <p:nvPr/>
        </p:nvPicPr>
        <p:blipFill>
          <a:blip r:embed="rId2"/>
          <a:stretch/>
        </p:blipFill>
        <p:spPr>
          <a:xfrm>
            <a:off x="0" y="6242760"/>
            <a:ext cx="12188520" cy="631440"/>
          </a:xfrm>
          <a:prstGeom prst="rect">
            <a:avLst/>
          </a:prstGeom>
          <a:ln w="0">
            <a:noFill/>
          </a:ln>
        </p:spPr>
      </p:pic>
      <p:sp>
        <p:nvSpPr>
          <p:cNvPr id="297" name="Rectangle 7"/>
          <p:cNvSpPr/>
          <p:nvPr/>
        </p:nvSpPr>
        <p:spPr>
          <a:xfrm>
            <a:off x="10868760" y="0"/>
            <a:ext cx="966960" cy="96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98" name="Picture 10" descr=""/>
          <p:cNvPicPr/>
          <p:nvPr/>
        </p:nvPicPr>
        <p:blipFill>
          <a:blip r:embed="rId3"/>
          <a:stretch/>
        </p:blipFill>
        <p:spPr>
          <a:xfrm>
            <a:off x="10857240" y="-64440"/>
            <a:ext cx="1031040" cy="1031040"/>
          </a:xfrm>
          <a:prstGeom prst="rect">
            <a:avLst/>
          </a:prstGeom>
          <a:ln w="0">
            <a:noFill/>
          </a:ln>
        </p:spPr>
      </p:pic>
      <p:sp>
        <p:nvSpPr>
          <p:cNvPr id="299" name="TextBox 9"/>
          <p:cNvSpPr/>
          <p:nvPr/>
        </p:nvSpPr>
        <p:spPr>
          <a:xfrm>
            <a:off x="185400" y="6362280"/>
            <a:ext cx="4688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0" name="TextBox 11"/>
          <p:cNvSpPr/>
          <p:nvPr/>
        </p:nvSpPr>
        <p:spPr>
          <a:xfrm>
            <a:off x="9452520" y="6352200"/>
            <a:ext cx="2619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8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TextBox 8"/>
          <p:cNvSpPr/>
          <p:nvPr/>
        </p:nvSpPr>
        <p:spPr>
          <a:xfrm>
            <a:off x="3663360" y="2700000"/>
            <a:ext cx="839664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Decaying and Non-decaying Materials </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p:nvPr>
        </p:nvSpPr>
        <p:spPr>
          <a:xfrm>
            <a:off x="425880" y="2160000"/>
            <a:ext cx="11340000" cy="2880000"/>
          </a:xfrm>
          <a:prstGeom prst="rect">
            <a:avLst/>
          </a:prstGeom>
          <a:noFill/>
          <a:ln w="0">
            <a:noFill/>
          </a:ln>
        </p:spPr>
        <p:txBody>
          <a:bodyPr lIns="90000" rIns="90000" tIns="45000" bIns="45000" anchor="t">
            <a:noAutofit/>
          </a:bodyPr>
          <a:p>
            <a:pPr algn="just">
              <a:lnSpc>
                <a:spcPct val="100000"/>
              </a:lnSpc>
              <a:buNone/>
            </a:pPr>
            <a:endParaRPr b="0" lang="en-PH" sz="1800" spc="-1" strike="noStrike">
              <a:latin typeface="Lato"/>
            </a:endParaRPr>
          </a:p>
          <a:p>
            <a:pPr algn="just">
              <a:lnSpc>
                <a:spcPct val="100000"/>
              </a:lnSpc>
              <a:buNone/>
            </a:pPr>
            <a:r>
              <a:rPr b="1" lang="en-US" sz="1800" spc="-1" strike="noStrike">
                <a:solidFill>
                  <a:srgbClr val="000000"/>
                </a:solidFill>
                <a:latin typeface="Lato"/>
              </a:rPr>
              <a:t> </a:t>
            </a:r>
            <a:r>
              <a:rPr b="1" lang="en-US" sz="1800" spc="-1" strike="noStrike">
                <a:solidFill>
                  <a:srgbClr val="000000"/>
                </a:solidFill>
                <a:latin typeface="Lato"/>
              </a:rPr>
              <a:t>	</a:t>
            </a:r>
            <a:r>
              <a:rPr b="1" lang="en-US" sz="1800" spc="-1" strike="noStrike">
                <a:solidFill>
                  <a:srgbClr val="000000"/>
                </a:solidFill>
                <a:latin typeface="Lato"/>
              </a:rPr>
              <a:t>Decay</a:t>
            </a:r>
            <a:r>
              <a:rPr b="0" lang="en-US" sz="1800" spc="-1" strike="noStrike">
                <a:solidFill>
                  <a:srgbClr val="000000"/>
                </a:solidFill>
                <a:latin typeface="Lato"/>
              </a:rPr>
              <a:t> is a slow process in which a material undergoes change brought about by the natural elements in the environment, such as sunlight, air, water, and moisture.</a:t>
            </a: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r>
              <a:rPr b="1" lang="en-US" sz="1800" spc="-1" strike="noStrike">
                <a:solidFill>
                  <a:srgbClr val="000000"/>
                </a:solidFill>
                <a:latin typeface="Lato"/>
              </a:rPr>
              <a:t> </a:t>
            </a:r>
            <a:r>
              <a:rPr b="1" lang="en-US" sz="1800" spc="-1" strike="noStrike">
                <a:solidFill>
                  <a:srgbClr val="000000"/>
                </a:solidFill>
                <a:latin typeface="Lato"/>
              </a:rPr>
              <a:t>	</a:t>
            </a:r>
            <a:r>
              <a:rPr b="1" lang="en-US" sz="1800" spc="-1" strike="noStrike">
                <a:solidFill>
                  <a:srgbClr val="000000"/>
                </a:solidFill>
                <a:latin typeface="Lato"/>
              </a:rPr>
              <a:t>Decaying or biodegradable</a:t>
            </a:r>
            <a:r>
              <a:rPr b="0" lang="en-US" sz="1800" spc="-1" strike="noStrike">
                <a:solidFill>
                  <a:srgbClr val="000000"/>
                </a:solidFill>
                <a:latin typeface="Lato"/>
              </a:rPr>
              <a:t> materials are materials that can easily absorb water and eventually mix with the natural material causing spoilage.</a:t>
            </a:r>
            <a:endParaRPr b="0" lang="en-PH" sz="1800" spc="-1" strike="noStrike">
              <a:latin typeface="Lato"/>
            </a:endParaRPr>
          </a:p>
          <a:p>
            <a:pPr marL="432000" indent="-324000" algn="just">
              <a:lnSpc>
                <a:spcPct val="100000"/>
              </a:lnSpc>
              <a:spcBef>
                <a:spcPts val="1417"/>
              </a:spcBef>
              <a:buClr>
                <a:srgbClr val="000000"/>
              </a:buClr>
              <a:buSzPct val="45000"/>
              <a:buFont typeface="Wingdings" charset="2"/>
              <a:buChar char=""/>
            </a:pPr>
            <a:r>
              <a:rPr b="0" lang="en-US" sz="1800" spc="-1" strike="noStrike">
                <a:solidFill>
                  <a:srgbClr val="000000"/>
                </a:solidFill>
                <a:latin typeface="Lato"/>
              </a:rPr>
              <a:t>Examples of </a:t>
            </a:r>
            <a:r>
              <a:rPr b="1" lang="en-US" sz="1800" spc="-1" strike="noStrike">
                <a:solidFill>
                  <a:srgbClr val="000000"/>
                </a:solidFill>
                <a:latin typeface="Lato"/>
              </a:rPr>
              <a:t>biodegradable</a:t>
            </a:r>
            <a:r>
              <a:rPr b="0" lang="en-US" sz="1800" spc="-1" strike="noStrike">
                <a:solidFill>
                  <a:srgbClr val="000000"/>
                </a:solidFill>
                <a:latin typeface="Lato"/>
              </a:rPr>
              <a:t> materials are food wastes like vegetable peelings, wilted leaves of plants, garden wastes, and paper materials. </a:t>
            </a: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spcBef>
                <a:spcPts val="1417"/>
              </a:spcBef>
              <a:buNone/>
            </a:pP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endParaRPr b="0" lang="en-PH" sz="1800" spc="-1" strike="noStrike">
              <a:latin typeface="Lato"/>
            </a:endParaRPr>
          </a:p>
        </p:txBody>
      </p:sp>
      <p:sp>
        <p:nvSpPr>
          <p:cNvPr id="341" name=""/>
          <p:cNvSpPr/>
          <p:nvPr/>
        </p:nvSpPr>
        <p:spPr>
          <a:xfrm>
            <a:off x="720000" y="360000"/>
            <a:ext cx="9178920" cy="718920"/>
          </a:xfrm>
          <a:prstGeom prst="rect">
            <a:avLst/>
          </a:prstGeom>
          <a:noFill/>
          <a:ln w="0">
            <a:noFill/>
          </a:ln>
        </p:spPr>
        <p:style>
          <a:lnRef idx="0"/>
          <a:fillRef idx="0"/>
          <a:effectRef idx="0"/>
          <a:fontRef idx="minor"/>
        </p:style>
      </p:sp>
      <p:sp>
        <p:nvSpPr>
          <p:cNvPr id="342" name=""/>
          <p:cNvSpPr/>
          <p:nvPr/>
        </p:nvSpPr>
        <p:spPr>
          <a:xfrm>
            <a:off x="1776240" y="864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
          <p:cNvSpPr txBox="1"/>
          <p:nvPr/>
        </p:nvSpPr>
        <p:spPr>
          <a:xfrm>
            <a:off x="605880" y="2340000"/>
            <a:ext cx="10980000" cy="2909520"/>
          </a:xfrm>
          <a:prstGeom prst="rect">
            <a:avLst/>
          </a:prstGeom>
          <a:noFill/>
          <a:ln w="0">
            <a:noFill/>
          </a:ln>
        </p:spPr>
        <p:txBody>
          <a:bodyPr lIns="90000" rIns="90000" tIns="45000" bIns="45000" anchor="t">
            <a:noAutofit/>
          </a:bodyPr>
          <a:p>
            <a:pPr algn="just">
              <a:buNone/>
            </a:pPr>
            <a:r>
              <a:rPr b="1" lang="en-US" sz="1800" spc="-1" strike="noStrike">
                <a:solidFill>
                  <a:srgbClr val="000000"/>
                </a:solidFill>
                <a:latin typeface="Lato"/>
              </a:rPr>
              <a:t>	</a:t>
            </a:r>
            <a:r>
              <a:rPr b="1" lang="en-US" sz="1800" spc="-1" strike="noStrike">
                <a:solidFill>
                  <a:srgbClr val="000000"/>
                </a:solidFill>
                <a:latin typeface="Lato"/>
              </a:rPr>
              <a:t>Non-decaying or non-biodegradable</a:t>
            </a:r>
            <a:r>
              <a:rPr b="0" lang="en-US" sz="1800" spc="-1" strike="noStrike">
                <a:solidFill>
                  <a:srgbClr val="000000"/>
                </a:solidFill>
                <a:latin typeface="Lato"/>
              </a:rPr>
              <a:t> materials are those that hinder reaction or have no reaction at all with the air and moisture content of the environment.</a:t>
            </a:r>
            <a:endParaRPr b="0" lang="en-PH" sz="1800" spc="-1" strike="noStrike">
              <a:latin typeface="Lato"/>
            </a:endParaRPr>
          </a:p>
          <a:p>
            <a:pPr algn="just">
              <a:buNone/>
            </a:pPr>
            <a:endParaRPr b="0" lang="en-PH" sz="1800" spc="-1" strike="noStrike">
              <a:latin typeface="Lato"/>
            </a:endParaRPr>
          </a:p>
          <a:p>
            <a:pPr algn="just">
              <a:buNone/>
            </a:pPr>
            <a:r>
              <a:rPr b="0" lang="en-US" sz="1800" spc="-1" strike="noStrike">
                <a:solidFill>
                  <a:srgbClr val="000000"/>
                </a:solidFill>
                <a:latin typeface="Lato"/>
                <a:ea typeface="€à'2Eâþ"/>
              </a:rPr>
              <a:t>	</a:t>
            </a:r>
            <a:r>
              <a:rPr b="0" lang="en-US" sz="1800" spc="-1" strike="noStrike">
                <a:solidFill>
                  <a:srgbClr val="000000"/>
                </a:solidFill>
                <a:latin typeface="Lato"/>
                <a:ea typeface="€à'2Eâþ"/>
              </a:rPr>
              <a:t>Examples of </a:t>
            </a:r>
            <a:r>
              <a:rPr b="1" lang="en-US" sz="1800" spc="-1" strike="noStrike">
                <a:solidFill>
                  <a:srgbClr val="000000"/>
                </a:solidFill>
                <a:latin typeface="Lato"/>
                <a:ea typeface="€à'2Eâþ"/>
              </a:rPr>
              <a:t>Non- biodegradable</a:t>
            </a:r>
            <a:r>
              <a:rPr b="0" lang="en-US" sz="1800" spc="-1" strike="noStrike">
                <a:solidFill>
                  <a:srgbClr val="000000"/>
                </a:solidFill>
                <a:latin typeface="Lato"/>
                <a:ea typeface="€à'2Eâþ"/>
              </a:rPr>
              <a:t> materials consist of plastics, metals, plastic and metal cans, and old tires. These materials can be reused or recycled.</a:t>
            </a:r>
            <a:endParaRPr b="0" lang="en-PH" sz="1800" spc="-1" strike="noStrike">
              <a:latin typeface="Lato"/>
            </a:endParaRPr>
          </a:p>
          <a:p>
            <a:pPr algn="just">
              <a:buNone/>
            </a:pPr>
            <a:endParaRPr b="0" lang="en-PH" sz="1800" spc="-1" strike="noStrike">
              <a:latin typeface="Lato"/>
            </a:endParaRPr>
          </a:p>
          <a:p>
            <a:pPr algn="just">
              <a:buNone/>
            </a:pPr>
            <a:r>
              <a:rPr b="1" lang="en-US" sz="1800" spc="-1" strike="noStrike">
                <a:solidFill>
                  <a:srgbClr val="000000"/>
                </a:solidFill>
                <a:latin typeface="Lato"/>
                <a:ea typeface="€à'2Eâþ"/>
              </a:rPr>
              <a:t>	</a:t>
            </a:r>
            <a:r>
              <a:rPr b="1" lang="en-US" sz="1800" spc="-1" strike="noStrike">
                <a:solidFill>
                  <a:srgbClr val="000000"/>
                </a:solidFill>
                <a:latin typeface="Lato"/>
                <a:ea typeface="€à'2Eâþ"/>
              </a:rPr>
              <a:t>Decaying materials should be handled and disposed of properly because they can be toxic or poisonous.</a:t>
            </a:r>
            <a:r>
              <a:rPr b="0" lang="en-US" sz="1800" spc="-1" strike="noStrike">
                <a:solidFill>
                  <a:srgbClr val="000000"/>
                </a:solidFill>
                <a:latin typeface="Lato"/>
                <a:ea typeface="€à'2Eâþ"/>
              </a:rPr>
              <a:t>They should be handled or disposed of properly. They are not safe for health and the environment.</a:t>
            </a:r>
            <a:endParaRPr b="0" lang="en-PH" sz="1800" spc="-1" strike="noStrike">
              <a:latin typeface="Lato"/>
            </a:endParaRPr>
          </a:p>
        </p:txBody>
      </p:sp>
      <p:sp>
        <p:nvSpPr>
          <p:cNvPr id="344" name=""/>
          <p:cNvSpPr/>
          <p:nvPr/>
        </p:nvSpPr>
        <p:spPr>
          <a:xfrm>
            <a:off x="1776240" y="864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
          <p:cNvSpPr/>
          <p:nvPr/>
        </p:nvSpPr>
        <p:spPr>
          <a:xfrm>
            <a:off x="540360" y="900360"/>
            <a:ext cx="11158920" cy="4318920"/>
          </a:xfrm>
          <a:prstGeom prst="rect">
            <a:avLst/>
          </a:prstGeom>
          <a:noFill/>
          <a:ln w="0">
            <a:noFill/>
          </a:ln>
        </p:spPr>
        <p:style>
          <a:lnRef idx="0"/>
          <a:fillRef idx="0"/>
          <a:effectRef idx="0"/>
          <a:fontRef idx="minor"/>
        </p:style>
      </p:sp>
      <p:sp>
        <p:nvSpPr>
          <p:cNvPr id="346" name=""/>
          <p:cNvSpPr/>
          <p:nvPr/>
        </p:nvSpPr>
        <p:spPr>
          <a:xfrm>
            <a:off x="1775880" y="2556000"/>
            <a:ext cx="8640000" cy="324000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solidFill>
                  <a:srgbClr val="000000"/>
                </a:solidFill>
                <a:latin typeface="Lato"/>
                <a:ea typeface="AppleSystemUIFont"/>
              </a:rPr>
              <a:t>1. What are non biodegradable materials?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A. any kind of materials that can be found at home</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 materials that cannot be broken down into smaller pieces or parts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discarded solid materials like garbage and other throwable materials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 materials that can be broken down by the action of bacteria or decomposers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2. Why are plastics characterized as non-biodegradable materials?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A. Plastics can cause flooding when disposed of improperly.</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 Plastics do not break down or decompose naturally.</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Plastics contain poison that can kill animals.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 Plastics are toxic to health.</a:t>
            </a: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p:txBody>
      </p:sp>
      <p:sp>
        <p:nvSpPr>
          <p:cNvPr id="347" name=""/>
          <p:cNvSpPr txBox="1"/>
          <p:nvPr/>
        </p:nvSpPr>
        <p:spPr>
          <a:xfrm>
            <a:off x="1158120" y="2107440"/>
            <a:ext cx="9821880" cy="412560"/>
          </a:xfrm>
          <a:prstGeom prst="rect">
            <a:avLst/>
          </a:prstGeom>
          <a:noFill/>
          <a:ln w="0">
            <a:noFill/>
          </a:ln>
        </p:spPr>
        <p:txBody>
          <a:bodyPr lIns="90000" rIns="90000" tIns="45000" bIns="45000" anchor="t">
            <a:noAutofit/>
          </a:bodyPr>
          <a:p>
            <a:r>
              <a:rPr b="1" lang="en-PH" sz="1800" spc="-1" strike="noStrike">
                <a:solidFill>
                  <a:srgbClr val="000000"/>
                </a:solidFill>
                <a:latin typeface="Lato"/>
                <a:ea typeface="AppleSystemUIFont"/>
              </a:rPr>
              <a:t>Directions</a:t>
            </a:r>
            <a:r>
              <a:rPr b="0" lang="en-PH" sz="1800" spc="-1" strike="noStrike">
                <a:solidFill>
                  <a:srgbClr val="000000"/>
                </a:solidFill>
                <a:latin typeface="Lato"/>
                <a:ea typeface="AppleSystemUIFont"/>
              </a:rPr>
              <a:t>: Read and answer each item carefully. Give the letter of the correct answer.</a:t>
            </a:r>
            <a:endParaRPr b="0" lang="en-PH" sz="1800" spc="-1" strike="noStrike">
              <a:latin typeface="Lato"/>
            </a:endParaRPr>
          </a:p>
        </p:txBody>
      </p:sp>
      <p:sp>
        <p:nvSpPr>
          <p:cNvPr id="348" name=""/>
          <p:cNvSpPr txBox="1"/>
          <p:nvPr/>
        </p:nvSpPr>
        <p:spPr>
          <a:xfrm>
            <a:off x="5375880" y="1530000"/>
            <a:ext cx="144000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Activity </a:t>
            </a:r>
            <a:endParaRPr b="1" lang="en-PH" sz="2000" spc="-1" strike="noStrike">
              <a:solidFill>
                <a:srgbClr val="c9211e"/>
              </a:solidFill>
              <a:latin typeface="Lato"/>
            </a:endParaRPr>
          </a:p>
        </p:txBody>
      </p:sp>
      <p:sp>
        <p:nvSpPr>
          <p:cNvPr id="349" name=""/>
          <p:cNvSpPr/>
          <p:nvPr/>
        </p:nvSpPr>
        <p:spPr>
          <a:xfrm>
            <a:off x="1776240" y="684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
          <p:cNvSpPr/>
          <p:nvPr/>
        </p:nvSpPr>
        <p:spPr>
          <a:xfrm>
            <a:off x="605880" y="2232720"/>
            <a:ext cx="10980000" cy="3527280"/>
          </a:xfrm>
          <a:prstGeom prst="rect">
            <a:avLst/>
          </a:prstGeom>
          <a:noFill/>
          <a:ln w="0">
            <a:noFill/>
          </a:ln>
        </p:spPr>
        <p:style>
          <a:lnRef idx="0"/>
          <a:fillRef idx="0"/>
          <a:effectRef idx="0"/>
          <a:fontRef idx="minor"/>
        </p:style>
        <p:txBody>
          <a:bodyPr lIns="90000" rIns="90000" tIns="45000" bIns="45000" anchor="t">
            <a:noAutofit/>
          </a:bodyPr>
          <a:p>
            <a:pPr algn="just">
              <a:lnSpc>
                <a:spcPct val="115000"/>
              </a:lnSpc>
              <a:buNone/>
            </a:pPr>
            <a:r>
              <a:rPr b="0" lang="en-PH" sz="1800" spc="-1" strike="noStrike">
                <a:solidFill>
                  <a:srgbClr val="000000"/>
                </a:solidFill>
                <a:latin typeface="Lato"/>
                <a:ea typeface="AppleSystemUIFont"/>
              </a:rPr>
              <a:t>3. Fruit peelings and vegetable trimmings are examples of decaying materials that can be transformed into        useful organic fertilizers. What process is used to convert these kinds of materials into usable ones?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A. disposing </a:t>
            </a:r>
            <a:endParaRPr b="0" lang="en-PH" sz="1800" spc="-1" strike="noStrike">
              <a:latin typeface="Lato"/>
            </a:endParaRPr>
          </a:p>
          <a:p>
            <a:pPr algn="just">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 heating </a:t>
            </a:r>
            <a:endParaRPr b="0" lang="en-PH" sz="1800" spc="-1" strike="noStrike">
              <a:latin typeface="Lato"/>
            </a:endParaRPr>
          </a:p>
          <a:p>
            <a:pPr algn="just">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recycling</a:t>
            </a:r>
            <a:endParaRPr b="0" lang="en-PH" sz="1800" spc="-1" strike="noStrike">
              <a:latin typeface="Lato"/>
            </a:endParaRPr>
          </a:p>
          <a:p>
            <a:pPr algn="just">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D.reusing</a:t>
            </a:r>
            <a:br/>
            <a:r>
              <a:rPr b="0" lang="en-PH" sz="1800" spc="-1" strike="noStrike">
                <a:solidFill>
                  <a:srgbClr val="000000"/>
                </a:solidFill>
                <a:latin typeface="Lato"/>
                <a:ea typeface="DejaVu Sans"/>
              </a:rPr>
              <a:t>4. Not all disposable materials undergo decay. What happens to materials when they undergo decay?</a:t>
            </a:r>
            <a:b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A. They are decomposed by bacteria.</a:t>
            </a:r>
            <a:endParaRPr b="0" lang="en-PH" sz="1800" spc="-1" strike="noStrike">
              <a:latin typeface="Lato"/>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B. They are broken into small pieces.</a:t>
            </a:r>
            <a:endParaRPr b="0" lang="en-PH" sz="1800" spc="-1" strike="noStrike">
              <a:latin typeface="Lato"/>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C. They are melted by the Sun.</a:t>
            </a:r>
            <a:endParaRPr b="0" lang="en-PH" sz="1800" spc="-1" strike="noStrike">
              <a:latin typeface="Lato"/>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D. They are flattened.</a:t>
            </a:r>
            <a:endParaRPr b="0" lang="en-PH" sz="1800" spc="-1" strike="noStrike">
              <a:latin typeface="Lato"/>
            </a:endParaRPr>
          </a:p>
          <a:p>
            <a:pPr algn="just">
              <a:lnSpc>
                <a:spcPct val="115000"/>
              </a:lnSpc>
              <a:buNone/>
            </a:pPr>
            <a:endParaRPr b="0" lang="en-PH" sz="1800" spc="-1" strike="noStrike">
              <a:latin typeface="Lato"/>
            </a:endParaRPr>
          </a:p>
          <a:p>
            <a:pPr algn="just">
              <a:lnSpc>
                <a:spcPct val="115000"/>
              </a:lnSpc>
              <a:buNone/>
            </a:pPr>
            <a:endParaRPr b="0" lang="en-PH" sz="1800" spc="-1" strike="noStrike">
              <a:latin typeface="Lato"/>
            </a:endParaRPr>
          </a:p>
        </p:txBody>
      </p:sp>
      <p:sp>
        <p:nvSpPr>
          <p:cNvPr id="351" name=""/>
          <p:cNvSpPr/>
          <p:nvPr/>
        </p:nvSpPr>
        <p:spPr>
          <a:xfrm>
            <a:off x="1776240" y="756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
          <p:cNvSpPr/>
          <p:nvPr/>
        </p:nvSpPr>
        <p:spPr>
          <a:xfrm>
            <a:off x="785880" y="2340000"/>
            <a:ext cx="10620000" cy="234000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5. Which among the following sentences is NOT true about decaying materials?</a:t>
            </a:r>
            <a:b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A. Decaying materials come from living organisms.</a:t>
            </a: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 Decaying Materials are also called non-biodegradable.</a:t>
            </a: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Materials decay if exposed to heat, water, air or other substances in the surroundings.</a:t>
            </a: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 A material is decaying when there is a change happening to its texture and color, and if it is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suddenly producing an unpleasant smell.</a:t>
            </a:r>
            <a:endParaRPr b="0" lang="en-PH" sz="1800" spc="-1" strike="noStrike">
              <a:latin typeface="Arial"/>
            </a:endParaRPr>
          </a:p>
        </p:txBody>
      </p:sp>
      <p:sp>
        <p:nvSpPr>
          <p:cNvPr id="353" name=""/>
          <p:cNvSpPr/>
          <p:nvPr/>
        </p:nvSpPr>
        <p:spPr>
          <a:xfrm>
            <a:off x="1776240" y="792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
          <p:cNvSpPr/>
          <p:nvPr/>
        </p:nvSpPr>
        <p:spPr>
          <a:xfrm>
            <a:off x="540360" y="900360"/>
            <a:ext cx="11158920" cy="4318920"/>
          </a:xfrm>
          <a:prstGeom prst="rect">
            <a:avLst/>
          </a:prstGeom>
          <a:noFill/>
          <a:ln w="0">
            <a:noFill/>
          </a:ln>
        </p:spPr>
        <p:style>
          <a:lnRef idx="0"/>
          <a:fillRef idx="0"/>
          <a:effectRef idx="0"/>
          <a:fontRef idx="minor"/>
        </p:style>
      </p:sp>
      <p:sp>
        <p:nvSpPr>
          <p:cNvPr id="355" name=""/>
          <p:cNvSpPr/>
          <p:nvPr/>
        </p:nvSpPr>
        <p:spPr>
          <a:xfrm>
            <a:off x="1775880" y="2160000"/>
            <a:ext cx="8640000" cy="324000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solidFill>
                  <a:srgbClr val="000000"/>
                </a:solidFill>
                <a:latin typeface="Lato"/>
                <a:ea typeface="AppleSystemUIFont"/>
              </a:rPr>
              <a:t>1. What are non biodegradable materials?</a:t>
            </a:r>
            <a:br/>
            <a:r>
              <a:rPr b="0" lang="en-PH" sz="1800" spc="-1" strike="noStrike">
                <a:solidFill>
                  <a:srgbClr val="000000"/>
                </a:solidFill>
                <a:latin typeface="Lato"/>
                <a:ea typeface="DejaVu Sans"/>
              </a:rPr>
              <a:t>	</a:t>
            </a:r>
            <a:r>
              <a:rPr b="0" lang="en-PH" sz="1800" spc="-1" strike="noStrike">
                <a:solidFill>
                  <a:srgbClr val="000000"/>
                </a:solidFill>
                <a:highlight>
                  <a:srgbClr val="e0c2cd"/>
                </a:highlight>
                <a:latin typeface="Lato"/>
                <a:ea typeface="AppleSystemUIFont"/>
              </a:rPr>
              <a:t>A. any kind of materials that can be found at home</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 materials that cannot be broken down into smaller pieces or parts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discarded solid materials like garbage and other throwable materials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 materials that can be broken down by the action of bacteria or decomposers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2. Why are plastics characterized as non-biodegradable materials?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A. Plastics can cause flooding when disposed of improperly.</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highlight>
                  <a:srgbClr val="e0c2cd"/>
                </a:highlight>
                <a:latin typeface="Lato"/>
                <a:ea typeface="AppleSystemUIFont"/>
              </a:rPr>
              <a:t>B. Plastics do not break down or decompose naturally.</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Plastics contain poison that can kill animals.</a:t>
            </a:r>
            <a:endParaRPr b="0" lang="en-PH" sz="1800" spc="-1" strike="noStrike">
              <a:latin typeface="Lato"/>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 Plastics are toxic to health.</a:t>
            </a: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p:txBody>
      </p:sp>
      <p:sp>
        <p:nvSpPr>
          <p:cNvPr id="356" name=""/>
          <p:cNvSpPr txBox="1"/>
          <p:nvPr/>
        </p:nvSpPr>
        <p:spPr>
          <a:xfrm>
            <a:off x="5094000" y="1458000"/>
            <a:ext cx="200412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Answer Key </a:t>
            </a:r>
            <a:endParaRPr b="1" lang="en-PH" sz="2000" spc="-1" strike="noStrike">
              <a:solidFill>
                <a:srgbClr val="c9211e"/>
              </a:solidFill>
              <a:latin typeface="Lato"/>
            </a:endParaRPr>
          </a:p>
        </p:txBody>
      </p:sp>
      <p:sp>
        <p:nvSpPr>
          <p:cNvPr id="357" name=""/>
          <p:cNvSpPr/>
          <p:nvPr/>
        </p:nvSpPr>
        <p:spPr>
          <a:xfrm>
            <a:off x="1776240" y="504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
          <p:cNvSpPr/>
          <p:nvPr/>
        </p:nvSpPr>
        <p:spPr>
          <a:xfrm>
            <a:off x="605880" y="2052720"/>
            <a:ext cx="10980000" cy="3527280"/>
          </a:xfrm>
          <a:prstGeom prst="rect">
            <a:avLst/>
          </a:prstGeom>
          <a:noFill/>
          <a:ln w="0">
            <a:noFill/>
          </a:ln>
        </p:spPr>
        <p:style>
          <a:lnRef idx="0"/>
          <a:fillRef idx="0"/>
          <a:effectRef idx="0"/>
          <a:fontRef idx="minor"/>
        </p:style>
        <p:txBody>
          <a:bodyPr lIns="90000" rIns="90000" tIns="45000" bIns="45000" anchor="t">
            <a:noAutofit/>
          </a:bodyPr>
          <a:p>
            <a:pPr algn="just">
              <a:lnSpc>
                <a:spcPct val="115000"/>
              </a:lnSpc>
              <a:buNone/>
            </a:pPr>
            <a:r>
              <a:rPr b="0" lang="en-PH" sz="1800" spc="-1" strike="noStrike">
                <a:solidFill>
                  <a:srgbClr val="000000"/>
                </a:solidFill>
                <a:latin typeface="Lato"/>
                <a:ea typeface="AppleSystemUIFont"/>
              </a:rPr>
              <a:t>3. Fruit peelings and vegetable trimmings are examples of decaying materials that can be transformed into        useful organic fertilizers. What process is used to convert these kinds of materials into usable ones?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A. disposing </a:t>
            </a:r>
            <a:endParaRPr b="0" lang="en-PH" sz="1800" spc="-1" strike="noStrike">
              <a:latin typeface="Lato"/>
            </a:endParaRPr>
          </a:p>
          <a:p>
            <a:pPr algn="just">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 heating </a:t>
            </a:r>
            <a:endParaRPr b="0" lang="en-PH" sz="1800" spc="-1" strike="noStrike">
              <a:latin typeface="Lato"/>
            </a:endParaRPr>
          </a:p>
          <a:p>
            <a:pPr algn="just">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highlight>
                  <a:srgbClr val="e0c2cd"/>
                </a:highlight>
                <a:latin typeface="Lato"/>
                <a:ea typeface="AppleSystemUIFont"/>
              </a:rPr>
              <a:t>C. recycling</a:t>
            </a:r>
            <a:endParaRPr b="0" lang="en-PH" sz="1800" spc="-1" strike="noStrike">
              <a:latin typeface="Lato"/>
            </a:endParaRPr>
          </a:p>
          <a:p>
            <a:pPr algn="just">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D.reusing</a:t>
            </a:r>
            <a:br/>
            <a:r>
              <a:rPr b="0" lang="en-PH" sz="1800" spc="-1" strike="noStrike">
                <a:solidFill>
                  <a:srgbClr val="000000"/>
                </a:solidFill>
                <a:latin typeface="Lato"/>
                <a:ea typeface="DejaVu Sans"/>
              </a:rPr>
              <a:t>4. Not all disposable materials undergo decay. What happens to materials when they undergo decay?</a:t>
            </a:r>
            <a:b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A. They are decomposed by bacteria.</a:t>
            </a:r>
            <a:endParaRPr b="0" lang="en-PH" sz="1800" spc="-1" strike="noStrike">
              <a:latin typeface="Lato"/>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highlight>
                  <a:srgbClr val="e0c2cd"/>
                </a:highlight>
                <a:latin typeface="Lato"/>
                <a:ea typeface="DejaVu Sans"/>
              </a:rPr>
              <a:t>B. They are broken into small pieces.</a:t>
            </a:r>
            <a:endParaRPr b="0" lang="en-PH" sz="1800" spc="-1" strike="noStrike">
              <a:latin typeface="Lato"/>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C. They are melted by the Sun.</a:t>
            </a:r>
            <a:endParaRPr b="0" lang="en-PH" sz="1800" spc="-1" strike="noStrike">
              <a:latin typeface="Lato"/>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D. They are flattened.</a:t>
            </a:r>
            <a:endParaRPr b="0" lang="en-PH" sz="1800" spc="-1" strike="noStrike">
              <a:latin typeface="Lato"/>
            </a:endParaRPr>
          </a:p>
          <a:p>
            <a:pPr algn="just">
              <a:lnSpc>
                <a:spcPct val="115000"/>
              </a:lnSpc>
              <a:buNone/>
            </a:pPr>
            <a:endParaRPr b="0" lang="en-PH" sz="1800" spc="-1" strike="noStrike">
              <a:latin typeface="Lato"/>
            </a:endParaRPr>
          </a:p>
          <a:p>
            <a:pPr algn="just">
              <a:lnSpc>
                <a:spcPct val="115000"/>
              </a:lnSpc>
              <a:buNone/>
            </a:pPr>
            <a:endParaRPr b="0" lang="en-PH" sz="1800" spc="-1" strike="noStrike">
              <a:latin typeface="Lato"/>
            </a:endParaRPr>
          </a:p>
        </p:txBody>
      </p:sp>
      <p:sp>
        <p:nvSpPr>
          <p:cNvPr id="359" name=""/>
          <p:cNvSpPr/>
          <p:nvPr/>
        </p:nvSpPr>
        <p:spPr>
          <a:xfrm>
            <a:off x="1776240" y="612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
          <p:cNvSpPr/>
          <p:nvPr/>
        </p:nvSpPr>
        <p:spPr>
          <a:xfrm>
            <a:off x="785880" y="2376000"/>
            <a:ext cx="10620000" cy="234000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5. Which among the following sentences is NOT true about decaying materials?</a:t>
            </a:r>
            <a:b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A. Decaying materials come from living organisms.</a:t>
            </a: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a:t>
            </a:r>
            <a:r>
              <a:rPr b="0" lang="en-PH" sz="1800" spc="-1" strike="noStrike">
                <a:solidFill>
                  <a:srgbClr val="000000"/>
                </a:solidFill>
                <a:highlight>
                  <a:srgbClr val="e0c2cd"/>
                </a:highlight>
                <a:latin typeface="Lato"/>
                <a:ea typeface="AppleSystemUIFont"/>
              </a:rPr>
              <a:t>. Decaying Materials are also called non-biodegradable.</a:t>
            </a: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C. Materials decay if exposed to heat, water, air or other substances in the surroundings.</a:t>
            </a:r>
            <a:endParaRPr b="0" lang="en-PH" sz="1800" spc="-1" strike="noStrike">
              <a:latin typeface="Arial"/>
            </a:endParaRPr>
          </a:p>
          <a:p>
            <a:pPr>
              <a:lnSpc>
                <a:spcPct val="115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 A material is decaying when there is a change happening to its texture and color, and if it is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suddenly producing an unpleasant smell.</a:t>
            </a:r>
            <a:endParaRPr b="0" lang="en-PH" sz="1800" spc="-1" strike="noStrike">
              <a:latin typeface="Arial"/>
            </a:endParaRPr>
          </a:p>
        </p:txBody>
      </p:sp>
      <p:sp>
        <p:nvSpPr>
          <p:cNvPr id="361" name=""/>
          <p:cNvSpPr/>
          <p:nvPr/>
        </p:nvSpPr>
        <p:spPr>
          <a:xfrm>
            <a:off x="1776240" y="756000"/>
            <a:ext cx="863928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Decaying and Non-decaying Materials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500</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2023-07-10T17:00:44Z</dcterms:modified>
  <cp:revision>35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