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3AEF119F-011B-44E5-A35C-0DB0873D355D}"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BE01B28A-D134-48E0-B873-13A64BA12ACF}"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048A8AC3-FD3C-49E7-9AA3-5144D08A0AF7}"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D7E1500E-C74B-487E-A2AE-4CABC6A74C79}"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E4D4AD64-78BF-4DBF-8401-6035F98EE182}"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88FF9D3A-D4C0-4986-8BA8-8839F4FCBD13}"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0A4F80B-B4B6-4F26-ABBC-B79157FD0656}"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976C673-46C6-4F3B-AFBC-9DA000B43A2B}"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5845DBBF-AFD8-4CEE-A417-F7990B993A85}"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F781837-429C-4DB9-B4B5-668B3CC130B0}"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E30E9BA-7D15-48BD-922F-873CA989631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110F104-17FA-4040-82E6-8748356C5AC9}"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8985E82-9A84-43DF-BC0E-584B3DF16EC9}"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B05904A-B843-4A82-8A52-C38EC2FFBB7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187E37D-8224-4637-B5A4-F4B200747069}"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A1736918-9E16-4278-B68A-4989A3836C74}"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71F44895-AF5C-4873-9480-F84A5CAA3118}"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0B66CB81-E083-471D-B929-23BDB6CA955F}"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007B2AE-5AC5-49FF-B3A8-6A7F2D2104DB}"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6C709E2-A967-4F2F-BFC4-279614F4C28D}"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2B65F3F7-A8DE-49BB-952A-D9D297566ECC}"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B958749-D142-4D37-987B-06CE47795498}"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F43C525-28BC-4E00-B46F-E93EB43ACFF1}"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74B51856-6B1F-4B54-8749-4462E8496B27}"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208A184-E456-426E-B698-ABFAF9CF0CB8}"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2FF2BA0-C898-4A26-9B0F-5C76332F4B5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DFF0C0B-8142-4932-A391-7993B66DE445}"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CFB728FB-E6CF-4B44-B7A0-A2EA30E70443}"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D6797667-0478-4993-A9CC-7E8A85C81144}"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564F4103-0A42-4805-8083-0BD34749717F}"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FC351C3D-6E08-4D93-BF02-D629B4FE44C5}"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DCEA780-129F-4A5C-B1E3-828412C2D428}"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41156E8-B08C-42E0-A3C6-F5914B1AADAF}"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DC691D0-B597-40E4-9111-57A7C934B754}"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1617FDE-676A-4481-BB29-458CE06ED044}"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C9A35CA-B231-4343-BCAC-244C4773CDCD}"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3BBCDBF2-823F-4E17-B940-43EC6393B18B}"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280" cy="619200"/>
          </a:xfrm>
          <a:prstGeom prst="rect">
            <a:avLst/>
          </a:prstGeom>
          <a:ln w="0">
            <a:noFill/>
          </a:ln>
        </p:spPr>
      </p:pic>
      <p:sp>
        <p:nvSpPr>
          <p:cNvPr id="46" name="Rectangle 7"/>
          <p:cNvSpPr/>
          <p:nvPr/>
        </p:nvSpPr>
        <p:spPr>
          <a:xfrm>
            <a:off x="10868760" y="0"/>
            <a:ext cx="954720" cy="954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800" cy="1018800"/>
          </a:xfrm>
          <a:prstGeom prst="rect">
            <a:avLst/>
          </a:prstGeom>
          <a:ln w="0">
            <a:noFill/>
          </a:ln>
        </p:spPr>
      </p:pic>
      <p:sp>
        <p:nvSpPr>
          <p:cNvPr id="48"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960" cy="349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360" cy="349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50324DDB-4989-43F4-8C34-7FB78312A6E3}"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360" cy="349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600" cy="3368880"/>
          </a:xfrm>
          <a:prstGeom prst="rect">
            <a:avLst/>
          </a:prstGeom>
          <a:ln w="12700">
            <a:noFill/>
          </a:ln>
        </p:spPr>
      </p:pic>
      <p:sp>
        <p:nvSpPr>
          <p:cNvPr id="92" name="PlaceHolder 1"/>
          <p:cNvSpPr>
            <a:spLocks noGrp="1"/>
          </p:cNvSpPr>
          <p:nvPr>
            <p:ph type="ftr" idx="7"/>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B69E3299-5F13-4305-A3E9-99E8F96E610E}"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4520" cy="663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Elastisidad ng Suplay</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559404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66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Elastisidad ng Suplay</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724320" y="1545840"/>
            <a:ext cx="10351440" cy="223488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PH" sz="1800" spc="-1" strike="noStrike">
                <a:solidFill>
                  <a:srgbClr val="000000"/>
                </a:solidFill>
                <a:latin typeface="Lato"/>
              </a:rPr>
              <a:t>Iba-iba ang antas ng pagtugon ng suplay sa pagbabago ng presyo. Nasusukat ito sa paghahati sa bahagdan ng pagbabago sa dami ng suplay gamit ang pagbabago ng presyo. Sa pagkuha ng elastisidad, maaaring gamitin ang sumusunod na </a:t>
            </a:r>
            <a:r>
              <a:rPr b="0" i="1" lang="en-PH" sz="1800" spc="-1" strike="noStrike">
                <a:solidFill>
                  <a:srgbClr val="000000"/>
                </a:solidFill>
                <a:latin typeface="Lato"/>
              </a:rPr>
              <a:t>equation</a:t>
            </a:r>
            <a:r>
              <a:rPr b="0" lang="en-PH" sz="1800" spc="-1" strike="noStrike">
                <a:solidFill>
                  <a:srgbClr val="000000"/>
                </a:solidFill>
                <a:latin typeface="Lato"/>
              </a:rPr>
              <a:t>:</a:t>
            </a:r>
            <a:endParaRPr b="0" lang="en-PH" sz="1800" spc="-1" strike="noStrike">
              <a:solidFill>
                <a:srgbClr val="000000"/>
              </a:solidFill>
              <a:latin typeface="Lato"/>
              <a:ea typeface="AppleSystemUIFont"/>
            </a:endParaRPr>
          </a:p>
          <a:p>
            <a:endParaRPr b="0" lang="en-PH" sz="1800" spc="-1" strike="noStrike">
              <a:solidFill>
                <a:srgbClr val="000000"/>
              </a:solidFill>
              <a:latin typeface="Lato"/>
              <a:ea typeface="AppleSystemUIFont"/>
            </a:endParaRPr>
          </a:p>
          <a:p>
            <a:r>
              <a:rPr b="0" lang="en-PH" sz="1800" spc="-1" strike="noStrike">
                <a:solidFill>
                  <a:srgbClr val="000000"/>
                </a:solidFill>
                <a:latin typeface="Lato"/>
              </a:rPr>
              <a:t>Gumamit ng </a:t>
            </a:r>
            <a:r>
              <a:rPr b="0" i="1" lang="en-PH" sz="1800" spc="-1" strike="noStrike">
                <a:solidFill>
                  <a:srgbClr val="000000"/>
                </a:solidFill>
                <a:latin typeface="Lato"/>
              </a:rPr>
              <a:t>hypothetical</a:t>
            </a:r>
            <a:r>
              <a:rPr b="0" lang="en-PH" sz="1800" spc="-1" strike="noStrike">
                <a:solidFill>
                  <a:srgbClr val="000000"/>
                </a:solidFill>
                <a:latin typeface="Lato"/>
              </a:rPr>
              <a:t> na datos na ihahalili sa pormula:</a:t>
            </a:r>
            <a:endParaRPr b="0" lang="en-PH" sz="1800" spc="-1" strike="noStrike">
              <a:solidFill>
                <a:srgbClr val="000000"/>
              </a:solidFill>
              <a:latin typeface="Lato"/>
              <a:ea typeface="AppleSystemUIFont"/>
            </a:endParaRPr>
          </a:p>
          <a:p>
            <a:r>
              <a:rPr b="0" lang="en-PH" sz="1800" spc="-1" strike="noStrike">
                <a:solidFill>
                  <a:srgbClr val="000000"/>
                </a:solidFill>
                <a:latin typeface="Lato"/>
              </a:rPr>
              <a:t>	</a:t>
            </a:r>
            <a:r>
              <a:rPr b="0" lang="en-PH" sz="1800" spc="-1" strike="noStrike">
                <a:solidFill>
                  <a:srgbClr val="000000"/>
                </a:solidFill>
                <a:latin typeface="Lato"/>
              </a:rPr>
              <a:t>Q1 = 70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P1 = ₱60</a:t>
            </a:r>
            <a:endParaRPr b="0" lang="en-PH" sz="1800" spc="-1" strike="noStrike">
              <a:solidFill>
                <a:srgbClr val="000000"/>
              </a:solidFill>
              <a:latin typeface="Lato"/>
              <a:ea typeface="AppleSystemUIFont"/>
            </a:endParaRPr>
          </a:p>
          <a:p>
            <a:r>
              <a:rPr b="0" lang="en-PH" sz="1800" spc="-1" strike="noStrike">
                <a:solidFill>
                  <a:srgbClr val="000000"/>
                </a:solidFill>
                <a:latin typeface="Lato"/>
              </a:rPr>
              <a:t>	</a:t>
            </a:r>
            <a:r>
              <a:rPr b="0" lang="en-PH" sz="1800" spc="-1" strike="noStrike">
                <a:solidFill>
                  <a:srgbClr val="000000"/>
                </a:solidFill>
                <a:latin typeface="Lato"/>
              </a:rPr>
              <a:t>Q2 = 100 </a:t>
            </a:r>
            <a:r>
              <a:rPr b="0" lang="en-PH" sz="1800" spc="-1" strike="noStrike">
                <a:solidFill>
                  <a:srgbClr val="000000"/>
                </a:solidFill>
                <a:latin typeface="Lato"/>
              </a:rPr>
              <a:t>	</a:t>
            </a:r>
            <a:r>
              <a:rPr b="0" lang="en-PH" sz="1800" spc="-1" strike="noStrike">
                <a:solidFill>
                  <a:srgbClr val="000000"/>
                </a:solidFill>
                <a:latin typeface="Lato"/>
              </a:rPr>
              <a:t>P2 = ₱70</a:t>
            </a:r>
            <a:endParaRPr b="0" lang="en-PH" sz="1800" spc="-1" strike="noStrike">
              <a:solidFill>
                <a:srgbClr val="000000"/>
              </a:solidFill>
              <a:latin typeface="Lato"/>
              <a:ea typeface="AppleSystemUIFont"/>
            </a:endParaRPr>
          </a:p>
        </p:txBody>
      </p:sp>
      <p:sp>
        <p:nvSpPr>
          <p:cNvPr id="137" name=""/>
          <p:cNvSpPr/>
          <p:nvPr/>
        </p:nvSpPr>
        <p:spPr>
          <a:xfrm>
            <a:off x="6931080" y="2743920"/>
            <a:ext cx="1965600" cy="1909080"/>
          </a:xfrm>
          <a:prstGeom prst="roundRect">
            <a:avLst>
              <a:gd name="adj" fmla="val 16667"/>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r>
              <a:rPr b="0" lang="en-PH" sz="1800" spc="-1" strike="noStrike" u="sng">
                <a:solidFill>
                  <a:srgbClr val="000000"/>
                </a:solidFill>
                <a:uFillTx/>
                <a:latin typeface="Lato"/>
                <a:ea typeface=""/>
              </a:rPr>
              <a:t> </a:t>
            </a:r>
            <a:r>
              <a:rPr b="0" lang="en-PH" sz="1800" spc="-1" strike="noStrike" u="sng">
                <a:solidFill>
                  <a:srgbClr val="000000"/>
                </a:solidFill>
                <a:uFillTx/>
                <a:latin typeface="Lato"/>
                <a:ea typeface=""/>
              </a:rPr>
              <a:t>Q2 – Q1 </a:t>
            </a:r>
            <a:endParaRPr b="0" lang="en-PH" sz="1800" spc="-1" strike="noStrike">
              <a:solidFill>
                <a:srgbClr val="000000"/>
              </a:solidFill>
              <a:latin typeface="AppleSystemUIFont"/>
              <a:ea typeface="AppleSystemUIFont"/>
            </a:endParaRPr>
          </a:p>
          <a:p>
            <a:pPr algn="ctr"/>
            <a:r>
              <a:rPr b="0" lang="en-PH" sz="1800" spc="-1" strike="noStrike" u="sng">
                <a:solidFill>
                  <a:srgbClr val="000000"/>
                </a:solidFill>
                <a:uFillTx/>
                <a:latin typeface="Lato"/>
                <a:ea typeface=""/>
              </a:rPr>
              <a:t> </a:t>
            </a:r>
            <a:r>
              <a:rPr b="0" lang="en-PH" sz="1800" spc="-1" strike="noStrike" u="sng">
                <a:solidFill>
                  <a:srgbClr val="000000"/>
                </a:solidFill>
                <a:uFillTx/>
                <a:latin typeface="Lato"/>
                <a:ea typeface=""/>
              </a:rPr>
              <a:t>Q1 + Q2 </a:t>
            </a:r>
            <a:endParaRPr b="0" lang="en-PH" sz="1800" spc="-1" strike="noStrike">
              <a:solidFill>
                <a:srgbClr val="000000"/>
              </a:solidFill>
              <a:latin typeface="AppleSystemUIFont"/>
              <a:ea typeface="AppleSystemUIFont"/>
            </a:endParaRPr>
          </a:p>
          <a:p>
            <a:pPr algn="ctr"/>
            <a:r>
              <a:rPr b="0" lang="en-PH" sz="1800" spc="-1" strike="noStrike" u="sng">
                <a:solidFill>
                  <a:srgbClr val="000000"/>
                </a:solidFill>
                <a:uFillTx/>
                <a:latin typeface="Lato"/>
                <a:ea typeface=""/>
              </a:rPr>
              <a:t>       </a:t>
            </a:r>
            <a:r>
              <a:rPr b="0" lang="en-PH" sz="1800" spc="-1" strike="noStrike" u="sng">
                <a:solidFill>
                  <a:srgbClr val="000000"/>
                </a:solidFill>
                <a:uFillTx/>
                <a:latin typeface="Lato"/>
                <a:ea typeface=""/>
              </a:rPr>
              <a:t>2       </a:t>
            </a:r>
            <a:endParaRPr b="0" lang="en-PH" sz="1800" spc="-1" strike="noStrike">
              <a:solidFill>
                <a:srgbClr val="000000"/>
              </a:solidFill>
              <a:latin typeface="AppleSystemUIFont"/>
              <a:ea typeface="AppleSystemUIFont"/>
            </a:endParaRPr>
          </a:p>
          <a:p>
            <a:pPr algn="ctr"/>
            <a:r>
              <a:rPr b="0" lang="en-PH" sz="1800" spc="-1" strike="noStrike" u="sng">
                <a:solidFill>
                  <a:srgbClr val="000000"/>
                </a:solidFill>
                <a:uFillTx/>
                <a:latin typeface="Lato"/>
                <a:ea typeface=""/>
              </a:rPr>
              <a:t>  </a:t>
            </a:r>
            <a:r>
              <a:rPr b="0" lang="en-PH" sz="1800" spc="-1" strike="noStrike" u="sng">
                <a:solidFill>
                  <a:srgbClr val="000000"/>
                </a:solidFill>
                <a:uFillTx/>
                <a:latin typeface="Lato"/>
                <a:ea typeface=""/>
              </a:rPr>
              <a:t>P2 – P1  </a:t>
            </a:r>
            <a:endParaRPr b="0" lang="en-PH" sz="1800" spc="-1" strike="noStrike">
              <a:solidFill>
                <a:srgbClr val="000000"/>
              </a:solidFill>
              <a:latin typeface="AppleSystemUIFont"/>
              <a:ea typeface="AppleSystemUIFont"/>
            </a:endParaRPr>
          </a:p>
          <a:p>
            <a:pPr algn="ctr"/>
            <a:r>
              <a:rPr b="0" lang="en-PH" sz="1800" spc="-1" strike="noStrike" u="sng">
                <a:solidFill>
                  <a:srgbClr val="000000"/>
                </a:solidFill>
                <a:uFillTx/>
                <a:latin typeface="Lato"/>
                <a:ea typeface=""/>
              </a:rPr>
              <a:t>  </a:t>
            </a:r>
            <a:r>
              <a:rPr b="0" lang="en-PH" sz="1800" spc="-1" strike="noStrike" u="sng">
                <a:solidFill>
                  <a:srgbClr val="000000"/>
                </a:solidFill>
                <a:uFillTx/>
                <a:latin typeface="Lato"/>
                <a:ea typeface=""/>
              </a:rPr>
              <a:t>P1 + P2  </a:t>
            </a:r>
            <a:endParaRPr b="0" lang="en-PH" sz="1800" spc="-1" strike="noStrike">
              <a:solidFill>
                <a:srgbClr val="000000"/>
              </a:solidFill>
              <a:latin typeface="AppleSystemUIFont"/>
              <a:ea typeface="AppleSystemUIFont"/>
            </a:endParaRPr>
          </a:p>
          <a:p>
            <a:pPr algn="ctr"/>
            <a:r>
              <a:rPr b="0" lang="en-PH" sz="1800" spc="-1" strike="noStrike">
                <a:solidFill>
                  <a:srgbClr val="000000"/>
                </a:solidFill>
                <a:latin typeface="Lato"/>
                <a:ea typeface=""/>
              </a:rPr>
              <a:t>2</a:t>
            </a:r>
            <a:endParaRPr b="0" lang="en-PH" sz="1800" spc="-1" strike="noStrike">
              <a:solidFill>
                <a:srgbClr val="000000"/>
              </a:solidFill>
              <a:latin typeface="AppleSystemUIFont"/>
              <a:ea typeface="AppleSystemUIFont"/>
            </a:endParaRPr>
          </a:p>
        </p:txBody>
      </p:sp>
      <p:sp>
        <p:nvSpPr>
          <p:cNvPr id="138" name=""/>
          <p:cNvSpPr txBox="1"/>
          <p:nvPr/>
        </p:nvSpPr>
        <p:spPr>
          <a:xfrm>
            <a:off x="6935760" y="3377880"/>
            <a:ext cx="486720" cy="46872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AppleSystemUIFont"/>
              </a:rPr>
              <a:t>E</a:t>
            </a:r>
            <a:r>
              <a:rPr b="0" lang="en-PH" sz="1400" spc="-1" strike="noStrike">
                <a:solidFill>
                  <a:srgbClr val="000000"/>
                </a:solidFill>
                <a:latin typeface="Lato"/>
                <a:ea typeface="AppleSystemUIFont"/>
              </a:rPr>
              <a:t>p</a:t>
            </a:r>
            <a:endParaRPr b="0" lang="en-PH" sz="1400" spc="-1" strike="noStrike">
              <a:solidFill>
                <a:srgbClr val="000000"/>
              </a:solidFill>
              <a:latin typeface="Lato"/>
              <a:ea typeface="AppleSystemUIFont"/>
            </a:endParaRPr>
          </a:p>
        </p:txBody>
      </p:sp>
      <p:sp>
        <p:nvSpPr>
          <p:cNvPr id="139" name=""/>
          <p:cNvSpPr txBox="1"/>
          <p:nvPr/>
        </p:nvSpPr>
        <p:spPr>
          <a:xfrm>
            <a:off x="1120320" y="4251960"/>
            <a:ext cx="1959480" cy="1942920"/>
          </a:xfrm>
          <a:prstGeom prst="rect">
            <a:avLst/>
          </a:prstGeom>
          <a:noFill/>
          <a:ln w="0">
            <a:noFill/>
          </a:ln>
        </p:spPr>
        <p:txBody>
          <a:bodyPr lIns="90000" rIns="90000" tIns="45000" bIns="45000" anchor="t">
            <a:noAutofit/>
          </a:bodyPr>
          <a:p>
            <a:pPr algn="ctr"/>
            <a:r>
              <a:rPr b="0" lang="en-PH" sz="1800" spc="-1" strike="noStrike" u="sng">
                <a:solidFill>
                  <a:srgbClr val="000000"/>
                </a:solidFill>
                <a:uFillTx/>
                <a:latin typeface="Lato"/>
              </a:rPr>
              <a:t>  </a:t>
            </a:r>
            <a:r>
              <a:rPr b="0" lang="en-PH" sz="1800" spc="-1" strike="noStrike" u="sng">
                <a:solidFill>
                  <a:srgbClr val="000000"/>
                </a:solidFill>
                <a:uFillTx/>
                <a:latin typeface="Lato"/>
              </a:rPr>
              <a:t>100 – 70  </a:t>
            </a:r>
            <a:endParaRPr b="0" lang="en-PH" sz="1800" spc="-1" strike="noStrike">
              <a:solidFill>
                <a:srgbClr val="000000"/>
              </a:solidFill>
              <a:latin typeface="Lato"/>
              <a:ea typeface="AppleSystemUIFont"/>
            </a:endParaRPr>
          </a:p>
          <a:p>
            <a:pPr algn="ctr"/>
            <a:r>
              <a:rPr b="0" lang="en-PH" sz="1800" spc="-1" strike="noStrike" u="sng">
                <a:solidFill>
                  <a:srgbClr val="000000"/>
                </a:solidFill>
                <a:uFillTx/>
                <a:latin typeface="Lato"/>
              </a:rPr>
              <a:t>  </a:t>
            </a:r>
            <a:r>
              <a:rPr b="0" lang="en-PH" sz="1800" spc="-1" strike="noStrike" u="sng">
                <a:solidFill>
                  <a:srgbClr val="000000"/>
                </a:solidFill>
                <a:uFillTx/>
                <a:latin typeface="Lato"/>
              </a:rPr>
              <a:t>70 + 100  </a:t>
            </a:r>
            <a:endParaRPr b="0" lang="en-PH" sz="1800" spc="-1" strike="noStrike">
              <a:solidFill>
                <a:srgbClr val="000000"/>
              </a:solidFill>
              <a:latin typeface="Lato"/>
              <a:ea typeface="AppleSystemUIFont"/>
            </a:endParaRPr>
          </a:p>
          <a:p>
            <a:pPr algn="ctr"/>
            <a:r>
              <a:rPr b="0" lang="en-PH" sz="1800" spc="-1" strike="noStrike" u="sng">
                <a:solidFill>
                  <a:srgbClr val="000000"/>
                </a:solidFill>
                <a:uFillTx/>
                <a:latin typeface="Lato"/>
              </a:rPr>
              <a:t>        </a:t>
            </a:r>
            <a:r>
              <a:rPr b="0" lang="en-PH" sz="1800" spc="-1" strike="noStrike" u="sng">
                <a:solidFill>
                  <a:srgbClr val="000000"/>
                </a:solidFill>
                <a:uFillTx/>
                <a:latin typeface="Lato"/>
              </a:rPr>
              <a:t>2        </a:t>
            </a:r>
            <a:endParaRPr b="0" lang="en-PH" sz="1800" spc="-1" strike="noStrike">
              <a:solidFill>
                <a:srgbClr val="000000"/>
              </a:solidFill>
              <a:latin typeface="Lato"/>
              <a:ea typeface="AppleSystemUIFont"/>
            </a:endParaRPr>
          </a:p>
          <a:p>
            <a:pPr algn="ctr"/>
            <a:r>
              <a:rPr b="0" lang="en-PH" sz="1800" spc="-1" strike="noStrike" u="sng">
                <a:solidFill>
                  <a:srgbClr val="000000"/>
                </a:solidFill>
                <a:uFillTx/>
                <a:latin typeface="Lato"/>
              </a:rPr>
              <a:t>   </a:t>
            </a:r>
            <a:r>
              <a:rPr b="0" lang="en-PH" sz="1800" spc="-1" strike="noStrike" u="sng">
                <a:solidFill>
                  <a:srgbClr val="000000"/>
                </a:solidFill>
                <a:uFillTx/>
                <a:latin typeface="Lato"/>
              </a:rPr>
              <a:t>70 – 60   </a:t>
            </a:r>
            <a:endParaRPr b="0" lang="en-PH" sz="1800" spc="-1" strike="noStrike">
              <a:solidFill>
                <a:srgbClr val="000000"/>
              </a:solidFill>
              <a:latin typeface="Lato"/>
              <a:ea typeface="AppleSystemUIFont"/>
            </a:endParaRPr>
          </a:p>
          <a:p>
            <a:pPr algn="ctr"/>
            <a:r>
              <a:rPr b="0" lang="en-PH" sz="1800" spc="-1" strike="noStrike" u="sng">
                <a:solidFill>
                  <a:srgbClr val="000000"/>
                </a:solidFill>
                <a:uFillTx/>
                <a:latin typeface="Lato"/>
              </a:rPr>
              <a:t>   </a:t>
            </a:r>
            <a:r>
              <a:rPr b="0" lang="en-PH" sz="1800" spc="-1" strike="noStrike" u="sng">
                <a:solidFill>
                  <a:srgbClr val="000000"/>
                </a:solidFill>
                <a:uFillTx/>
                <a:latin typeface="Lato"/>
              </a:rPr>
              <a:t>60 + 70   </a:t>
            </a:r>
            <a:endParaRPr b="0" lang="en-PH" sz="1800" spc="-1" strike="noStrike">
              <a:solidFill>
                <a:srgbClr val="000000"/>
              </a:solidFill>
              <a:latin typeface="Lato"/>
              <a:ea typeface="AppleSystemUIFont"/>
            </a:endParaRPr>
          </a:p>
          <a:p>
            <a:pPr algn="ctr"/>
            <a:r>
              <a:rPr b="0" lang="en-PH" sz="1800" spc="-1" strike="noStrike">
                <a:solidFill>
                  <a:srgbClr val="000000"/>
                </a:solidFill>
                <a:latin typeface="Lato"/>
              </a:rPr>
              <a:t>2</a:t>
            </a:r>
            <a:endParaRPr b="0" lang="en-PH" sz="1800" spc="-1" strike="noStrike">
              <a:solidFill>
                <a:srgbClr val="000000"/>
              </a:solidFill>
              <a:latin typeface="Lato"/>
              <a:ea typeface="AppleSystemUIFont"/>
            </a:endParaRPr>
          </a:p>
        </p:txBody>
      </p:sp>
      <p:sp>
        <p:nvSpPr>
          <p:cNvPr id="140" name=""/>
          <p:cNvSpPr txBox="1"/>
          <p:nvPr/>
        </p:nvSpPr>
        <p:spPr>
          <a:xfrm>
            <a:off x="995760" y="4925880"/>
            <a:ext cx="7830360" cy="46872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AppleSystemUIFont"/>
              </a:rPr>
              <a:t>E</a:t>
            </a:r>
            <a:r>
              <a:rPr b="0" lang="en-PH" sz="1400" spc="-1" strike="noStrike">
                <a:solidFill>
                  <a:srgbClr val="000000"/>
                </a:solidFill>
                <a:latin typeface="Lato"/>
                <a:ea typeface="AppleSystemUIFont"/>
              </a:rPr>
              <a:t>ps                          </a:t>
            </a:r>
            <a:r>
              <a:rPr b="0" lang="en-PH" sz="1800" spc="-1" strike="noStrike">
                <a:solidFill>
                  <a:srgbClr val="000000"/>
                </a:solidFill>
                <a:latin typeface="Lato"/>
                <a:ea typeface="AppleSystemUIFont"/>
              </a:rPr>
              <a:t>=            =        =        =            = 2.29 (elastik)</a:t>
            </a:r>
            <a:endParaRPr b="0" lang="en-PH" sz="1800" spc="-1" strike="noStrike">
              <a:solidFill>
                <a:srgbClr val="000000"/>
              </a:solidFill>
              <a:latin typeface="Lato"/>
              <a:ea typeface="AppleSystemUIFont"/>
            </a:endParaRPr>
          </a:p>
        </p:txBody>
      </p:sp>
      <p:sp>
        <p:nvSpPr>
          <p:cNvPr id="141" name=""/>
          <p:cNvSpPr txBox="1"/>
          <p:nvPr/>
        </p:nvSpPr>
        <p:spPr>
          <a:xfrm>
            <a:off x="2830680" y="4251960"/>
            <a:ext cx="882000" cy="2234880"/>
          </a:xfrm>
          <a:prstGeom prst="rect">
            <a:avLst/>
          </a:prstGeom>
          <a:noFill/>
          <a:ln w="0">
            <a:noFill/>
          </a:ln>
        </p:spPr>
        <p:txBody>
          <a:bodyPr lIns="90000" rIns="90000" tIns="45000" bIns="45000" anchor="t">
            <a:noAutofit/>
          </a:bodyPr>
          <a:p>
            <a:pPr algn="ctr"/>
            <a:r>
              <a:rPr b="0" lang="en-PH" sz="1800" spc="-1" strike="noStrike" u="sng">
                <a:solidFill>
                  <a:srgbClr val="000000"/>
                </a:solidFill>
                <a:uFillTx/>
                <a:latin typeface="Lato"/>
              </a:rPr>
              <a:t>  </a:t>
            </a:r>
            <a:r>
              <a:rPr b="0" lang="en-PH" sz="1800" spc="-1" strike="noStrike" u="sng">
                <a:solidFill>
                  <a:srgbClr val="000000"/>
                </a:solidFill>
                <a:uFillTx/>
                <a:latin typeface="Lato"/>
              </a:rPr>
              <a:t>30  </a:t>
            </a:r>
            <a:endParaRPr b="0" lang="en-PH" sz="1800" spc="-1" strike="noStrike">
              <a:solidFill>
                <a:srgbClr val="000000"/>
              </a:solidFill>
              <a:latin typeface="Lato"/>
              <a:ea typeface="AppleSystemUIFont"/>
            </a:endParaRPr>
          </a:p>
          <a:p>
            <a:pPr algn="ctr"/>
            <a:r>
              <a:rPr b="0" lang="en-PH" sz="1800" spc="-1" strike="noStrike" u="sng">
                <a:solidFill>
                  <a:srgbClr val="000000"/>
                </a:solidFill>
                <a:uFillTx/>
                <a:latin typeface="Lato"/>
              </a:rPr>
              <a:t> </a:t>
            </a:r>
            <a:r>
              <a:rPr b="0" lang="en-PH" sz="1800" spc="-1" strike="noStrike" u="sng">
                <a:solidFill>
                  <a:srgbClr val="000000"/>
                </a:solidFill>
                <a:uFillTx/>
                <a:latin typeface="Lato"/>
              </a:rPr>
              <a:t>170 </a:t>
            </a:r>
            <a:endParaRPr b="0" lang="en-PH" sz="1800" spc="-1" strike="noStrike">
              <a:solidFill>
                <a:srgbClr val="000000"/>
              </a:solidFill>
              <a:latin typeface="Lato"/>
              <a:ea typeface="AppleSystemUIFont"/>
            </a:endParaRPr>
          </a:p>
          <a:p>
            <a:pPr algn="ctr"/>
            <a:r>
              <a:rPr b="0" lang="en-PH" sz="1800" spc="-1" strike="noStrike" u="sng">
                <a:solidFill>
                  <a:srgbClr val="000000"/>
                </a:solidFill>
                <a:uFillTx/>
                <a:latin typeface="Lato"/>
              </a:rPr>
              <a:t>   </a:t>
            </a:r>
            <a:r>
              <a:rPr b="0" lang="en-PH" sz="1800" spc="-1" strike="noStrike" u="sng">
                <a:solidFill>
                  <a:srgbClr val="000000"/>
                </a:solidFill>
                <a:uFillTx/>
                <a:latin typeface="Lato"/>
              </a:rPr>
              <a:t>2   </a:t>
            </a:r>
            <a:endParaRPr b="0" lang="en-PH" sz="1800" spc="-1" strike="noStrike">
              <a:solidFill>
                <a:srgbClr val="000000"/>
              </a:solidFill>
              <a:latin typeface="Lato"/>
              <a:ea typeface="AppleSystemUIFont"/>
            </a:endParaRPr>
          </a:p>
          <a:p>
            <a:pPr algn="ctr"/>
            <a:r>
              <a:rPr b="0" lang="en-PH" sz="1800" spc="-1" strike="noStrike" u="sng">
                <a:solidFill>
                  <a:srgbClr val="000000"/>
                </a:solidFill>
                <a:uFillTx/>
                <a:latin typeface="Lato"/>
              </a:rPr>
              <a:t>  </a:t>
            </a:r>
            <a:r>
              <a:rPr b="0" lang="en-PH" sz="1800" spc="-1" strike="noStrike" u="sng">
                <a:solidFill>
                  <a:srgbClr val="000000"/>
                </a:solidFill>
                <a:uFillTx/>
                <a:latin typeface="Lato"/>
              </a:rPr>
              <a:t>10  </a:t>
            </a:r>
            <a:endParaRPr b="0" lang="en-PH" sz="1800" spc="-1" strike="noStrike">
              <a:solidFill>
                <a:srgbClr val="000000"/>
              </a:solidFill>
              <a:latin typeface="Lato"/>
              <a:ea typeface="AppleSystemUIFont"/>
            </a:endParaRPr>
          </a:p>
          <a:p>
            <a:pPr algn="ctr"/>
            <a:r>
              <a:rPr b="0" lang="en-PH" sz="1800" spc="-1" strike="noStrike" u="sng">
                <a:solidFill>
                  <a:srgbClr val="000000"/>
                </a:solidFill>
                <a:uFillTx/>
                <a:latin typeface="Lato"/>
              </a:rPr>
              <a:t> </a:t>
            </a:r>
            <a:r>
              <a:rPr b="0" lang="en-PH" sz="1800" spc="-1" strike="noStrike" u="sng">
                <a:solidFill>
                  <a:srgbClr val="000000"/>
                </a:solidFill>
                <a:uFillTx/>
                <a:latin typeface="Lato"/>
              </a:rPr>
              <a:t>130 </a:t>
            </a:r>
            <a:endParaRPr b="0" lang="en-PH" sz="1800" spc="-1" strike="noStrike">
              <a:solidFill>
                <a:srgbClr val="000000"/>
              </a:solidFill>
              <a:latin typeface="Lato"/>
              <a:ea typeface="AppleSystemUIFont"/>
            </a:endParaRPr>
          </a:p>
          <a:p>
            <a:pPr algn="ctr"/>
            <a:r>
              <a:rPr b="0" lang="en-PH" sz="1800" spc="-1" strike="noStrike">
                <a:solidFill>
                  <a:srgbClr val="000000"/>
                </a:solidFill>
                <a:latin typeface="Lato"/>
              </a:rPr>
              <a:t>2</a:t>
            </a:r>
            <a:endParaRPr b="0" lang="en-PH" sz="1800" spc="-1" strike="noStrike">
              <a:solidFill>
                <a:srgbClr val="000000"/>
              </a:solidFill>
              <a:latin typeface="Lato"/>
              <a:ea typeface="AppleSystemUIFont"/>
            </a:endParaRPr>
          </a:p>
        </p:txBody>
      </p:sp>
      <p:sp>
        <p:nvSpPr>
          <p:cNvPr id="142" name=""/>
          <p:cNvSpPr txBox="1"/>
          <p:nvPr/>
        </p:nvSpPr>
        <p:spPr>
          <a:xfrm>
            <a:off x="3676680" y="4866120"/>
            <a:ext cx="682560" cy="781560"/>
          </a:xfrm>
          <a:prstGeom prst="rect">
            <a:avLst/>
          </a:prstGeom>
          <a:noFill/>
          <a:ln w="0">
            <a:noFill/>
          </a:ln>
        </p:spPr>
        <p:txBody>
          <a:bodyPr lIns="90000" rIns="90000" tIns="45000" bIns="45000" anchor="t">
            <a:noAutofit/>
          </a:bodyPr>
          <a:p>
            <a:pPr algn="ctr"/>
            <a:r>
              <a:rPr b="0" lang="en-PH" sz="1800" spc="-1" strike="noStrike" u="sng">
                <a:solidFill>
                  <a:srgbClr val="000000"/>
                </a:solidFill>
                <a:uFillTx/>
                <a:latin typeface="Lato"/>
              </a:rPr>
              <a:t> </a:t>
            </a:r>
            <a:r>
              <a:rPr b="0" lang="en-PH" sz="1800" spc="-1" strike="noStrike" u="sng">
                <a:solidFill>
                  <a:srgbClr val="000000"/>
                </a:solidFill>
                <a:uFillTx/>
                <a:latin typeface="Lato"/>
              </a:rPr>
              <a:t>30 </a:t>
            </a:r>
            <a:endParaRPr b="0" lang="en-PH" sz="1800" spc="-1" strike="noStrike">
              <a:solidFill>
                <a:srgbClr val="000000"/>
              </a:solidFill>
              <a:latin typeface="Lato"/>
              <a:ea typeface="AppleSystemUIFont"/>
            </a:endParaRPr>
          </a:p>
          <a:p>
            <a:pPr algn="ctr"/>
            <a:r>
              <a:rPr b="0" lang="en-PH" sz="1800" spc="-1" strike="noStrike">
                <a:solidFill>
                  <a:srgbClr val="000000"/>
                </a:solidFill>
                <a:latin typeface="Lato"/>
              </a:rPr>
              <a:t>85</a:t>
            </a:r>
            <a:endParaRPr b="0" lang="en-PH" sz="1800" spc="-1" strike="noStrike">
              <a:solidFill>
                <a:srgbClr val="000000"/>
              </a:solidFill>
              <a:latin typeface="Lato"/>
              <a:ea typeface="AppleSystemUIFont"/>
            </a:endParaRPr>
          </a:p>
        </p:txBody>
      </p:sp>
      <p:sp>
        <p:nvSpPr>
          <p:cNvPr id="143" name=""/>
          <p:cNvSpPr txBox="1"/>
          <p:nvPr/>
        </p:nvSpPr>
        <p:spPr>
          <a:xfrm>
            <a:off x="4324680" y="4866480"/>
            <a:ext cx="682560" cy="781560"/>
          </a:xfrm>
          <a:prstGeom prst="rect">
            <a:avLst/>
          </a:prstGeom>
          <a:noFill/>
          <a:ln w="0">
            <a:noFill/>
          </a:ln>
        </p:spPr>
        <p:txBody>
          <a:bodyPr lIns="90000" rIns="90000" tIns="45000" bIns="45000" anchor="t">
            <a:noAutofit/>
          </a:bodyPr>
          <a:p>
            <a:pPr algn="ctr"/>
            <a:r>
              <a:rPr b="0" lang="en-PH" sz="1800" spc="-1" strike="noStrike" u="sng">
                <a:solidFill>
                  <a:srgbClr val="000000"/>
                </a:solidFill>
                <a:uFillTx/>
                <a:latin typeface="Lato"/>
              </a:rPr>
              <a:t> </a:t>
            </a:r>
            <a:r>
              <a:rPr b="0" lang="en-PH" sz="1800" spc="-1" strike="noStrike" u="sng">
                <a:solidFill>
                  <a:srgbClr val="000000"/>
                </a:solidFill>
                <a:uFillTx/>
                <a:latin typeface="Lato"/>
              </a:rPr>
              <a:t>65 </a:t>
            </a:r>
            <a:endParaRPr b="0" lang="en-PH" sz="1800" spc="-1" strike="noStrike">
              <a:solidFill>
                <a:srgbClr val="000000"/>
              </a:solidFill>
              <a:latin typeface="Lato"/>
              <a:ea typeface="AppleSystemUIFont"/>
            </a:endParaRPr>
          </a:p>
          <a:p>
            <a:pPr algn="ctr"/>
            <a:r>
              <a:rPr b="0" lang="en-PH" sz="1800" spc="-1" strike="noStrike">
                <a:solidFill>
                  <a:srgbClr val="000000"/>
                </a:solidFill>
                <a:latin typeface="Lato"/>
              </a:rPr>
              <a:t>10</a:t>
            </a:r>
            <a:endParaRPr b="0" lang="en-PH" sz="1800" spc="-1" strike="noStrike">
              <a:solidFill>
                <a:srgbClr val="000000"/>
              </a:solidFill>
              <a:latin typeface="Lato"/>
              <a:ea typeface="AppleSystemUIFont"/>
            </a:endParaRPr>
          </a:p>
        </p:txBody>
      </p:sp>
      <p:sp>
        <p:nvSpPr>
          <p:cNvPr id="144" name=""/>
          <p:cNvSpPr txBox="1"/>
          <p:nvPr/>
        </p:nvSpPr>
        <p:spPr>
          <a:xfrm>
            <a:off x="5008680" y="4866480"/>
            <a:ext cx="834120" cy="772560"/>
          </a:xfrm>
          <a:prstGeom prst="rect">
            <a:avLst/>
          </a:prstGeom>
          <a:noFill/>
          <a:ln w="0">
            <a:noFill/>
          </a:ln>
        </p:spPr>
        <p:txBody>
          <a:bodyPr lIns="90000" rIns="90000" tIns="45000" bIns="45000" anchor="t">
            <a:noAutofit/>
          </a:bodyPr>
          <a:p>
            <a:pPr algn="ctr"/>
            <a:r>
              <a:rPr b="0" lang="en-PH" sz="1800" spc="-1" strike="noStrike" u="sng">
                <a:solidFill>
                  <a:srgbClr val="000000"/>
                </a:solidFill>
                <a:uFillTx/>
                <a:latin typeface="Lato"/>
              </a:rPr>
              <a:t> </a:t>
            </a:r>
            <a:r>
              <a:rPr b="0" lang="en-PH" sz="1800" spc="-1" strike="noStrike" u="sng">
                <a:solidFill>
                  <a:srgbClr val="000000"/>
                </a:solidFill>
                <a:uFillTx/>
                <a:latin typeface="Lato"/>
              </a:rPr>
              <a:t>1,950 </a:t>
            </a:r>
            <a:endParaRPr b="0" lang="en-PH" sz="1800" spc="-1" strike="noStrike">
              <a:solidFill>
                <a:srgbClr val="000000"/>
              </a:solidFill>
              <a:latin typeface="Lato"/>
              <a:ea typeface="AppleSystemUIFont"/>
            </a:endParaRPr>
          </a:p>
          <a:p>
            <a:pPr algn="ctr"/>
            <a:r>
              <a:rPr b="0" lang="en-PH" sz="1800" spc="-1" strike="noStrike">
                <a:solidFill>
                  <a:srgbClr val="000000"/>
                </a:solidFill>
                <a:latin typeface="Lato"/>
              </a:rPr>
              <a:t>850</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4"/>
          <p:cNvSpPr/>
          <p:nvPr/>
        </p:nvSpPr>
        <p:spPr>
          <a:xfrm>
            <a:off x="-113040" y="532080"/>
            <a:ext cx="57222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6" name="Rectangle 5"/>
          <p:cNvSpPr/>
          <p:nvPr/>
        </p:nvSpPr>
        <p:spPr>
          <a:xfrm>
            <a:off x="426960" y="532080"/>
            <a:ext cx="63266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Uri ng Elastisidad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txBox="1"/>
          <p:nvPr/>
        </p:nvSpPr>
        <p:spPr>
          <a:xfrm>
            <a:off x="724320" y="1545840"/>
            <a:ext cx="5494320" cy="2541240"/>
          </a:xfrm>
          <a:prstGeom prst="rect">
            <a:avLst/>
          </a:prstGeom>
          <a:noFill/>
          <a:ln w="0">
            <a:noFill/>
          </a:ln>
        </p:spPr>
        <p:txBody>
          <a:bodyPr lIns="90000" rIns="90000" tIns="45000" bIns="45000" anchor="t">
            <a:noAutofit/>
          </a:bodyPr>
          <a:p>
            <a:pPr algn="just"/>
            <a:r>
              <a:rPr b="1" lang="en-PH" sz="1800" spc="-1" strike="noStrike">
                <a:solidFill>
                  <a:srgbClr val="000000"/>
                </a:solidFill>
                <a:latin typeface="Lato"/>
                <a:ea typeface="AppleSystemUIFont"/>
              </a:rPr>
              <a:t>1. Elastik</a:t>
            </a:r>
            <a:r>
              <a:rPr b="0" lang="en-PH" sz="1800" spc="-1" strike="noStrike">
                <a:solidFill>
                  <a:srgbClr val="000000"/>
                </a:solidFill>
                <a:latin typeface="Lato"/>
                <a:ea typeface="AppleSystemUIFont"/>
              </a:rPr>
              <a:t> – ang</a:t>
            </a:r>
            <a:r>
              <a:rPr b="0" i="1" lang="en-PH" sz="1800" spc="-1" strike="noStrike">
                <a:solidFill>
                  <a:srgbClr val="000000"/>
                </a:solidFill>
                <a:latin typeface="Lato"/>
                <a:ea typeface="AppleSystemUIFont"/>
              </a:rPr>
              <a:t> supply curve</a:t>
            </a:r>
            <a:r>
              <a:rPr b="0" lang="en-PH" sz="1800" spc="-1" strike="noStrike">
                <a:solidFill>
                  <a:srgbClr val="000000"/>
                </a:solidFill>
                <a:latin typeface="Lato"/>
                <a:ea typeface="AppleSystemUIFont"/>
              </a:rPr>
              <a:t> ay masasabing elastik kung mas malaki sa isang porsiyento ang pagbabago ng porsiyento ng suplay ng produkto o serbisyo kaysa sa porsiyento ng pagbabago sa presyo. Ito ay nagagawa ng mga prodyuser kapag mahalaga ang produktong ipagbibili tulad ng bigas, langis, asukal, at iba pang pangunahing pangangailangan.</a:t>
            </a:r>
            <a:endParaRPr b="0" lang="en-PH" sz="1800" spc="-1" strike="noStrike">
              <a:solidFill>
                <a:srgbClr val="000000"/>
              </a:solidFill>
              <a:latin typeface="AppleSystemUIFont"/>
              <a:ea typeface="AppleSystemUIFont"/>
            </a:endParaRPr>
          </a:p>
        </p:txBody>
      </p:sp>
      <p:pic>
        <p:nvPicPr>
          <p:cNvPr id="148" name="" descr=""/>
          <p:cNvPicPr/>
          <p:nvPr/>
        </p:nvPicPr>
        <p:blipFill>
          <a:blip r:embed="rId1"/>
          <a:stretch/>
        </p:blipFill>
        <p:spPr>
          <a:xfrm>
            <a:off x="6712560" y="1644120"/>
            <a:ext cx="4876560" cy="32317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2"/>
          <p:cNvSpPr/>
          <p:nvPr/>
        </p:nvSpPr>
        <p:spPr>
          <a:xfrm>
            <a:off x="-113040" y="532080"/>
            <a:ext cx="57222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0" name="Rectangle 13"/>
          <p:cNvSpPr/>
          <p:nvPr/>
        </p:nvSpPr>
        <p:spPr>
          <a:xfrm>
            <a:off x="426960" y="532080"/>
            <a:ext cx="63266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Uri ng Elastisidad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1" name=""/>
          <p:cNvSpPr txBox="1"/>
          <p:nvPr/>
        </p:nvSpPr>
        <p:spPr>
          <a:xfrm>
            <a:off x="724320" y="1546200"/>
            <a:ext cx="5494320" cy="2541240"/>
          </a:xfrm>
          <a:prstGeom prst="rect">
            <a:avLst/>
          </a:prstGeom>
          <a:noFill/>
          <a:ln w="0">
            <a:noFill/>
          </a:ln>
        </p:spPr>
        <p:txBody>
          <a:bodyPr lIns="90000" rIns="90000" tIns="45000" bIns="45000" anchor="t">
            <a:noAutofit/>
          </a:bodyPr>
          <a:p>
            <a:pPr algn="just"/>
            <a:r>
              <a:rPr b="1" lang="en-PH" sz="1800" spc="-1" strike="noStrike">
                <a:solidFill>
                  <a:srgbClr val="000000"/>
                </a:solidFill>
                <a:latin typeface="Lato"/>
                <a:ea typeface="AppleSystemUIFont"/>
              </a:rPr>
              <a:t>2. </a:t>
            </a:r>
            <a:r>
              <a:rPr b="1" lang="en-PH" sz="1800" spc="-1" strike="noStrike">
                <a:solidFill>
                  <a:srgbClr val="000000"/>
                </a:solidFill>
                <a:latin typeface="Lato"/>
                <a:ea typeface="AppleSystemUIFont"/>
              </a:rPr>
              <a:t>Di-elastik – </a:t>
            </a:r>
            <a:r>
              <a:rPr b="0" lang="en-PH" sz="1800" spc="-1" strike="noStrike">
                <a:solidFill>
                  <a:srgbClr val="000000"/>
                </a:solidFill>
                <a:latin typeface="Lato"/>
                <a:ea typeface="AppleSystemUIFont"/>
              </a:rPr>
              <a:t>ang </a:t>
            </a:r>
            <a:r>
              <a:rPr b="0" i="1" lang="en-PH" sz="1800" spc="-1" strike="noStrike">
                <a:solidFill>
                  <a:srgbClr val="000000"/>
                </a:solidFill>
                <a:latin typeface="Lato"/>
                <a:ea typeface="AppleSystemUIFont"/>
              </a:rPr>
              <a:t>supply curve </a:t>
            </a:r>
            <a:r>
              <a:rPr b="0" lang="en-PH" sz="1800" spc="-1" strike="noStrike">
                <a:solidFill>
                  <a:srgbClr val="000000"/>
                </a:solidFill>
                <a:latin typeface="Lato"/>
                <a:ea typeface="AppleSystemUIFont"/>
              </a:rPr>
              <a:t>ay masasabing di-elastik </a:t>
            </a:r>
            <a:r>
              <a:rPr b="0" lang="en-PH" sz="1800" spc="-1" strike="noStrike">
                <a:solidFill>
                  <a:srgbClr val="000000"/>
                </a:solidFill>
                <a:latin typeface="Lato"/>
                <a:ea typeface="AppleSystemUIFont"/>
              </a:rPr>
              <a:t>kung mas malaki sa isang porsiyento ang pagbabago ng presyo kaysa sa porsiyento ng pagbabago ng suplay. Masasabi na ang pagkakataong ito ay hindi gaanong naaapektuhan ng presyo ang suplay dahil maaaring ang produktong ito ay hindi gaanong kailangan o maraming pamalit.</a:t>
            </a:r>
            <a:endParaRPr b="0" lang="en-PH" sz="1800" spc="-1" strike="noStrike">
              <a:solidFill>
                <a:srgbClr val="000000"/>
              </a:solidFill>
              <a:latin typeface="Lato"/>
              <a:ea typeface="AppleSystemUIFont"/>
            </a:endParaRPr>
          </a:p>
        </p:txBody>
      </p:sp>
      <p:pic>
        <p:nvPicPr>
          <p:cNvPr id="152" name="" descr=""/>
          <p:cNvPicPr/>
          <p:nvPr/>
        </p:nvPicPr>
        <p:blipFill>
          <a:blip r:embed="rId1"/>
          <a:stretch/>
        </p:blipFill>
        <p:spPr>
          <a:xfrm>
            <a:off x="6520680" y="1504440"/>
            <a:ext cx="4898880" cy="38631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14"/>
          <p:cNvSpPr/>
          <p:nvPr/>
        </p:nvSpPr>
        <p:spPr>
          <a:xfrm>
            <a:off x="-113040" y="532080"/>
            <a:ext cx="57222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4" name="Rectangle 16"/>
          <p:cNvSpPr/>
          <p:nvPr/>
        </p:nvSpPr>
        <p:spPr>
          <a:xfrm>
            <a:off x="426960" y="532080"/>
            <a:ext cx="63266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Uri ng Elastisidad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5" name=""/>
          <p:cNvSpPr txBox="1"/>
          <p:nvPr/>
        </p:nvSpPr>
        <p:spPr>
          <a:xfrm>
            <a:off x="724320" y="1546200"/>
            <a:ext cx="5494320" cy="1519560"/>
          </a:xfrm>
          <a:prstGeom prst="rect">
            <a:avLst/>
          </a:prstGeom>
          <a:noFill/>
          <a:ln w="0">
            <a:noFill/>
          </a:ln>
        </p:spPr>
        <p:txBody>
          <a:bodyPr lIns="90000" rIns="90000" tIns="45000" bIns="45000" anchor="t">
            <a:noAutofit/>
          </a:bodyPr>
          <a:p>
            <a:pPr algn="just"/>
            <a:r>
              <a:rPr b="1" lang="en-PH" sz="1800" spc="-1" strike="noStrike">
                <a:solidFill>
                  <a:srgbClr val="000000"/>
                </a:solidFill>
                <a:latin typeface="Lato"/>
                <a:ea typeface="AppleSystemUIFont"/>
              </a:rPr>
              <a:t>3. Unitary </a:t>
            </a:r>
            <a:r>
              <a:rPr b="0" lang="en-PH" sz="1800" spc="-1" strike="noStrike">
                <a:solidFill>
                  <a:srgbClr val="000000"/>
                </a:solidFill>
                <a:latin typeface="Lato"/>
                <a:ea typeface="AppleSystemUIFont"/>
              </a:rPr>
              <a:t>– ito ang elastisidad kung magkapareho lang ang pagbabago ng porsiyento ng suplay at presyo. Ito ay nangyayari kung ang produkto ay minsan o bihira lamang ipagbili ng prodyuser.</a:t>
            </a:r>
            <a:endParaRPr b="0" lang="en-PH" sz="1800" spc="-1" strike="noStrike">
              <a:solidFill>
                <a:srgbClr val="000000"/>
              </a:solidFill>
              <a:latin typeface="AppleSystemUIFont"/>
              <a:ea typeface="AppleSystemUIFont"/>
            </a:endParaRPr>
          </a:p>
        </p:txBody>
      </p:sp>
      <p:pic>
        <p:nvPicPr>
          <p:cNvPr id="156" name="" descr=""/>
          <p:cNvPicPr/>
          <p:nvPr/>
        </p:nvPicPr>
        <p:blipFill>
          <a:blip r:embed="rId1"/>
          <a:stretch/>
        </p:blipFill>
        <p:spPr>
          <a:xfrm>
            <a:off x="6520680" y="1459080"/>
            <a:ext cx="5142240" cy="40550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15"/>
          <p:cNvSpPr/>
          <p:nvPr/>
        </p:nvSpPr>
        <p:spPr>
          <a:xfrm>
            <a:off x="-113040" y="552240"/>
            <a:ext cx="368136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8" name="Rectangle 192"/>
          <p:cNvSpPr/>
          <p:nvPr/>
        </p:nvSpPr>
        <p:spPr>
          <a:xfrm>
            <a:off x="540000" y="480240"/>
            <a:ext cx="2868120" cy="651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9" name="Rectangle 194"/>
          <p:cNvSpPr/>
          <p:nvPr/>
        </p:nvSpPr>
        <p:spPr>
          <a:xfrm>
            <a:off x="720000" y="1496160"/>
            <a:ext cx="1096956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0" name=""/>
          <p:cNvSpPr txBox="1"/>
          <p:nvPr/>
        </p:nvSpPr>
        <p:spPr>
          <a:xfrm>
            <a:off x="720000" y="1496160"/>
            <a:ext cx="10386360" cy="2115720"/>
          </a:xfrm>
          <a:prstGeom prst="rect">
            <a:avLst/>
          </a:prstGeom>
          <a:noFill/>
          <a:ln w="0">
            <a:noFill/>
          </a:ln>
        </p:spPr>
        <p:txBody>
          <a:bodyPr lIns="90000" rIns="90000" tIns="45000" bIns="45000" anchor="t">
            <a:noAutofit/>
          </a:bodyPr>
          <a:p>
            <a:pPr algn="just">
              <a:lnSpc>
                <a:spcPct val="100000"/>
              </a:lnSpc>
              <a:spcBef>
                <a:spcPts val="567"/>
              </a:spcBef>
              <a:spcAft>
                <a:spcPts val="567"/>
              </a:spcAft>
            </a:pPr>
            <a:r>
              <a:rPr b="1" lang="en-PH" sz="1800" spc="-1" strike="noStrike">
                <a:solidFill>
                  <a:srgbClr val="000000"/>
                </a:solidFill>
                <a:latin typeface="Lato"/>
              </a:rPr>
              <a:t>I. Panuto: Sagutin ang mga tanong sa ibaba upang maipakita ang iyong pag-unawa sa elastisidad ng suplay.</a:t>
            </a:r>
            <a:endParaRPr b="0" lang="en-PH" sz="1800" spc="-1" strike="noStrike">
              <a:solidFill>
                <a:srgbClr val="000000"/>
              </a:solidFill>
              <a:latin typeface="Lato"/>
              <a:ea typeface="AppleSystemUIFont"/>
            </a:endParaRPr>
          </a:p>
          <a:p>
            <a:pPr lvl="1" marL="432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Paano nasasabing may elastik ang pagbabago ng suplay sa itinakdang pagbabago ng presyo nito?</a:t>
            </a:r>
            <a:endParaRPr b="0" lang="en-PH" sz="1800" spc="-1" strike="noStrike">
              <a:solidFill>
                <a:srgbClr val="000000"/>
              </a:solidFill>
              <a:latin typeface="Lato"/>
              <a:ea typeface="AppleSystemUIFont"/>
            </a:endParaRPr>
          </a:p>
          <a:p>
            <a:pPr lvl="1" marL="432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Paano ipinakikita ng elastisidad ang ugnayan ng mga salik na nakaapekto sa suplay ng mga produkto at serbisyo?</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1"/>
          <p:cNvSpPr/>
          <p:nvPr/>
        </p:nvSpPr>
        <p:spPr>
          <a:xfrm>
            <a:off x="-113040" y="552240"/>
            <a:ext cx="650628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2" name="Rectangle 2"/>
          <p:cNvSpPr/>
          <p:nvPr/>
        </p:nvSpPr>
        <p:spPr>
          <a:xfrm>
            <a:off x="426960" y="527760"/>
            <a:ext cx="4940640" cy="676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3" name="Rectangle 3"/>
          <p:cNvSpPr/>
          <p:nvPr/>
        </p:nvSpPr>
        <p:spPr>
          <a:xfrm>
            <a:off x="540000" y="195480"/>
            <a:ext cx="597204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Gabay na Kasagutan</a:t>
            </a:r>
            <a:endParaRPr b="0" lang="en-PH" sz="3600" spc="-1" strike="noStrike">
              <a:solidFill>
                <a:srgbClr val="000000"/>
              </a:solidFill>
              <a:latin typeface="Arial"/>
            </a:endParaRPr>
          </a:p>
        </p:txBody>
      </p:sp>
      <p:sp>
        <p:nvSpPr>
          <p:cNvPr id="164" name=""/>
          <p:cNvSpPr txBox="1"/>
          <p:nvPr/>
        </p:nvSpPr>
        <p:spPr>
          <a:xfrm>
            <a:off x="689760" y="1554120"/>
            <a:ext cx="10208520" cy="1766160"/>
          </a:xfrm>
          <a:prstGeom prst="rect">
            <a:avLst/>
          </a:prstGeom>
          <a:noFill/>
          <a:ln w="0">
            <a:noFill/>
          </a:ln>
        </p:spPr>
        <p:txBody>
          <a:bodyPr lIns="90000" rIns="90000" tIns="45000" bIns="45000" anchor="t">
            <a:noAutofit/>
          </a:bodyPr>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Masasabing elastik ang pagbabago sa suplay kung higit sa isang porsiyento ang pagbabago nito kaysa sa pagbabago ng presyo.</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Pinagtitibay nito ang konsepto ng </a:t>
            </a:r>
            <a:r>
              <a:rPr b="0" i="1" lang="en-PH" sz="1800" spc="-1" strike="noStrike">
                <a:solidFill>
                  <a:srgbClr val="000000"/>
                </a:solidFill>
                <a:latin typeface="Lato"/>
              </a:rPr>
              <a:t>ceteris paribus</a:t>
            </a:r>
            <a:r>
              <a:rPr b="0" lang="en-PH" sz="1800" spc="-1" strike="noStrike">
                <a:solidFill>
                  <a:srgbClr val="000000"/>
                </a:solidFill>
                <a:latin typeface="Lato"/>
              </a:rPr>
              <a:t> o pagpapalagay na presyo ang higit na nakaaapekto sa prodyuser sa kaniyang pagtatakda ng dami ng suplay na kaya niyang ipagbili sa pamilihan.</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1883</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2023-05-09T09:46:45Z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