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3AEF119F-011B-44E5-A35C-0DB0873D355D}"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BE01B28A-D134-48E0-B873-13A64BA12ACF}"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048A8AC3-FD3C-49E7-9AA3-5144D08A0AF7}"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D7E1500E-C74B-487E-A2AE-4CABC6A74C79}"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E4D4AD64-78BF-4DBF-8401-6035F98EE182}"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88FF9D3A-D4C0-4986-8BA8-8839F4FCBD13}"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0A4F80B-B4B6-4F26-ABBC-B79157FD065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976C673-46C6-4F3B-AFBC-9DA000B43A2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845DBBF-AFD8-4CEE-A417-F7990B993A8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F781837-429C-4DB9-B4B5-668B3CC130B0}"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E30E9BA-7D15-48BD-922F-873CA989631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110F104-17FA-4040-82E6-8748356C5AC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8985E82-9A84-43DF-BC0E-584B3DF16EC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B05904A-B843-4A82-8A52-C38EC2FFBB7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187E37D-8224-4637-B5A4-F4B20074706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A1736918-9E16-4278-B68A-4989A3836C74}"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71F44895-AF5C-4873-9480-F84A5CAA3118}"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0B66CB81-E083-471D-B929-23BDB6CA955F}"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007B2AE-5AC5-49FF-B3A8-6A7F2D2104D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6C709E2-A967-4F2F-BFC4-279614F4C28D}"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2B65F3F7-A8DE-49BB-952A-D9D297566ECC}"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B958749-D142-4D37-987B-06CE4779549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F43C525-28BC-4E00-B46F-E93EB43ACFF1}"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74B51856-6B1F-4B54-8749-4462E8496B27}"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208A184-E456-426E-B698-ABFAF9CF0CB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2FF2BA0-C898-4A26-9B0F-5C76332F4B5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DFF0C0B-8142-4932-A391-7993B66DE44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FB728FB-E6CF-4B44-B7A0-A2EA30E70443}"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D6797667-0478-4993-A9CC-7E8A85C81144}"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564F4103-0A42-4805-8083-0BD34749717F}"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FC351C3D-6E08-4D93-BF02-D629B4FE44C5}"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DCEA780-129F-4A5C-B1E3-828412C2D428}"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41156E8-B08C-42E0-A3C6-F5914B1AADA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DC691D0-B597-40E4-9111-57A7C934B754}"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1617FDE-676A-4481-BB29-458CE06ED044}"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C9A35CA-B231-4343-BCAC-244C4773CDCD}"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3BBCDBF2-823F-4E17-B940-43EC6393B18B}"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50324DDB-4989-43F4-8C34-7FB78312A6E3}"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B69E3299-5F13-4305-A3E9-99E8F96E610E}"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520" cy="663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Elastisidad ng Suplay</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559404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6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Elastisidad ng Suplay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724320" y="1545840"/>
            <a:ext cx="10351440" cy="2234880"/>
          </a:xfrm>
          <a:prstGeom prst="rect">
            <a:avLst/>
          </a:prstGeom>
          <a:noFill/>
          <a:ln w="0">
            <a:noFill/>
          </a:ln>
        </p:spPr>
        <p:txBody>
          <a:bodyPr lIns="90000" rIns="90000" tIns="45000" bIns="45000" anchor="t">
            <a:noAutofit/>
          </a:bodyPr>
          <a:p>
            <a:pPr marL="216000" indent="-216000">
              <a:buClr>
                <a:srgbClr val="000000"/>
              </a:buClr>
              <a:buSzPct val="45000"/>
              <a:buFont typeface="Wingdings" charset="2"/>
              <a:buChar char=""/>
            </a:pPr>
            <a:r>
              <a:rPr b="0" lang="en-PH" sz="1800" spc="-1" strike="noStrike">
                <a:solidFill>
                  <a:srgbClr val="000000"/>
                </a:solidFill>
                <a:latin typeface="Lato"/>
              </a:rPr>
              <a:t>Iba-iba ang antas ng pagtugon ng suplay sa pagbabago ng presyo. Nasusukat ito sa paghahati sa bahagdan ng pagbabago sa dami ng suplay gamit ang pagbabago ng presyo. Sa pagkuha ng elastisidad, maaaring gamitin ang sumusunod na </a:t>
            </a:r>
            <a:r>
              <a:rPr b="0" i="1" lang="en-PH" sz="1800" spc="-1" strike="noStrike">
                <a:solidFill>
                  <a:srgbClr val="000000"/>
                </a:solidFill>
                <a:latin typeface="Lato"/>
              </a:rPr>
              <a:t>equation</a:t>
            </a:r>
            <a:r>
              <a:rPr b="0" lang="en-PH" sz="1800" spc="-1" strike="noStrike">
                <a:solidFill>
                  <a:srgbClr val="000000"/>
                </a:solidFill>
                <a:latin typeface="Lato"/>
              </a:rPr>
              <a:t>:</a:t>
            </a:r>
            <a:endParaRPr b="0" lang="en-PH" sz="1800" spc="-1" strike="noStrike">
              <a:solidFill>
                <a:srgbClr val="000000"/>
              </a:solidFill>
              <a:latin typeface="Lato"/>
              <a:ea typeface="AppleSystemUIFont"/>
            </a:endParaRPr>
          </a:p>
          <a:p>
            <a:endParaRPr b="0" lang="en-PH" sz="1800" spc="-1" strike="noStrike">
              <a:solidFill>
                <a:srgbClr val="000000"/>
              </a:solidFill>
              <a:latin typeface="Lato"/>
              <a:ea typeface="AppleSystemUIFont"/>
            </a:endParaRPr>
          </a:p>
          <a:p>
            <a:r>
              <a:rPr b="0" lang="en-PH" sz="1800" spc="-1" strike="noStrike">
                <a:solidFill>
                  <a:srgbClr val="000000"/>
                </a:solidFill>
                <a:latin typeface="Lato"/>
              </a:rPr>
              <a:t>Gumamit ng </a:t>
            </a:r>
            <a:r>
              <a:rPr b="0" i="1" lang="en-PH" sz="1800" spc="-1" strike="noStrike">
                <a:solidFill>
                  <a:srgbClr val="000000"/>
                </a:solidFill>
                <a:latin typeface="Lato"/>
              </a:rPr>
              <a:t>hypothetical</a:t>
            </a:r>
            <a:r>
              <a:rPr b="0" lang="en-PH" sz="1800" spc="-1" strike="noStrike">
                <a:solidFill>
                  <a:srgbClr val="000000"/>
                </a:solidFill>
                <a:latin typeface="Lato"/>
              </a:rPr>
              <a:t> na datos na ihahalili sa pormula:</a:t>
            </a:r>
            <a:endParaRPr b="0" lang="en-PH" sz="1800" spc="-1" strike="noStrike">
              <a:solidFill>
                <a:srgbClr val="000000"/>
              </a:solidFill>
              <a:latin typeface="Lato"/>
              <a:ea typeface="AppleSystemUIFont"/>
            </a:endParaRPr>
          </a:p>
          <a:p>
            <a:r>
              <a:rPr b="0" lang="en-PH" sz="1800" spc="-1" strike="noStrike">
                <a:solidFill>
                  <a:srgbClr val="000000"/>
                </a:solidFill>
                <a:latin typeface="Lato"/>
              </a:rPr>
              <a:t>	</a:t>
            </a:r>
            <a:r>
              <a:rPr b="0" lang="en-PH" sz="1800" spc="-1" strike="noStrike">
                <a:solidFill>
                  <a:srgbClr val="000000"/>
                </a:solidFill>
                <a:latin typeface="Lato"/>
              </a:rPr>
              <a:t>Q1 = 70 </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P1 = ₱60</a:t>
            </a:r>
            <a:endParaRPr b="0" lang="en-PH" sz="1800" spc="-1" strike="noStrike">
              <a:solidFill>
                <a:srgbClr val="000000"/>
              </a:solidFill>
              <a:latin typeface="Lato"/>
              <a:ea typeface="AppleSystemUIFont"/>
            </a:endParaRPr>
          </a:p>
          <a:p>
            <a:r>
              <a:rPr b="0" lang="en-PH" sz="1800" spc="-1" strike="noStrike">
                <a:solidFill>
                  <a:srgbClr val="000000"/>
                </a:solidFill>
                <a:latin typeface="Lato"/>
              </a:rPr>
              <a:t>	</a:t>
            </a:r>
            <a:r>
              <a:rPr b="0" lang="en-PH" sz="1800" spc="-1" strike="noStrike">
                <a:solidFill>
                  <a:srgbClr val="000000"/>
                </a:solidFill>
                <a:latin typeface="Lato"/>
              </a:rPr>
              <a:t>Q2 = 100 </a:t>
            </a:r>
            <a:r>
              <a:rPr b="0" lang="en-PH" sz="1800" spc="-1" strike="noStrike">
                <a:solidFill>
                  <a:srgbClr val="000000"/>
                </a:solidFill>
                <a:latin typeface="Lato"/>
              </a:rPr>
              <a:t>	</a:t>
            </a:r>
            <a:r>
              <a:rPr b="0" lang="en-PH" sz="1800" spc="-1" strike="noStrike">
                <a:solidFill>
                  <a:srgbClr val="000000"/>
                </a:solidFill>
                <a:latin typeface="Lato"/>
              </a:rPr>
              <a:t>P2 = ₱70</a:t>
            </a:r>
            <a:endParaRPr b="0" lang="en-PH" sz="1800" spc="-1" strike="noStrike">
              <a:solidFill>
                <a:srgbClr val="000000"/>
              </a:solidFill>
              <a:latin typeface="Lato"/>
              <a:ea typeface="AppleSystemUIFont"/>
            </a:endParaRPr>
          </a:p>
        </p:txBody>
      </p:sp>
      <p:sp>
        <p:nvSpPr>
          <p:cNvPr id="137" name=""/>
          <p:cNvSpPr/>
          <p:nvPr/>
        </p:nvSpPr>
        <p:spPr>
          <a:xfrm>
            <a:off x="6931080" y="2743920"/>
            <a:ext cx="1965600" cy="1909080"/>
          </a:xfrm>
          <a:prstGeom prst="roundRect">
            <a:avLst>
              <a:gd name="adj" fmla="val 16667"/>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r>
              <a:rPr b="0" lang="en-PH" sz="1800" spc="-1" strike="noStrike" u="sng">
                <a:solidFill>
                  <a:srgbClr val="000000"/>
                </a:solidFill>
                <a:uFillTx/>
                <a:latin typeface="Lato"/>
                <a:ea typeface=""/>
              </a:rPr>
              <a:t> </a:t>
            </a:r>
            <a:r>
              <a:rPr b="0" lang="en-PH" sz="1800" spc="-1" strike="noStrike" u="sng">
                <a:solidFill>
                  <a:srgbClr val="000000"/>
                </a:solidFill>
                <a:uFillTx/>
                <a:latin typeface="Lato"/>
                <a:ea typeface=""/>
              </a:rPr>
              <a:t>Q2 – Q1 </a:t>
            </a:r>
            <a:endParaRPr b="0" lang="en-PH" sz="1800" spc="-1" strike="noStrike">
              <a:solidFill>
                <a:srgbClr val="000000"/>
              </a:solidFill>
              <a:latin typeface="AppleSystemUIFont"/>
              <a:ea typeface="AppleSystemUIFont"/>
            </a:endParaRPr>
          </a:p>
          <a:p>
            <a:pPr algn="ctr"/>
            <a:r>
              <a:rPr b="0" lang="en-PH" sz="1800" spc="-1" strike="noStrike" u="sng">
                <a:solidFill>
                  <a:srgbClr val="000000"/>
                </a:solidFill>
                <a:uFillTx/>
                <a:latin typeface="Lato"/>
                <a:ea typeface=""/>
              </a:rPr>
              <a:t> </a:t>
            </a:r>
            <a:r>
              <a:rPr b="0" lang="en-PH" sz="1800" spc="-1" strike="noStrike" u="sng">
                <a:solidFill>
                  <a:srgbClr val="000000"/>
                </a:solidFill>
                <a:uFillTx/>
                <a:latin typeface="Lato"/>
                <a:ea typeface=""/>
              </a:rPr>
              <a:t>Q1 + Q2 </a:t>
            </a:r>
            <a:endParaRPr b="0" lang="en-PH" sz="1800" spc="-1" strike="noStrike">
              <a:solidFill>
                <a:srgbClr val="000000"/>
              </a:solidFill>
              <a:latin typeface="AppleSystemUIFont"/>
              <a:ea typeface="AppleSystemUIFont"/>
            </a:endParaRPr>
          </a:p>
          <a:p>
            <a:pPr algn="ctr"/>
            <a:r>
              <a:rPr b="0" lang="en-PH" sz="1800" spc="-1" strike="noStrike" u="sng">
                <a:solidFill>
                  <a:srgbClr val="000000"/>
                </a:solidFill>
                <a:uFillTx/>
                <a:latin typeface="Lato"/>
                <a:ea typeface=""/>
              </a:rPr>
              <a:t>       </a:t>
            </a:r>
            <a:r>
              <a:rPr b="0" lang="en-PH" sz="1800" spc="-1" strike="noStrike" u="sng">
                <a:solidFill>
                  <a:srgbClr val="000000"/>
                </a:solidFill>
                <a:uFillTx/>
                <a:latin typeface="Lato"/>
                <a:ea typeface=""/>
              </a:rPr>
              <a:t>2       </a:t>
            </a:r>
            <a:endParaRPr b="0" lang="en-PH" sz="1800" spc="-1" strike="noStrike">
              <a:solidFill>
                <a:srgbClr val="000000"/>
              </a:solidFill>
              <a:latin typeface="AppleSystemUIFont"/>
              <a:ea typeface="AppleSystemUIFont"/>
            </a:endParaRPr>
          </a:p>
          <a:p>
            <a:pPr algn="ctr"/>
            <a:r>
              <a:rPr b="0" lang="en-PH" sz="1800" spc="-1" strike="noStrike" u="sng">
                <a:solidFill>
                  <a:srgbClr val="000000"/>
                </a:solidFill>
                <a:uFillTx/>
                <a:latin typeface="Lato"/>
                <a:ea typeface=""/>
              </a:rPr>
              <a:t>  </a:t>
            </a:r>
            <a:r>
              <a:rPr b="0" lang="en-PH" sz="1800" spc="-1" strike="noStrike" u="sng">
                <a:solidFill>
                  <a:srgbClr val="000000"/>
                </a:solidFill>
                <a:uFillTx/>
                <a:latin typeface="Lato"/>
                <a:ea typeface=""/>
              </a:rPr>
              <a:t>P2 – P1  </a:t>
            </a:r>
            <a:endParaRPr b="0" lang="en-PH" sz="1800" spc="-1" strike="noStrike">
              <a:solidFill>
                <a:srgbClr val="000000"/>
              </a:solidFill>
              <a:latin typeface="AppleSystemUIFont"/>
              <a:ea typeface="AppleSystemUIFont"/>
            </a:endParaRPr>
          </a:p>
          <a:p>
            <a:pPr algn="ctr"/>
            <a:r>
              <a:rPr b="0" lang="en-PH" sz="1800" spc="-1" strike="noStrike" u="sng">
                <a:solidFill>
                  <a:srgbClr val="000000"/>
                </a:solidFill>
                <a:uFillTx/>
                <a:latin typeface="Lato"/>
                <a:ea typeface=""/>
              </a:rPr>
              <a:t>  </a:t>
            </a:r>
            <a:r>
              <a:rPr b="0" lang="en-PH" sz="1800" spc="-1" strike="noStrike" u="sng">
                <a:solidFill>
                  <a:srgbClr val="000000"/>
                </a:solidFill>
                <a:uFillTx/>
                <a:latin typeface="Lato"/>
                <a:ea typeface=""/>
              </a:rPr>
              <a:t>P1 + P2  </a:t>
            </a:r>
            <a:endParaRPr b="0" lang="en-PH" sz="1800" spc="-1" strike="noStrike">
              <a:solidFill>
                <a:srgbClr val="000000"/>
              </a:solidFill>
              <a:latin typeface="AppleSystemUIFont"/>
              <a:ea typeface="AppleSystemUIFont"/>
            </a:endParaRPr>
          </a:p>
          <a:p>
            <a:pPr algn="ctr"/>
            <a:r>
              <a:rPr b="0" lang="en-PH" sz="1800" spc="-1" strike="noStrike">
                <a:solidFill>
                  <a:srgbClr val="000000"/>
                </a:solidFill>
                <a:latin typeface="Lato"/>
                <a:ea typeface=""/>
              </a:rPr>
              <a:t>2</a:t>
            </a:r>
            <a:endParaRPr b="0" lang="en-PH" sz="1800" spc="-1" strike="noStrike">
              <a:solidFill>
                <a:srgbClr val="000000"/>
              </a:solidFill>
              <a:latin typeface="AppleSystemUIFont"/>
              <a:ea typeface="AppleSystemUIFont"/>
            </a:endParaRPr>
          </a:p>
        </p:txBody>
      </p:sp>
      <p:sp>
        <p:nvSpPr>
          <p:cNvPr id="138" name=""/>
          <p:cNvSpPr txBox="1"/>
          <p:nvPr/>
        </p:nvSpPr>
        <p:spPr>
          <a:xfrm>
            <a:off x="6935760" y="3377880"/>
            <a:ext cx="486720" cy="46872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AppleSystemUIFont"/>
              </a:rPr>
              <a:t>E</a:t>
            </a:r>
            <a:r>
              <a:rPr b="0" lang="en-PH" sz="1400" spc="-1" strike="noStrike">
                <a:solidFill>
                  <a:srgbClr val="000000"/>
                </a:solidFill>
                <a:latin typeface="Lato"/>
                <a:ea typeface="AppleSystemUIFont"/>
              </a:rPr>
              <a:t>p</a:t>
            </a:r>
            <a:endParaRPr b="0" lang="en-PH" sz="1400" spc="-1" strike="noStrike">
              <a:solidFill>
                <a:srgbClr val="000000"/>
              </a:solidFill>
              <a:latin typeface="Lato"/>
              <a:ea typeface="AppleSystemUIFont"/>
            </a:endParaRPr>
          </a:p>
        </p:txBody>
      </p:sp>
      <p:sp>
        <p:nvSpPr>
          <p:cNvPr id="139" name=""/>
          <p:cNvSpPr txBox="1"/>
          <p:nvPr/>
        </p:nvSpPr>
        <p:spPr>
          <a:xfrm>
            <a:off x="1120320" y="4251960"/>
            <a:ext cx="1959480" cy="1942920"/>
          </a:xfrm>
          <a:prstGeom prst="rect">
            <a:avLst/>
          </a:prstGeom>
          <a:noFill/>
          <a:ln w="0">
            <a:noFill/>
          </a:ln>
        </p:spPr>
        <p:txBody>
          <a:bodyPr lIns="90000" rIns="90000" tIns="45000" bIns="45000" anchor="t">
            <a:noAutofit/>
          </a:bodyPr>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100 – 70  </a:t>
            </a:r>
            <a:endParaRPr b="0" lang="en-PH" sz="1800" spc="-1" strike="noStrike">
              <a:solidFill>
                <a:srgbClr val="000000"/>
              </a:solidFill>
              <a:latin typeface="Lato"/>
              <a:ea typeface="AppleSystemUIFont"/>
            </a:endParaRPr>
          </a:p>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70 + 100  </a:t>
            </a:r>
            <a:endParaRPr b="0" lang="en-PH" sz="1800" spc="-1" strike="noStrike">
              <a:solidFill>
                <a:srgbClr val="000000"/>
              </a:solidFill>
              <a:latin typeface="Lato"/>
              <a:ea typeface="AppleSystemUIFont"/>
            </a:endParaRPr>
          </a:p>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2        </a:t>
            </a:r>
            <a:endParaRPr b="0" lang="en-PH" sz="1800" spc="-1" strike="noStrike">
              <a:solidFill>
                <a:srgbClr val="000000"/>
              </a:solidFill>
              <a:latin typeface="Lato"/>
              <a:ea typeface="AppleSystemUIFont"/>
            </a:endParaRPr>
          </a:p>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70 – 60   </a:t>
            </a:r>
            <a:endParaRPr b="0" lang="en-PH" sz="1800" spc="-1" strike="noStrike">
              <a:solidFill>
                <a:srgbClr val="000000"/>
              </a:solidFill>
              <a:latin typeface="Lato"/>
              <a:ea typeface="AppleSystemUIFont"/>
            </a:endParaRPr>
          </a:p>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60 + 70   </a:t>
            </a:r>
            <a:endParaRPr b="0" lang="en-PH" sz="1800" spc="-1" strike="noStrike">
              <a:solidFill>
                <a:srgbClr val="000000"/>
              </a:solidFill>
              <a:latin typeface="Lato"/>
              <a:ea typeface="AppleSystemUIFont"/>
            </a:endParaRPr>
          </a:p>
          <a:p>
            <a:pPr algn="ctr"/>
            <a:r>
              <a:rPr b="0" lang="en-PH" sz="1800" spc="-1" strike="noStrike">
                <a:solidFill>
                  <a:srgbClr val="000000"/>
                </a:solidFill>
                <a:latin typeface="Lato"/>
              </a:rPr>
              <a:t>2</a:t>
            </a:r>
            <a:endParaRPr b="0" lang="en-PH" sz="1800" spc="-1" strike="noStrike">
              <a:solidFill>
                <a:srgbClr val="000000"/>
              </a:solidFill>
              <a:latin typeface="Lato"/>
              <a:ea typeface="AppleSystemUIFont"/>
            </a:endParaRPr>
          </a:p>
        </p:txBody>
      </p:sp>
      <p:sp>
        <p:nvSpPr>
          <p:cNvPr id="140" name=""/>
          <p:cNvSpPr txBox="1"/>
          <p:nvPr/>
        </p:nvSpPr>
        <p:spPr>
          <a:xfrm>
            <a:off x="995760" y="4925880"/>
            <a:ext cx="7830360" cy="46872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AppleSystemUIFont"/>
              </a:rPr>
              <a:t>E</a:t>
            </a:r>
            <a:r>
              <a:rPr b="0" lang="en-PH" sz="1400" spc="-1" strike="noStrike">
                <a:solidFill>
                  <a:srgbClr val="000000"/>
                </a:solidFill>
                <a:latin typeface="Lato"/>
                <a:ea typeface="AppleSystemUIFont"/>
              </a:rPr>
              <a:t>ps                          </a:t>
            </a:r>
            <a:r>
              <a:rPr b="0" lang="en-PH" sz="1800" spc="-1" strike="noStrike">
                <a:solidFill>
                  <a:srgbClr val="000000"/>
                </a:solidFill>
                <a:latin typeface="Lato"/>
                <a:ea typeface="AppleSystemUIFont"/>
              </a:rPr>
              <a:t>=            =        =        =            = 2.29 (elastik)</a:t>
            </a:r>
            <a:endParaRPr b="0" lang="en-PH" sz="1800" spc="-1" strike="noStrike">
              <a:solidFill>
                <a:srgbClr val="000000"/>
              </a:solidFill>
              <a:latin typeface="Lato"/>
              <a:ea typeface="AppleSystemUIFont"/>
            </a:endParaRPr>
          </a:p>
        </p:txBody>
      </p:sp>
      <p:sp>
        <p:nvSpPr>
          <p:cNvPr id="141" name=""/>
          <p:cNvSpPr txBox="1"/>
          <p:nvPr/>
        </p:nvSpPr>
        <p:spPr>
          <a:xfrm>
            <a:off x="2830680" y="4251960"/>
            <a:ext cx="882000" cy="2234880"/>
          </a:xfrm>
          <a:prstGeom prst="rect">
            <a:avLst/>
          </a:prstGeom>
          <a:noFill/>
          <a:ln w="0">
            <a:noFill/>
          </a:ln>
        </p:spPr>
        <p:txBody>
          <a:bodyPr lIns="90000" rIns="90000" tIns="45000" bIns="45000" anchor="t">
            <a:noAutofit/>
          </a:bodyPr>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30  </a:t>
            </a:r>
            <a:endParaRPr b="0" lang="en-PH" sz="1800" spc="-1" strike="noStrike">
              <a:solidFill>
                <a:srgbClr val="000000"/>
              </a:solidFill>
              <a:latin typeface="Lato"/>
              <a:ea typeface="AppleSystemUIFont"/>
            </a:endParaRPr>
          </a:p>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170 </a:t>
            </a:r>
            <a:endParaRPr b="0" lang="en-PH" sz="1800" spc="-1" strike="noStrike">
              <a:solidFill>
                <a:srgbClr val="000000"/>
              </a:solidFill>
              <a:latin typeface="Lato"/>
              <a:ea typeface="AppleSystemUIFont"/>
            </a:endParaRPr>
          </a:p>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2   </a:t>
            </a:r>
            <a:endParaRPr b="0" lang="en-PH" sz="1800" spc="-1" strike="noStrike">
              <a:solidFill>
                <a:srgbClr val="000000"/>
              </a:solidFill>
              <a:latin typeface="Lato"/>
              <a:ea typeface="AppleSystemUIFont"/>
            </a:endParaRPr>
          </a:p>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10  </a:t>
            </a:r>
            <a:endParaRPr b="0" lang="en-PH" sz="1800" spc="-1" strike="noStrike">
              <a:solidFill>
                <a:srgbClr val="000000"/>
              </a:solidFill>
              <a:latin typeface="Lato"/>
              <a:ea typeface="AppleSystemUIFont"/>
            </a:endParaRPr>
          </a:p>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130 </a:t>
            </a:r>
            <a:endParaRPr b="0" lang="en-PH" sz="1800" spc="-1" strike="noStrike">
              <a:solidFill>
                <a:srgbClr val="000000"/>
              </a:solidFill>
              <a:latin typeface="Lato"/>
              <a:ea typeface="AppleSystemUIFont"/>
            </a:endParaRPr>
          </a:p>
          <a:p>
            <a:pPr algn="ctr"/>
            <a:r>
              <a:rPr b="0" lang="en-PH" sz="1800" spc="-1" strike="noStrike">
                <a:solidFill>
                  <a:srgbClr val="000000"/>
                </a:solidFill>
                <a:latin typeface="Lato"/>
              </a:rPr>
              <a:t>2</a:t>
            </a:r>
            <a:endParaRPr b="0" lang="en-PH" sz="1800" spc="-1" strike="noStrike">
              <a:solidFill>
                <a:srgbClr val="000000"/>
              </a:solidFill>
              <a:latin typeface="Lato"/>
              <a:ea typeface="AppleSystemUIFont"/>
            </a:endParaRPr>
          </a:p>
        </p:txBody>
      </p:sp>
      <p:sp>
        <p:nvSpPr>
          <p:cNvPr id="142" name=""/>
          <p:cNvSpPr txBox="1"/>
          <p:nvPr/>
        </p:nvSpPr>
        <p:spPr>
          <a:xfrm>
            <a:off x="3676680" y="4866120"/>
            <a:ext cx="682560" cy="781560"/>
          </a:xfrm>
          <a:prstGeom prst="rect">
            <a:avLst/>
          </a:prstGeom>
          <a:noFill/>
          <a:ln w="0">
            <a:noFill/>
          </a:ln>
        </p:spPr>
        <p:txBody>
          <a:bodyPr lIns="90000" rIns="90000" tIns="45000" bIns="45000" anchor="t">
            <a:noAutofit/>
          </a:bodyPr>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30 </a:t>
            </a:r>
            <a:endParaRPr b="0" lang="en-PH" sz="1800" spc="-1" strike="noStrike">
              <a:solidFill>
                <a:srgbClr val="000000"/>
              </a:solidFill>
              <a:latin typeface="Lato"/>
              <a:ea typeface="AppleSystemUIFont"/>
            </a:endParaRPr>
          </a:p>
          <a:p>
            <a:pPr algn="ctr"/>
            <a:r>
              <a:rPr b="0" lang="en-PH" sz="1800" spc="-1" strike="noStrike">
                <a:solidFill>
                  <a:srgbClr val="000000"/>
                </a:solidFill>
                <a:latin typeface="Lato"/>
              </a:rPr>
              <a:t>85</a:t>
            </a:r>
            <a:endParaRPr b="0" lang="en-PH" sz="1800" spc="-1" strike="noStrike">
              <a:solidFill>
                <a:srgbClr val="000000"/>
              </a:solidFill>
              <a:latin typeface="Lato"/>
              <a:ea typeface="AppleSystemUIFont"/>
            </a:endParaRPr>
          </a:p>
        </p:txBody>
      </p:sp>
      <p:sp>
        <p:nvSpPr>
          <p:cNvPr id="143" name=""/>
          <p:cNvSpPr txBox="1"/>
          <p:nvPr/>
        </p:nvSpPr>
        <p:spPr>
          <a:xfrm>
            <a:off x="4324680" y="4866480"/>
            <a:ext cx="682560" cy="781560"/>
          </a:xfrm>
          <a:prstGeom prst="rect">
            <a:avLst/>
          </a:prstGeom>
          <a:noFill/>
          <a:ln w="0">
            <a:noFill/>
          </a:ln>
        </p:spPr>
        <p:txBody>
          <a:bodyPr lIns="90000" rIns="90000" tIns="45000" bIns="45000" anchor="t">
            <a:noAutofit/>
          </a:bodyPr>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65 </a:t>
            </a:r>
            <a:endParaRPr b="0" lang="en-PH" sz="1800" spc="-1" strike="noStrike">
              <a:solidFill>
                <a:srgbClr val="000000"/>
              </a:solidFill>
              <a:latin typeface="Lato"/>
              <a:ea typeface="AppleSystemUIFont"/>
            </a:endParaRPr>
          </a:p>
          <a:p>
            <a:pPr algn="ctr"/>
            <a:r>
              <a:rPr b="0" lang="en-PH" sz="1800" spc="-1" strike="noStrike">
                <a:solidFill>
                  <a:srgbClr val="000000"/>
                </a:solidFill>
                <a:latin typeface="Lato"/>
              </a:rPr>
              <a:t>10</a:t>
            </a:r>
            <a:endParaRPr b="0" lang="en-PH" sz="1800" spc="-1" strike="noStrike">
              <a:solidFill>
                <a:srgbClr val="000000"/>
              </a:solidFill>
              <a:latin typeface="Lato"/>
              <a:ea typeface="AppleSystemUIFont"/>
            </a:endParaRPr>
          </a:p>
        </p:txBody>
      </p:sp>
      <p:sp>
        <p:nvSpPr>
          <p:cNvPr id="144" name=""/>
          <p:cNvSpPr txBox="1"/>
          <p:nvPr/>
        </p:nvSpPr>
        <p:spPr>
          <a:xfrm>
            <a:off x="5008680" y="4866480"/>
            <a:ext cx="834120" cy="772560"/>
          </a:xfrm>
          <a:prstGeom prst="rect">
            <a:avLst/>
          </a:prstGeom>
          <a:noFill/>
          <a:ln w="0">
            <a:noFill/>
          </a:ln>
        </p:spPr>
        <p:txBody>
          <a:bodyPr lIns="90000" rIns="90000" tIns="45000" bIns="45000" anchor="t">
            <a:noAutofit/>
          </a:bodyPr>
          <a:p>
            <a:pPr algn="ctr"/>
            <a:r>
              <a:rPr b="0" lang="en-PH" sz="1800" spc="-1" strike="noStrike" u="sng">
                <a:solidFill>
                  <a:srgbClr val="000000"/>
                </a:solidFill>
                <a:uFillTx/>
                <a:latin typeface="Lato"/>
              </a:rPr>
              <a:t> </a:t>
            </a:r>
            <a:r>
              <a:rPr b="0" lang="en-PH" sz="1800" spc="-1" strike="noStrike" u="sng">
                <a:solidFill>
                  <a:srgbClr val="000000"/>
                </a:solidFill>
                <a:uFillTx/>
                <a:latin typeface="Lato"/>
              </a:rPr>
              <a:t>1,950 </a:t>
            </a:r>
            <a:endParaRPr b="0" lang="en-PH" sz="1800" spc="-1" strike="noStrike">
              <a:solidFill>
                <a:srgbClr val="000000"/>
              </a:solidFill>
              <a:latin typeface="Lato"/>
              <a:ea typeface="AppleSystemUIFont"/>
            </a:endParaRPr>
          </a:p>
          <a:p>
            <a:pPr algn="ctr"/>
            <a:r>
              <a:rPr b="0" lang="en-PH" sz="1800" spc="-1" strike="noStrike">
                <a:solidFill>
                  <a:srgbClr val="000000"/>
                </a:solidFill>
                <a:latin typeface="Lato"/>
              </a:rPr>
              <a:t>850</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4"/>
          <p:cNvSpPr/>
          <p:nvPr/>
        </p:nvSpPr>
        <p:spPr>
          <a:xfrm>
            <a:off x="-113040" y="532080"/>
            <a:ext cx="57222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6" name="Rectangle 5"/>
          <p:cNvSpPr/>
          <p:nvPr/>
        </p:nvSpPr>
        <p:spPr>
          <a:xfrm>
            <a:off x="426960" y="532080"/>
            <a:ext cx="63266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Uri ng Elastisidad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txBox="1"/>
          <p:nvPr/>
        </p:nvSpPr>
        <p:spPr>
          <a:xfrm>
            <a:off x="724320" y="1545840"/>
            <a:ext cx="5494320" cy="2541240"/>
          </a:xfrm>
          <a:prstGeom prst="rect">
            <a:avLst/>
          </a:prstGeom>
          <a:noFill/>
          <a:ln w="0">
            <a:noFill/>
          </a:ln>
        </p:spPr>
        <p:txBody>
          <a:bodyPr lIns="90000" rIns="90000" tIns="45000" bIns="45000" anchor="t">
            <a:noAutofit/>
          </a:bodyPr>
          <a:p>
            <a:pPr algn="just"/>
            <a:r>
              <a:rPr b="1" lang="en-PH" sz="1800" spc="-1" strike="noStrike">
                <a:solidFill>
                  <a:srgbClr val="000000"/>
                </a:solidFill>
                <a:latin typeface="Lato"/>
                <a:ea typeface="AppleSystemUIFont"/>
              </a:rPr>
              <a:t>1. Elastik</a:t>
            </a:r>
            <a:r>
              <a:rPr b="0" lang="en-PH" sz="1800" spc="-1" strike="noStrike">
                <a:solidFill>
                  <a:srgbClr val="000000"/>
                </a:solidFill>
                <a:latin typeface="Lato"/>
                <a:ea typeface="AppleSystemUIFont"/>
              </a:rPr>
              <a:t> – ang</a:t>
            </a:r>
            <a:r>
              <a:rPr b="0" i="1" lang="en-PH" sz="1800" spc="-1" strike="noStrike">
                <a:solidFill>
                  <a:srgbClr val="000000"/>
                </a:solidFill>
                <a:latin typeface="Lato"/>
                <a:ea typeface="AppleSystemUIFont"/>
              </a:rPr>
              <a:t> supply curve</a:t>
            </a:r>
            <a:r>
              <a:rPr b="0" lang="en-PH" sz="1800" spc="-1" strike="noStrike">
                <a:solidFill>
                  <a:srgbClr val="000000"/>
                </a:solidFill>
                <a:latin typeface="Lato"/>
                <a:ea typeface="AppleSystemUIFont"/>
              </a:rPr>
              <a:t> ay masasabing elastik kung mas malaki sa isang porsiyento ang pagbabago ng porsiyento ng suplay ng produkto o serbisyo kaysa sa porsiyento ng pagbabago sa presyo. Ito ay nagagawa ng mga prodyuser kapag mahalaga ang produktong ipagbibili tulad ng bigas, langis, asukal, at iba pang pangunahing pangangailangan.</a:t>
            </a:r>
            <a:endParaRPr b="0" lang="en-PH" sz="1800" spc="-1" strike="noStrike">
              <a:solidFill>
                <a:srgbClr val="000000"/>
              </a:solidFill>
              <a:latin typeface="AppleSystemUIFont"/>
              <a:ea typeface="AppleSystemUIFont"/>
            </a:endParaRPr>
          </a:p>
        </p:txBody>
      </p:sp>
      <p:pic>
        <p:nvPicPr>
          <p:cNvPr id="148" name="" descr=""/>
          <p:cNvPicPr/>
          <p:nvPr/>
        </p:nvPicPr>
        <p:blipFill>
          <a:blip r:embed="rId1"/>
          <a:stretch/>
        </p:blipFill>
        <p:spPr>
          <a:xfrm>
            <a:off x="6712560" y="1644120"/>
            <a:ext cx="4876560" cy="32317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2"/>
          <p:cNvSpPr/>
          <p:nvPr/>
        </p:nvSpPr>
        <p:spPr>
          <a:xfrm>
            <a:off x="-113040" y="532080"/>
            <a:ext cx="57222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0" name="Rectangle 13"/>
          <p:cNvSpPr/>
          <p:nvPr/>
        </p:nvSpPr>
        <p:spPr>
          <a:xfrm>
            <a:off x="426960" y="532080"/>
            <a:ext cx="63266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Uri ng Elastisidad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txBox="1"/>
          <p:nvPr/>
        </p:nvSpPr>
        <p:spPr>
          <a:xfrm>
            <a:off x="724320" y="1546200"/>
            <a:ext cx="5494320" cy="2541240"/>
          </a:xfrm>
          <a:prstGeom prst="rect">
            <a:avLst/>
          </a:prstGeom>
          <a:noFill/>
          <a:ln w="0">
            <a:noFill/>
          </a:ln>
        </p:spPr>
        <p:txBody>
          <a:bodyPr lIns="90000" rIns="90000" tIns="45000" bIns="45000" anchor="t">
            <a:noAutofit/>
          </a:bodyPr>
          <a:p>
            <a:pPr algn="just"/>
            <a:r>
              <a:rPr b="1" lang="en-PH" sz="1800" spc="-1" strike="noStrike">
                <a:solidFill>
                  <a:srgbClr val="000000"/>
                </a:solidFill>
                <a:latin typeface="Lato"/>
                <a:ea typeface="AppleSystemUIFont"/>
              </a:rPr>
              <a:t>2. </a:t>
            </a:r>
            <a:r>
              <a:rPr b="1" lang="en-PH" sz="1800" spc="-1" strike="noStrike">
                <a:solidFill>
                  <a:srgbClr val="000000"/>
                </a:solidFill>
                <a:latin typeface="Lato"/>
                <a:ea typeface="AppleSystemUIFont"/>
              </a:rPr>
              <a:t>Di-elastik – </a:t>
            </a:r>
            <a:r>
              <a:rPr b="0" lang="en-PH" sz="1800" spc="-1" strike="noStrike">
                <a:solidFill>
                  <a:srgbClr val="000000"/>
                </a:solidFill>
                <a:latin typeface="Lato"/>
                <a:ea typeface="AppleSystemUIFont"/>
              </a:rPr>
              <a:t>ang </a:t>
            </a:r>
            <a:r>
              <a:rPr b="0" i="1" lang="en-PH" sz="1800" spc="-1" strike="noStrike">
                <a:solidFill>
                  <a:srgbClr val="000000"/>
                </a:solidFill>
                <a:latin typeface="Lato"/>
                <a:ea typeface="AppleSystemUIFont"/>
              </a:rPr>
              <a:t>supply curve </a:t>
            </a:r>
            <a:r>
              <a:rPr b="0" lang="en-PH" sz="1800" spc="-1" strike="noStrike">
                <a:solidFill>
                  <a:srgbClr val="000000"/>
                </a:solidFill>
                <a:latin typeface="Lato"/>
                <a:ea typeface="AppleSystemUIFont"/>
              </a:rPr>
              <a:t>ay masasabing di-elastik </a:t>
            </a:r>
            <a:r>
              <a:rPr b="0" lang="en-PH" sz="1800" spc="-1" strike="noStrike">
                <a:solidFill>
                  <a:srgbClr val="000000"/>
                </a:solidFill>
                <a:latin typeface="Lato"/>
                <a:ea typeface="AppleSystemUIFont"/>
              </a:rPr>
              <a:t>kung mas malaki sa isang porsiyento ang pagbabago ng presyo kaysa sa porsiyento ng pagbabago ng suplay. Masasabi na ang pagkakataong ito ay hindi gaanong naaapektuhan ng presyo ang suplay dahil maaaring ang produktong ito ay hindi gaanong kailangan o maraming pamalit.</a:t>
            </a:r>
            <a:endParaRPr b="0" lang="en-PH" sz="1800" spc="-1" strike="noStrike">
              <a:solidFill>
                <a:srgbClr val="000000"/>
              </a:solidFill>
              <a:latin typeface="Lato"/>
              <a:ea typeface="AppleSystemUIFont"/>
            </a:endParaRPr>
          </a:p>
        </p:txBody>
      </p:sp>
      <p:pic>
        <p:nvPicPr>
          <p:cNvPr id="152" name="" descr=""/>
          <p:cNvPicPr/>
          <p:nvPr/>
        </p:nvPicPr>
        <p:blipFill>
          <a:blip r:embed="rId1"/>
          <a:stretch/>
        </p:blipFill>
        <p:spPr>
          <a:xfrm>
            <a:off x="6520680" y="1504440"/>
            <a:ext cx="4898880" cy="38631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4"/>
          <p:cNvSpPr/>
          <p:nvPr/>
        </p:nvSpPr>
        <p:spPr>
          <a:xfrm>
            <a:off x="-113040" y="532080"/>
            <a:ext cx="57222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4" name="Rectangle 16"/>
          <p:cNvSpPr/>
          <p:nvPr/>
        </p:nvSpPr>
        <p:spPr>
          <a:xfrm>
            <a:off x="426960" y="532080"/>
            <a:ext cx="63266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Uri ng Elastisidad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txBox="1"/>
          <p:nvPr/>
        </p:nvSpPr>
        <p:spPr>
          <a:xfrm>
            <a:off x="724320" y="1546200"/>
            <a:ext cx="5494320" cy="1519560"/>
          </a:xfrm>
          <a:prstGeom prst="rect">
            <a:avLst/>
          </a:prstGeom>
          <a:noFill/>
          <a:ln w="0">
            <a:noFill/>
          </a:ln>
        </p:spPr>
        <p:txBody>
          <a:bodyPr lIns="90000" rIns="90000" tIns="45000" bIns="45000" anchor="t">
            <a:noAutofit/>
          </a:bodyPr>
          <a:p>
            <a:pPr algn="just"/>
            <a:r>
              <a:rPr b="1" lang="en-PH" sz="1800" spc="-1" strike="noStrike">
                <a:solidFill>
                  <a:srgbClr val="000000"/>
                </a:solidFill>
                <a:latin typeface="Lato"/>
                <a:ea typeface="AppleSystemUIFont"/>
              </a:rPr>
              <a:t>3. Unitary </a:t>
            </a:r>
            <a:r>
              <a:rPr b="0" lang="en-PH" sz="1800" spc="-1" strike="noStrike">
                <a:solidFill>
                  <a:srgbClr val="000000"/>
                </a:solidFill>
                <a:latin typeface="Lato"/>
                <a:ea typeface="AppleSystemUIFont"/>
              </a:rPr>
              <a:t>– ito ang elastisidad kung magkapareho lang ang pagbabago ng porsiyento ng suplay at presyo. Ito ay nangyayari kung ang produkto ay minsan o bihira lamang ipagbili ng prodyuser.</a:t>
            </a:r>
            <a:endParaRPr b="0" lang="en-PH" sz="1800" spc="-1" strike="noStrike">
              <a:solidFill>
                <a:srgbClr val="000000"/>
              </a:solidFill>
              <a:latin typeface="AppleSystemUIFont"/>
              <a:ea typeface="AppleSystemUIFont"/>
            </a:endParaRPr>
          </a:p>
        </p:txBody>
      </p:sp>
      <p:pic>
        <p:nvPicPr>
          <p:cNvPr id="156" name="" descr=""/>
          <p:cNvPicPr/>
          <p:nvPr/>
        </p:nvPicPr>
        <p:blipFill>
          <a:blip r:embed="rId1"/>
          <a:stretch/>
        </p:blipFill>
        <p:spPr>
          <a:xfrm>
            <a:off x="6520680" y="1459080"/>
            <a:ext cx="5142240" cy="40550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5"/>
          <p:cNvSpPr/>
          <p:nvPr/>
        </p:nvSpPr>
        <p:spPr>
          <a:xfrm>
            <a:off x="-113040" y="552240"/>
            <a:ext cx="368136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8" name="Rectangle 192"/>
          <p:cNvSpPr/>
          <p:nvPr/>
        </p:nvSpPr>
        <p:spPr>
          <a:xfrm>
            <a:off x="540000" y="480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9"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0" name=""/>
          <p:cNvSpPr txBox="1"/>
          <p:nvPr/>
        </p:nvSpPr>
        <p:spPr>
          <a:xfrm>
            <a:off x="720000" y="1496160"/>
            <a:ext cx="10386360" cy="211572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1" lang="en-PH" sz="1800" spc="-1" strike="noStrike">
                <a:solidFill>
                  <a:srgbClr val="000000"/>
                </a:solidFill>
                <a:latin typeface="Lato"/>
              </a:rPr>
              <a:t>I. Panuto: Sagutin ang mga tanong sa ibaba upang maipakita ang iyong pag-unawa sa elastisidad ng suplay.</a:t>
            </a:r>
            <a:endParaRPr b="0" lang="en-PH" sz="1800" spc="-1" strike="noStrike">
              <a:solidFill>
                <a:srgbClr val="000000"/>
              </a:solidFill>
              <a:latin typeface="Lato"/>
              <a:ea typeface="AppleSystemUIFont"/>
            </a:endParaRPr>
          </a:p>
          <a:p>
            <a:pPr lvl="1" marL="432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Paano nasasabing may elastik ang pagbabago ng suplay sa itinakdang pagbabago ng presyo nito?</a:t>
            </a:r>
            <a:endParaRPr b="0" lang="en-PH" sz="1800" spc="-1" strike="noStrike">
              <a:solidFill>
                <a:srgbClr val="000000"/>
              </a:solidFill>
              <a:latin typeface="Lato"/>
              <a:ea typeface="AppleSystemUIFont"/>
            </a:endParaRPr>
          </a:p>
          <a:p>
            <a:pPr lvl="1" marL="432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Paano ipinakikita ng elastisidad ang ugnayan ng mga salik na nakaapekto sa suplay ng mga produkto at serbisyo?</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
          <p:cNvSpPr/>
          <p:nvPr/>
        </p:nvSpPr>
        <p:spPr>
          <a:xfrm>
            <a:off x="-113040" y="552240"/>
            <a:ext cx="650628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2"/>
          <p:cNvSpPr/>
          <p:nvPr/>
        </p:nvSpPr>
        <p:spPr>
          <a:xfrm>
            <a:off x="426960" y="527760"/>
            <a:ext cx="4940640" cy="676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3" name="Rectangle 3"/>
          <p:cNvSpPr/>
          <p:nvPr/>
        </p:nvSpPr>
        <p:spPr>
          <a:xfrm>
            <a:off x="540000" y="195480"/>
            <a:ext cx="597204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64" name=""/>
          <p:cNvSpPr txBox="1"/>
          <p:nvPr/>
        </p:nvSpPr>
        <p:spPr>
          <a:xfrm>
            <a:off x="689760" y="1554120"/>
            <a:ext cx="10208520" cy="1766160"/>
          </a:xfrm>
          <a:prstGeom prst="rect">
            <a:avLst/>
          </a:prstGeom>
          <a:noFill/>
          <a:ln w="0">
            <a:noFill/>
          </a:ln>
        </p:spPr>
        <p:txBody>
          <a:bodyPr lIns="90000" rIns="90000" tIns="45000" bIns="45000" anchor="t">
            <a:noAutofit/>
          </a:bodyPr>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Masasabing elastik ang pagbabago sa suplay kung higit sa isang porsiyento ang pagbabago nito kaysa sa pagbabago ng presyo.</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Pinagtitibay nito ang konsepto ng </a:t>
            </a:r>
            <a:r>
              <a:rPr b="0" i="1" lang="en-PH" sz="1800" spc="-1" strike="noStrike">
                <a:solidFill>
                  <a:srgbClr val="000000"/>
                </a:solidFill>
                <a:latin typeface="Lato"/>
              </a:rPr>
              <a:t>ceteris paribus</a:t>
            </a:r>
            <a:r>
              <a:rPr b="0" lang="en-PH" sz="1800" spc="-1" strike="noStrike">
                <a:solidFill>
                  <a:srgbClr val="000000"/>
                </a:solidFill>
                <a:latin typeface="Lato"/>
              </a:rPr>
              <a:t> o pagpapalagay na presyo ang higit na nakaaapekto sa prodyuser sa kaniyang pagtatakda ng dami ng suplay na kaya niyang ipagbili sa pamilihan.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1883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2023-05-09T09:46:45Z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