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56" r:id="rId4"/>
    <p:sldId id="269" r:id="rId5"/>
    <p:sldId id="268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000"/>
    <a:srgbClr val="DE9000"/>
    <a:srgbClr val="F2C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3"/>
    <p:restoredTop sz="93075"/>
  </p:normalViewPr>
  <p:slideViewPr>
    <p:cSldViewPr snapToGrid="0" snapToObjects="1">
      <p:cViewPr>
        <p:scale>
          <a:sx n="90" d="100"/>
          <a:sy n="90" d="100"/>
        </p:scale>
        <p:origin x="7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237C5-8472-414C-82E6-99FE7E8DADF6}" type="datetimeFigureOut">
              <a:rPr lang="en-US" smtClean="0"/>
              <a:t>3/24/23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A1108-CEFC-5D4D-9EB2-416F2139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87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4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35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6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49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46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54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45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94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2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B899-220F-D644-A02F-3C0A591CF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574E8-EBE5-204B-86B6-6542A84D0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35C4B-3BF6-C942-928A-00E8CAC2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82DB0-94EB-FA4B-8785-0BA6F307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5BF44-F5E9-1B4C-ABC8-7B0C3259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8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C574-4E73-4847-AEC3-1CDB4B44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626C5-3958-544F-9308-0CC731F3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75274-C687-E14B-B662-3BEB26925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B72A6-7EC9-7F42-B79E-803697C8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09A86-952E-7348-92EA-A86F9974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03979-0BB7-8641-85BC-9A074EC7EF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B1912-0D0E-EF48-9242-54CE8B7E6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9FA51-D306-934B-9C55-282BA395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195C6-E1BF-A942-B64A-5B6485B5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32A8-9DA5-4B4D-BADE-EFA36ED4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3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D9E4-94FC-A747-B72A-F6E146CFE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DF18B-DF3D-CE4E-8773-91A9659BF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EC475-8CBA-2C40-9457-9BADFD7B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0CC0A-3107-B74D-A5E7-B394E3AA1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766CC-3AE2-3E48-A047-AB39563B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06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CF1D1-52DE-BA41-826D-76E2F682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B595-C087-BC49-9F02-F3B713EF2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1AA79-5FB7-9C4E-9F06-36B78400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3962C-74F2-F946-9029-A1A9EE1E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9F7BF-1C4F-B54F-A381-7439F01C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2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2FC8-5829-3145-9294-4520F0DA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1DD0A-0D8C-284D-8E1F-AE055220E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FC86D-FF8B-4143-9D1D-339A27A1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13577-F423-754C-BACF-D4A5333D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629C-2E2E-0548-B7E5-3ECE01CA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1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D996-6E92-8446-90BD-EA5D0300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42BB0-90B1-2B4F-9338-4019C5124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1D7C2-21EB-0445-9208-5AC93D237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59C60-DCAF-8F45-8964-640466F0B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AE303-FEC8-824F-BF74-28254736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9BFF4-B444-D748-AD1F-DCDD7355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0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FBEE-C9ED-4148-B282-343AC2EC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3DC5D-CF69-9E4F-8900-CDF825BB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CF518-9D9B-1C4E-AF76-A5BA9924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DD7CB-79D9-254C-A236-895B5B36A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7415D-88BC-C244-8AB6-00A216D2F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E8A28-B9EB-4443-BC97-830498B7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94F270-1DDC-0C46-846F-E1CBD4F3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D67AF-38E0-6C45-BC35-B6036927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49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32BF-E20C-324D-BCDD-28DA5342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81271-1B7B-4745-A39B-D53568FE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52EBD-E2C2-8C43-8438-0C73A79E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CA70-A297-DE49-B931-88F5C49F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4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59985E-A054-0A4B-A6E2-04DA7B3F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0CB2F-4E26-754A-9247-ADF05711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B38EF-C4AA-CB45-8396-DA6770D0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91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489B-4B21-EF45-86DC-864199DF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39998-FD94-AC44-98A6-FA858A2A9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D3787-BE03-A14B-8DDC-18E039711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5F885-28BA-F843-A319-DBB0127A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E580F-74E9-7A49-8287-102443F7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5A858-621D-9743-95B1-CEBF5684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1F71-EBFB-7844-A5C2-E3D961BC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9D7B1-4146-1A44-B32F-C75E4C48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9B759-BB43-CA43-B002-F039B2FE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92A43-6FE1-E244-A313-868A1F5F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63624-B94E-514E-B63D-A1B2EEE6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07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F0E5-BD0F-B849-B119-1FAF478E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F4A7E-E6FE-BC4B-8FAE-E488EA882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1549A-C4A4-E543-A006-66F090F3C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4803D-0EBC-2E46-ACFE-83CAC4CF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CA03C-4620-A744-A398-C601F9CCE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E9864-B3A9-D44C-82CF-CA84A0AD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0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91CB-0E82-4942-AC84-7D82E53C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27C99-EBD9-564A-8C3B-5A5C51C6A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900E7-4F26-2948-854B-6F8F1352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99BC5-EA17-9040-98A3-56C679E4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E04C8-DBD7-AD4A-AA98-ED89D6BE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75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C243C3-94D2-6A40-9D62-6D2CD92C8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C0B0A-1248-E843-B3D6-AC11E3C2D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0D184-C475-A341-BD80-9599EA84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B153-A7DE-084C-B9B8-72137AF5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9FC46-285D-5545-B6B3-D3BDE379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69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A333-2CB7-5048-81B6-8046E3198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875CA-FCB6-6B4C-A889-9E566258F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4BDD-AACA-DF45-9BAF-BE35083B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35881-855E-3E49-BDBD-EFA49B6F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84B9D-6CE8-764B-8828-EF0BC8D8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50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C9066-43FD-C34F-B680-198F0029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81C8-10DF-4F40-8193-BF578DE4C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BB234-FED7-164A-AFF1-EBD36D21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3E851-49BC-8547-AA4B-8821A74E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C7F1F-0382-6740-8F39-CC321E11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82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7D5C-4BEF-6E41-8791-7082D2772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C9A54-89D1-0642-9896-3ECF4292A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BD8A-BA8A-2946-A5D7-6DA730A7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77C-7CCB-694B-A9C9-1F68A10C4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582BC-409E-5148-BB7E-C9DB642C1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46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3641-7C60-4642-BFEE-50E4A041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E2573-A84A-F049-B397-1D07572B8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E6381-BA68-CF4F-8202-4CEC9DF5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5F33D-D2E7-C341-A1CA-D8DC7FC7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F8C02-8C85-F548-97D5-D4FBEB24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A0B22-F31D-D549-8072-836EB1EE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1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33E52-A1FB-924B-AE8A-17D4B55B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07FCD-BA0A-C549-B501-CFE3FB0F3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5928C-12CD-DC44-A8B1-EA08EA616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AB19A-54AA-BF49-BCD2-59C112A0B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BF5BB-0BF6-ED49-B1A8-E7C05026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B8F31-7AFE-BE40-92FE-A9195C83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C937C-6C6B-084B-9500-111AB153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8E42B-D76D-A544-BDEB-33ABCEF5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76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660C-22EF-B948-AF8D-96242F53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BB157-BD85-284A-AA81-8F53ECF5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1D091-725B-0C42-A734-E6A2D14D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BF9F4-73CE-CD49-A6B5-EA74B6CD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44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0F481-E25D-EE40-926F-CEF310CC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618CA-4364-FD42-A5DE-559BAB430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75E03-DB0F-6448-8AB0-B2FDC920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3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B658-19BD-7E4E-85CC-F61F7D51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0BB22-A9A5-3348-8B39-8948DFB20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0CBF2-8E90-C347-B3CC-6E649843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15ABF-5318-3D46-8AC9-7DB6B317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6873-625D-6A4E-A2BA-023E6F17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61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35A6-C395-B64B-9226-0F69B13C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2465-E4B6-DA4E-8F56-ECC210031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B8F41-030D-DA40-A61C-23B8CCE59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10003-CDD0-FE41-939C-DE6FA6B4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1AA0F-56FD-4E49-9F94-8639D71F9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29A80-A44B-254A-8AB6-FBF2C057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29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023C-2A8E-D04E-B859-C8D84E62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83197-5812-134A-8DC0-3DB062452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CDBF1-CFF5-8548-A0CA-71B5EF1B0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7E561-A3E9-3F4E-8FD6-D4BE4AF6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BF000-BB18-7D41-8B78-256129C4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11A77-434D-AF4B-B3AD-AACFA91B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74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9BF1-A27A-7A49-ACBC-4517A88F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D5DB5-88AF-9446-BB2B-DFB990B11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B0620-F840-F942-8C30-6663B5AA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21ED9-F275-494E-800D-7A35C460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2E177-8431-4547-A691-A3EF8B14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90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BA1A8-A74A-F549-B974-A197CCF2B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B38FF-10B8-2B4A-9ECA-FFEDE21E9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410EA-BB45-714A-938A-960010D1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741AD-6708-F940-84CB-5649C6E2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0213-3B9A-5745-BFFA-9F62C1C7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163A-C618-4646-A4B8-2657108A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B958B-EF6E-2345-9426-79D0AE433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566E4-1841-0945-AE1A-E25B51E8E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3469C-5574-E145-A33A-6F8080B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6E3F9-16F1-9C4E-B644-1962CC7E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CB029-CDCB-424D-9449-F68571D8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7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B11A-682E-9846-8BCA-29AB969D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74738-AE95-B542-AF61-FB10DF56B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9BB3D-44F6-F548-A814-7836CF09D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83535-E38F-3C4A-9CAE-86C52321E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27598E-FE61-9B4F-9B08-C60F14A96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AC350-7F28-724A-A096-C12DE19E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ABCF8-1F76-874A-B4F0-0206D8DE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456734-E543-2343-BD4A-6203B96E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4657-B169-534D-953C-A12653DF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FE017F-0205-BB4B-B668-B87E5D8D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9C329-99DD-E64D-A3B0-55E68E62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BE883-C6F5-7C40-97DE-C5B9A24E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2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5F3F4-1FFC-9845-BE9F-83473FCC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81A09-3A44-DA4D-A70F-318D3713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72DF2-2AB0-C145-85E3-913AFAB4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5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FD71-D705-064F-B501-ABAF00C0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4C072-17E2-BB4C-8851-04E878727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11D34-F2E2-6442-B4BF-06C14EDD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6CB6B-BB4F-AA4F-A52B-99007173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0AF8A-13FA-FE4F-8343-897FA066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F2CAE-896A-4646-A26E-566B6936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3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D727-2B92-7E4A-9769-A50707EC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FF1DC-A61D-6F49-84B2-CCF218574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B2CEE-91E6-2544-A5B0-59F662732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1B5BE-CB7A-AC48-9373-68E2C9E5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DCD57-20F8-D945-9989-F894F252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19BDB-5FD5-BE49-831E-92940A25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1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3537A-8A4C-0143-8D46-089F62AA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327DD-3AB4-2649-9474-0805BB9D61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6" y="1800964"/>
            <a:ext cx="2799149" cy="27991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A4CEF3-5455-0943-B2B6-B491C8823EEF}"/>
              </a:ext>
            </a:extLst>
          </p:cNvPr>
          <p:cNvSpPr/>
          <p:nvPr userDrawn="1"/>
        </p:nvSpPr>
        <p:spPr>
          <a:xfrm>
            <a:off x="3487479" y="1475194"/>
            <a:ext cx="8704521" cy="386235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BCE12-BF67-6B4B-A024-868559619427}"/>
              </a:ext>
            </a:extLst>
          </p:cNvPr>
          <p:cNvSpPr/>
          <p:nvPr userDrawn="1"/>
        </p:nvSpPr>
        <p:spPr>
          <a:xfrm>
            <a:off x="3487479" y="5337544"/>
            <a:ext cx="8704522" cy="384050"/>
          </a:xfrm>
          <a:prstGeom prst="rect">
            <a:avLst/>
          </a:prstGeom>
          <a:gradFill flip="none" rotWithShape="1">
            <a:gsLst>
              <a:gs pos="16000">
                <a:srgbClr val="9C0000"/>
              </a:gs>
              <a:gs pos="43000">
                <a:srgbClr val="C00000"/>
              </a:gs>
              <a:gs pos="99000">
                <a:srgbClr val="F2CA20">
                  <a:lumMod val="90000"/>
                  <a:alpha val="8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5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101F47-4B88-CA43-863C-0BCC2733DE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242659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A33D6-D6F3-1846-AFB6-993119D0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DB48D-49A5-DA4B-907D-9BA628E41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E8AA-F1C7-0D48-AE56-7B7D0BD5F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78B72-6520-7C48-9EC9-C3366CDF2022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67A56-C345-BC4B-9CA9-B380E4F87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85126-2EE4-0346-9663-F89A8510A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50EEC6-258B-B04B-8D2F-AE39B527D255}"/>
              </a:ext>
            </a:extLst>
          </p:cNvPr>
          <p:cNvSpPr/>
          <p:nvPr userDrawn="1"/>
        </p:nvSpPr>
        <p:spPr>
          <a:xfrm>
            <a:off x="10868608" y="0"/>
            <a:ext cx="970384" cy="970384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067" y="-64332"/>
            <a:ext cx="1034716" cy="103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A67430-E954-1146-960D-CFAD9A660D84}"/>
              </a:ext>
            </a:extLst>
          </p:cNvPr>
          <p:cNvSpPr txBox="1"/>
          <p:nvPr userDrawn="1"/>
        </p:nvSpPr>
        <p:spPr>
          <a:xfrm>
            <a:off x="185530" y="6362241"/>
            <a:ext cx="469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Rex Curriculum Resource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7BAE3-1328-D34C-90D4-DC955FE34F07}"/>
              </a:ext>
            </a:extLst>
          </p:cNvPr>
          <p:cNvSpPr txBox="1"/>
          <p:nvPr userDrawn="1"/>
        </p:nvSpPr>
        <p:spPr>
          <a:xfrm>
            <a:off x="9452660" y="6352143"/>
            <a:ext cx="262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b="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WWW.REX.COM.PH</a:t>
            </a:r>
            <a:endParaRPr lang="en-PH" sz="18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5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 REX Education Mission Logo V.png" descr="New REX Education Mission Logo V.png"/>
          <p:cNvPicPr>
            <a:picLocks noChangeAspect="1"/>
          </p:cNvPicPr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2755939" y="1508902"/>
            <a:ext cx="6616364" cy="33848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053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64826F-9698-C044-8B09-B880D705E0C1}"/>
              </a:ext>
            </a:extLst>
          </p:cNvPr>
          <p:cNvSpPr txBox="1"/>
          <p:nvPr/>
        </p:nvSpPr>
        <p:spPr>
          <a:xfrm>
            <a:off x="4255622" y="3105834"/>
            <a:ext cx="7495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Medium" pitchFamily="2" charset="77"/>
              </a:rPr>
              <a:t>Kinds of Fractions</a:t>
            </a:r>
          </a:p>
        </p:txBody>
      </p:sp>
    </p:spTree>
    <p:extLst>
      <p:ext uri="{BB962C8B-B14F-4D97-AF65-F5344CB8AC3E}">
        <p14:creationId xmlns:p14="http://schemas.microsoft.com/office/powerpoint/2010/main" val="115434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Kind of Fractions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64915E3-3F51-7241-B3E7-6AB3FD74DF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6373761" cy="4351338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b="1" dirty="0"/>
                  <a:t>Sample 3:</a:t>
                </a:r>
              </a:p>
              <a:p>
                <a:pPr marL="0" indent="0" algn="just">
                  <a:buNone/>
                </a:pPr>
                <a:endParaRPr lang="en-US" b="1" dirty="0"/>
              </a:p>
              <a:p>
                <a:pPr marL="0" indent="0" algn="just">
                  <a:buNone/>
                </a:pPr>
                <a:r>
                  <a:rPr lang="en-PH" dirty="0"/>
                  <a:t>Anton bought his favorite Hawaiian pizza to be shared with his friend Nikko. Anton 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PH" dirty="0"/>
                  <a:t> of the pizza while Nikko 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PH" dirty="0"/>
                  <a:t>.</a:t>
                </a:r>
              </a:p>
              <a:p>
                <a:pPr marL="0" indent="0" algn="just">
                  <a:buNone/>
                </a:pPr>
                <a:r>
                  <a:rPr lang="en-PH" dirty="0"/>
                  <a:t>	a. What fraction of the pizza was eaten by the 2 boys?</a:t>
                </a:r>
              </a:p>
              <a:p>
                <a:pPr marL="0" indent="0" algn="just">
                  <a:buNone/>
                </a:pPr>
                <a:r>
                  <a:rPr lang="en-PH" dirty="0"/>
                  <a:t>	b. What fraction of the pizza was left in the box?</a:t>
                </a:r>
              </a:p>
              <a:p>
                <a:pPr marL="0" indent="0" algn="just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64915E3-3F51-7241-B3E7-6AB3FD74DF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6373761" cy="4351338"/>
              </a:xfrm>
              <a:blipFill>
                <a:blip r:embed="rId3"/>
                <a:stretch>
                  <a:fillRect l="-1789" t="-2326" r="-1789" b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FF4FC77-1D80-3E4F-8448-882A3D141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948" y="1519982"/>
            <a:ext cx="4332246" cy="439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48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Kind of Fractions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E0B013C-262B-A24B-99FC-637476DCAF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PH" dirty="0"/>
                  <a:t>The fractions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PH" dirty="0"/>
                  <a:t>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PH" dirty="0"/>
                  <a:t> are called similar fractions. They are also called like fractions. Similar or like fractions are fractions with the same denominator.</a:t>
                </a:r>
              </a:p>
              <a:p>
                <a:pPr algn="just"/>
                <a:endParaRPr lang="en-PH" dirty="0"/>
              </a:p>
              <a:p>
                <a:pPr marL="0" indent="0" algn="just">
                  <a:buNone/>
                </a:pPr>
                <a:r>
                  <a:rPr lang="en-PH" dirty="0"/>
                  <a:t>	The fractions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PH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PH" dirty="0"/>
                  <a:t> is a set or a group of </a:t>
                </a:r>
                <a:r>
                  <a:rPr lang="en-PH" b="1" dirty="0"/>
                  <a:t>dissimilar fractions</a:t>
                </a:r>
                <a:r>
                  <a:rPr lang="en-PH" dirty="0"/>
                  <a:t>. They are also called </a:t>
                </a:r>
                <a:r>
                  <a:rPr lang="en-PH" b="1" dirty="0"/>
                  <a:t>unlike fractions</a:t>
                </a:r>
                <a:r>
                  <a:rPr lang="en-PH" dirty="0"/>
                  <a:t>. </a:t>
                </a:r>
                <a:r>
                  <a:rPr lang="en-PH" b="1" dirty="0"/>
                  <a:t>Dissimilar or unlike fractions are fractions with different denominators.</a:t>
                </a:r>
              </a:p>
              <a:p>
                <a:pPr algn="just"/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E0B013C-262B-A24B-99FC-637476DCAF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585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41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676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Kind of Fractions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37CB2F-E139-6F4B-8775-E8EBD1930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2871"/>
            <a:ext cx="10515600" cy="3132035"/>
          </a:xfrm>
        </p:spPr>
        <p:txBody>
          <a:bodyPr/>
          <a:lstStyle/>
          <a:p>
            <a:pPr algn="just"/>
            <a:r>
              <a:rPr lang="en-PH" dirty="0"/>
              <a:t>A </a:t>
            </a:r>
            <a:r>
              <a:rPr lang="en-PH" b="1" dirty="0"/>
              <a:t>fraction</a:t>
            </a:r>
            <a:r>
              <a:rPr lang="en-PH" dirty="0"/>
              <a:t> names or describes a part of a whole or set of objects.</a:t>
            </a:r>
          </a:p>
          <a:p>
            <a:pPr algn="just"/>
            <a:r>
              <a:rPr lang="en-PH" dirty="0"/>
              <a:t>A </a:t>
            </a:r>
            <a:r>
              <a:rPr lang="en-PH" b="1" dirty="0"/>
              <a:t>proper fraction </a:t>
            </a:r>
            <a:r>
              <a:rPr lang="en-PH" dirty="0"/>
              <a:t>is a fraction in which the numerator is less than its denominator.</a:t>
            </a:r>
          </a:p>
          <a:p>
            <a:pPr algn="just"/>
            <a:r>
              <a:rPr lang="en-PH" dirty="0"/>
              <a:t>An </a:t>
            </a:r>
            <a:r>
              <a:rPr lang="en-PH" b="1" dirty="0"/>
              <a:t>improper fraction </a:t>
            </a:r>
            <a:r>
              <a:rPr lang="en-PH" dirty="0"/>
              <a:t>is a fraction in which the numerator is greater than or equal to its denominator.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09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Kind of Fractions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1D2FE25-6F05-6943-A458-E3D89C64A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/>
          <a:lstStyle/>
          <a:p>
            <a:pPr algn="just"/>
            <a:r>
              <a:rPr lang="en-PH" dirty="0"/>
              <a:t>A </a:t>
            </a:r>
            <a:r>
              <a:rPr lang="en-PH" b="1" dirty="0"/>
              <a:t>mixed number </a:t>
            </a:r>
            <a:r>
              <a:rPr lang="en-PH" dirty="0"/>
              <a:t>is a combination of a whole number and a proper fraction.</a:t>
            </a:r>
          </a:p>
          <a:p>
            <a:pPr algn="just"/>
            <a:r>
              <a:rPr lang="en-PH" b="1" dirty="0"/>
              <a:t>Similar fractions </a:t>
            </a:r>
            <a:r>
              <a:rPr lang="en-PH" dirty="0"/>
              <a:t>are fractions with the same denominator. They are also called like fractions.</a:t>
            </a:r>
          </a:p>
          <a:p>
            <a:pPr algn="just"/>
            <a:r>
              <a:rPr lang="en-PH" b="1" dirty="0"/>
              <a:t>Dissimilar fractions </a:t>
            </a:r>
            <a:r>
              <a:rPr lang="en-PH" dirty="0"/>
              <a:t>are fractions with different denominators. They are also called unlike fractions.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42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Kind of Fractions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59AC28-4D11-B246-9791-DD9487A2BA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8802"/>
                <a:ext cx="6270523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Sample 1: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en-US" b="1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PH" dirty="0"/>
                  <a:t>Suppose that you equally cut a rectangular cake into 8 equal slices. You served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PH" dirty="0"/>
                  <a:t> of the cake to your friends and kept the remaining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PH" dirty="0"/>
                  <a:t>  in your fridge. What kind of fractions are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PH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PH" dirty="0"/>
                  <a:t> ?</a:t>
                </a:r>
              </a:p>
              <a:p>
                <a:pPr marL="0" indent="0">
                  <a:buNone/>
                </a:pPr>
                <a:endParaRPr lang="en-US" b="1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59AC28-4D11-B246-9791-DD9487A2BA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8802"/>
                <a:ext cx="6270523" cy="4351338"/>
              </a:xfrm>
              <a:blipFill>
                <a:blip r:embed="rId3"/>
                <a:stretch>
                  <a:fillRect l="-1818" t="-2632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DD95995-DD72-B74E-8FF2-AB8280D5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717" y="2228850"/>
            <a:ext cx="40830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67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Kind of Fractions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59AC28-4D11-B246-9791-DD9487A2BA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8802"/>
                <a:ext cx="11122742" cy="4351338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PH" dirty="0"/>
                  <a:t>	When you say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PH" dirty="0"/>
                  <a:t> </a:t>
                </a:r>
                <a:r>
                  <a:rPr lang="en-US" dirty="0"/>
                  <a:t>of the cake has been eaten, it means 5 slices out of 8 total slices have been eaten. The picture also shows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PH" dirty="0"/>
                  <a:t> of the cake was left.</a:t>
                </a:r>
              </a:p>
              <a:p>
                <a:pPr marL="0" indent="0">
                  <a:buNone/>
                </a:pPr>
                <a:endParaRPr lang="en-US" b="1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59AC28-4D11-B246-9791-DD9487A2BA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8802"/>
                <a:ext cx="11122742" cy="4351338"/>
              </a:xfrm>
              <a:blipFill>
                <a:blip r:embed="rId3"/>
                <a:stretch>
                  <a:fillRect l="-1026" r="-1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C6757EC-F99B-354C-BFF7-B280B7EA0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686" y="3250102"/>
            <a:ext cx="4382627" cy="248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3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Kind of Fractions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59AC28-4D11-B246-9791-DD9487A2BA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344712"/>
                <a:ext cx="10252587" cy="2728733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PH" dirty="0"/>
                  <a:t>	The fractions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PH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PH" dirty="0"/>
                  <a:t> </a:t>
                </a:r>
                <a:r>
                  <a:rPr lang="en-US" dirty="0"/>
                  <a:t>of called proper fractions. </a:t>
                </a:r>
                <a:r>
                  <a:rPr lang="en-US" b="1" dirty="0"/>
                  <a:t>Proper fraction</a:t>
                </a:r>
                <a:r>
                  <a:rPr lang="en-US" dirty="0"/>
                  <a:t> is a fraction in which the denominator is greater than the numerator. The fractions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PH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PH" dirty="0"/>
                  <a:t> are also proper fractions.</a:t>
                </a:r>
              </a:p>
              <a:p>
                <a:pPr marL="0" indent="0">
                  <a:buNone/>
                </a:pPr>
                <a:endParaRPr lang="en-US" b="1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59AC28-4D11-B246-9791-DD9487A2BA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344712"/>
                <a:ext cx="10252587" cy="2728733"/>
              </a:xfrm>
              <a:blipFill>
                <a:blip r:embed="rId3"/>
                <a:stretch>
                  <a:fillRect l="-1114" r="-1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7096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Kind of Fractions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59AC28-4D11-B246-9791-DD9487A2BA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8802"/>
                <a:ext cx="6270523" cy="435133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Sample 2: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en-US" b="1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/>
                  <a:t>Rod drinks</a:t>
                </a:r>
                <a:r>
                  <a:rPr lang="en-PH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PH" dirty="0"/>
                  <a:t> glasses of milk every day to keep his body strong and healthy. Rina, on the other hand, drinks </a:t>
                </a:r>
                <a:r>
                  <a:rPr lang="en-PH" sz="2400" dirty="0">
                    <a:latin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PH" dirty="0"/>
                  <a:t> glasses of fruit juice every day to keep her body physically fit. What kind of fractions are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PH" dirty="0"/>
                  <a:t> and</a:t>
                </a:r>
                <a:r>
                  <a:rPr lang="en-PH" sz="2400" dirty="0">
                    <a:latin typeface="Cambria Math" panose="02040503050406030204" pitchFamily="18" charset="0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PH" dirty="0"/>
                  <a:t> ?</a:t>
                </a:r>
              </a:p>
              <a:p>
                <a:pPr marL="0" indent="0">
                  <a:buNone/>
                </a:pPr>
                <a:endParaRPr lang="en-US" b="1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59AC28-4D11-B246-9791-DD9487A2BA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8802"/>
                <a:ext cx="6270523" cy="4351338"/>
              </a:xfrm>
              <a:blipFill>
                <a:blip r:embed="rId3"/>
                <a:stretch>
                  <a:fillRect l="-1818" t="-3509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7FF0449-489E-B548-8F3C-EAE17F51A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754" y="1690688"/>
            <a:ext cx="1831880" cy="3628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B06224-5800-DC4B-B16A-F046B00B1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2665" y="3003174"/>
            <a:ext cx="1499625" cy="221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49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Kind of Fractions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59AC28-4D11-B246-9791-DD9487A2BA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1014" y="1850781"/>
                <a:ext cx="7104217" cy="4011843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/>
                  <a:t>The picture shows the amount of milk drinks every day. It also shows that Rod drinks 3 half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PH" dirty="0"/>
                  <a:t>) glasses of milk. The fraction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PH" dirty="0"/>
                  <a:t> is an improper fraction. An </a:t>
                </a:r>
                <a:r>
                  <a:rPr lang="en-PH" b="1" dirty="0"/>
                  <a:t>improper fraction</a:t>
                </a:r>
                <a:r>
                  <a:rPr lang="en-PH" dirty="0"/>
                  <a:t> is a fraction with a denominator that is less than or equal to the numerator. Examples of improper fractions are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PH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PH" dirty="0"/>
                  <a:t>.</a:t>
                </a:r>
              </a:p>
              <a:p>
                <a:pPr marL="0" indent="0">
                  <a:buNone/>
                </a:pPr>
                <a:endParaRPr lang="en-US" b="1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59AC28-4D11-B246-9791-DD9487A2BA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1014" y="1850781"/>
                <a:ext cx="7104217" cy="4011843"/>
              </a:xfrm>
              <a:blipFill>
                <a:blip r:embed="rId3"/>
                <a:stretch>
                  <a:fillRect l="-1607" t="-1577" r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1EA83EC-62CB-8D4A-9A32-B91046804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878" y="2012555"/>
            <a:ext cx="3898900" cy="283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15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Kind of Fractions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59AC28-4D11-B246-9791-DD9487A2BA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9693" y="2116252"/>
                <a:ext cx="6293055" cy="4011843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dirty="0"/>
                  <a:t>The picture shows 2 full glasses of milk and a half glass of milk. This can be written as </a:t>
                </a:r>
                <a:r>
                  <a:rPr lang="en-US" sz="2400" dirty="0"/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glasses of milk. Notice that the expression </a:t>
                </a:r>
                <a:r>
                  <a:rPr lang="en-US" sz="2400" dirty="0"/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is a combination of a whole number and a proper fraction. This is called a </a:t>
                </a:r>
                <a:r>
                  <a:rPr lang="en-US" b="1" dirty="0"/>
                  <a:t>mixed number.</a:t>
                </a:r>
                <a:r>
                  <a:rPr lang="en-US" dirty="0"/>
                  <a:t> Other example of mixed numbers are</a:t>
                </a:r>
                <a:r>
                  <a:rPr lang="en-US" sz="2400" dirty="0"/>
                  <a:t>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, </a:t>
                </a:r>
                <a:r>
                  <a:rPr lang="en-US" sz="2400" dirty="0"/>
                  <a:t>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and </a:t>
                </a:r>
                <a:r>
                  <a:rPr lang="en-US" sz="2400" dirty="0"/>
                  <a:t>10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P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C59AC28-4D11-B246-9791-DD9487A2BA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9693" y="2116252"/>
                <a:ext cx="6293055" cy="4011843"/>
              </a:xfrm>
              <a:blipFill>
                <a:blip r:embed="rId3"/>
                <a:stretch>
                  <a:fillRect l="-2016" t="-2524" r="-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AFE494D-DD7B-9647-8555-F0036F69B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452" y="2912273"/>
            <a:ext cx="4109884" cy="19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19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2667</TotalTime>
  <Words>426</Words>
  <Application>Microsoft Macintosh PowerPoint</Application>
  <PresentationFormat>Widescreen</PresentationFormat>
  <Paragraphs>45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Lato</vt:lpstr>
      <vt:lpstr>Montserrat Medium</vt:lpstr>
      <vt:lpstr>Office Theme</vt:lpstr>
      <vt:lpstr>Custom Design</vt:lpstr>
      <vt:lpstr>1_Custom Design</vt:lpstr>
      <vt:lpstr>PowerPoint Presentation</vt:lpstr>
      <vt:lpstr>Kind of Fractions</vt:lpstr>
      <vt:lpstr>Kind of Fractions</vt:lpstr>
      <vt:lpstr>Kind of Fractions</vt:lpstr>
      <vt:lpstr>Kind of Fractions</vt:lpstr>
      <vt:lpstr>Kind of Fractions</vt:lpstr>
      <vt:lpstr>Kind of Fractions</vt:lpstr>
      <vt:lpstr>Kind of Fractions</vt:lpstr>
      <vt:lpstr>Kind of Fractions</vt:lpstr>
      <vt:lpstr>Kind of Fractions</vt:lpstr>
      <vt:lpstr>Kind of Fractions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204</cp:revision>
  <cp:lastPrinted>2023-03-16T06:30:06Z</cp:lastPrinted>
  <dcterms:created xsi:type="dcterms:W3CDTF">2019-04-16T02:10:14Z</dcterms:created>
  <dcterms:modified xsi:type="dcterms:W3CDTF">2023-03-24T05:19:25Z</dcterms:modified>
</cp:coreProperties>
</file>