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200" cy="685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1080" cy="2791080"/>
          </a:xfrm>
          <a:prstGeom prst="rect">
            <a:avLst/>
          </a:prstGeom>
          <a:ln w="0">
            <a:noFill/>
          </a:ln>
        </p:spPr>
      </p:pic>
      <p:sp>
        <p:nvSpPr>
          <p:cNvPr id="2" name="Rectangle 5"/>
          <p:cNvSpPr/>
          <p:nvPr/>
        </p:nvSpPr>
        <p:spPr>
          <a:xfrm>
            <a:off x="3487320" y="1475280"/>
            <a:ext cx="8696520" cy="3854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6520" cy="376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200" cy="627120"/>
          </a:xfrm>
          <a:prstGeom prst="rect">
            <a:avLst/>
          </a:prstGeom>
          <a:ln w="0">
            <a:noFill/>
          </a:ln>
        </p:spPr>
      </p:pic>
      <p:sp>
        <p:nvSpPr>
          <p:cNvPr id="43" name="Rectangle 7"/>
          <p:cNvSpPr/>
          <p:nvPr/>
        </p:nvSpPr>
        <p:spPr>
          <a:xfrm>
            <a:off x="10868760" y="0"/>
            <a:ext cx="962640" cy="962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6720" cy="1026720"/>
          </a:xfrm>
          <a:prstGeom prst="rect">
            <a:avLst/>
          </a:prstGeom>
          <a:ln w="0">
            <a:noFill/>
          </a:ln>
        </p:spPr>
      </p:pic>
      <p:sp>
        <p:nvSpPr>
          <p:cNvPr id="45"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520" cy="33768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4" name="Picture 18" descr=""/>
          <p:cNvPicPr/>
          <p:nvPr/>
        </p:nvPicPr>
        <p:blipFill>
          <a:blip r:embed="rId2"/>
          <a:stretch/>
        </p:blipFill>
        <p:spPr>
          <a:xfrm>
            <a:off x="0" y="6242760"/>
            <a:ext cx="12184200" cy="627120"/>
          </a:xfrm>
          <a:prstGeom prst="rect">
            <a:avLst/>
          </a:prstGeom>
          <a:ln w="0">
            <a:noFill/>
          </a:ln>
        </p:spPr>
      </p:pic>
      <p:sp>
        <p:nvSpPr>
          <p:cNvPr id="125" name="Rectangle 7"/>
          <p:cNvSpPr/>
          <p:nvPr/>
        </p:nvSpPr>
        <p:spPr>
          <a:xfrm>
            <a:off x="10868760" y="0"/>
            <a:ext cx="962640" cy="962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26" name="Picture 10" descr=""/>
          <p:cNvPicPr/>
          <p:nvPr/>
        </p:nvPicPr>
        <p:blipFill>
          <a:blip r:embed="rId3"/>
          <a:stretch/>
        </p:blipFill>
        <p:spPr>
          <a:xfrm>
            <a:off x="10857240" y="-64440"/>
            <a:ext cx="1026720" cy="1026720"/>
          </a:xfrm>
          <a:prstGeom prst="rect">
            <a:avLst/>
          </a:prstGeom>
          <a:ln w="0">
            <a:noFill/>
          </a:ln>
        </p:spPr>
      </p:pic>
      <p:sp>
        <p:nvSpPr>
          <p:cNvPr id="127"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28"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2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30"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872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Problems Involving Polynomial Functions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Problems Involving Polynomial Functions</a:t>
            </a:r>
            <a:endParaRPr b="0" lang="en-PH" sz="4400" spc="-1" strike="noStrike">
              <a:latin typeface="Arial"/>
            </a:endParaRPr>
          </a:p>
        </p:txBody>
      </p:sp>
      <p:sp>
        <p:nvSpPr>
          <p:cNvPr id="169"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ea typeface="PingFang SC"/>
              </a:rPr>
              <a:t>Polynomial functions are widely used to represent real-life problems. To solve word problems involving polynomial functions, consider the following steps: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Step 1:</a:t>
            </a:r>
            <a:r>
              <a:rPr b="0" lang="en-PH" sz="1800" spc="-1" strike="noStrike">
                <a:latin typeface="Lato"/>
                <a:ea typeface="PingFang SC"/>
              </a:rPr>
              <a:t> Write the equation of polynomial functions in standard form.</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Step 2:</a:t>
            </a:r>
            <a:r>
              <a:rPr b="0" lang="en-PH" sz="1800" spc="-1" strike="noStrike">
                <a:latin typeface="Lato"/>
                <a:ea typeface="PingFang SC"/>
              </a:rPr>
              <a:t> Set the function to zero.</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Step 3:</a:t>
            </a:r>
            <a:r>
              <a:rPr b="0" lang="en-PH" sz="1800" spc="-1" strike="noStrike">
                <a:latin typeface="Lato"/>
                <a:ea typeface="PingFang SC"/>
              </a:rPr>
              <a:t> Use factoring strategies or the Quadratic Formula to solve the equation and use the Zero Product Property to solve for the values of the unknown.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Step 4: </a:t>
            </a:r>
            <a:r>
              <a:rPr b="0" lang="en-PH" sz="1800" spc="-1" strike="noStrike">
                <a:latin typeface="Lato"/>
                <a:ea typeface="PingFang SC"/>
              </a:rPr>
              <a:t>Check your answer if it is appropriate to the needed information in the problem.</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Step 5:</a:t>
            </a:r>
            <a:r>
              <a:rPr b="0" lang="en-PH" sz="1800" spc="-1" strike="noStrike">
                <a:latin typeface="Lato"/>
                <a:ea typeface="PingFang SC"/>
              </a:rPr>
              <a:t> Graph if necessary.</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Problems Involving Polynomial Functions</a:t>
            </a:r>
            <a:endParaRPr b="0" lang="en-PH" sz="4400" spc="-1" strike="noStrike">
              <a:latin typeface="Arial"/>
            </a:endParaRPr>
          </a:p>
        </p:txBody>
      </p:sp>
      <p:sp>
        <p:nvSpPr>
          <p:cNvPr id="171"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0" lang="en-PH" sz="1800" spc="-1" strike="noStrike">
                <a:latin typeface="Lato"/>
                <a:ea typeface="PingFang SC"/>
              </a:rPr>
              <a:t>Let us consider the following examples: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PingFang SC"/>
              </a:rPr>
              <a:t>Example 1:</a:t>
            </a:r>
            <a:r>
              <a:rPr b="0" lang="en-PH" sz="1800" spc="-1" strike="noStrike">
                <a:latin typeface="Lato"/>
                <a:ea typeface="PingFang SC"/>
              </a:rPr>
              <a:t> A car started to travel 8 kilometers from City 1 to City 2. The table below shows the readings of the time (in minutes) from City 1 and the corresponding distance (in kilometers) from City 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a. Plot the graph.</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b. By drawing a tangent, find the approximate speed of the car 5 minutes after it has left City 1.</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PingFang SC"/>
              </a:rPr>
              <a:t>c. Using the slope of the graph, compare and describe briefly the motion of the car during the first 4 minutes and the last 4 minutes of the journey.</a:t>
            </a:r>
            <a:endParaRPr b="0" lang="en-PH" sz="1800" spc="-1" strike="noStrike">
              <a:latin typeface="Arial"/>
            </a:endParaRPr>
          </a:p>
        </p:txBody>
      </p:sp>
      <p:pic>
        <p:nvPicPr>
          <p:cNvPr id="172" name="" descr=""/>
          <p:cNvPicPr/>
          <p:nvPr/>
        </p:nvPicPr>
        <p:blipFill>
          <a:blip r:embed="rId1"/>
          <a:stretch/>
        </p:blipFill>
        <p:spPr>
          <a:xfrm>
            <a:off x="1869840" y="2898000"/>
            <a:ext cx="8452440" cy="70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Problems Involving Polynomial Functions</a:t>
            </a:r>
            <a:endParaRPr b="0" lang="en-PH" sz="4400" spc="-1" strike="noStrike">
              <a:latin typeface="Arial"/>
            </a:endParaRPr>
          </a:p>
        </p:txBody>
      </p:sp>
      <p:sp>
        <p:nvSpPr>
          <p:cNvPr id="174"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r>
              <a:rPr b="0" lang="en-PH" sz="1800" spc="-1" strike="noStrike">
                <a:latin typeface="Lato"/>
              </a:rPr>
              <a:t>Solution:</a:t>
            </a:r>
            <a:endParaRPr b="0" lang="en-PH" sz="1800" spc="-1" strike="noStrike">
              <a:latin typeface="Lato"/>
              <a:ea typeface="PingFang SC"/>
            </a:endParaRPr>
          </a:p>
          <a:p>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a.</a:t>
            </a:r>
            <a:endParaRPr b="0" lang="en-PH" sz="1800" spc="-1" strike="noStrike">
              <a:latin typeface="Lato"/>
              <a:ea typeface="PingFang SC"/>
            </a:endParaRPr>
          </a:p>
        </p:txBody>
      </p:sp>
      <p:pic>
        <p:nvPicPr>
          <p:cNvPr id="175" name="" descr=""/>
          <p:cNvPicPr/>
          <p:nvPr/>
        </p:nvPicPr>
        <p:blipFill>
          <a:blip r:embed="rId1"/>
          <a:stretch/>
        </p:blipFill>
        <p:spPr>
          <a:xfrm>
            <a:off x="3810240" y="1440000"/>
            <a:ext cx="4571640" cy="42148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Problems Involving Polynomial Functions</a:t>
            </a:r>
            <a:endParaRPr b="0" lang="en-PH" sz="4400" spc="-1" strike="noStrike">
              <a:latin typeface="Arial"/>
            </a:endParaRPr>
          </a:p>
        </p:txBody>
      </p:sp>
      <p:sp>
        <p:nvSpPr>
          <p:cNvPr id="17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buNone/>
            </a:pPr>
            <a:r>
              <a:rPr b="0" lang="en-PH" sz="1800" spc="-1" strike="noStrike">
                <a:latin typeface="Lato"/>
              </a:rPr>
              <a:t>b. The slope of the tangent at the point 4 minutes after it left City 1 gives the speed at that particular point. It is called the instantaneous speed. A tangent is drawn to the curve at the point 4 minutes after it has left City 1.</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Slope, m = </a:t>
            </a:r>
            <a:r>
              <a:rPr b="1" lang="en-PH" sz="1800" spc="-1" strike="noStrike">
                <a:latin typeface="Lato"/>
              </a:rPr>
              <a:t>vertical change</a:t>
            </a:r>
            <a:endParaRPr b="0" lang="en-PH" sz="1800" spc="-1" strike="noStrike">
              <a:latin typeface="Lato"/>
              <a:ea typeface="PingFang SC"/>
            </a:endParaRPr>
          </a:p>
          <a:p>
            <a:pPr algn="just">
              <a:buNone/>
            </a:pPr>
            <a:r>
              <a:rPr b="0" lang="en-PH" sz="1800" spc="-1" strike="noStrike">
                <a:latin typeface="Lato"/>
              </a:rPr>
              <a:t>horizontal change</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Therefore, the speed of the car is around 67.5 km/h.</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c. During the first 4 minutes, the speed of the car increases as the slope of the curve increases. Meanwhile, during the last 4 minutes, the speed of the car decreases as the slope of the curve decreases.</a:t>
            </a:r>
            <a:endParaRPr b="0" lang="en-PH" sz="1800" spc="-1" strike="noStrike">
              <a:latin typeface="Lato"/>
              <a:ea typeface="PingFang SC"/>
            </a:endParaRPr>
          </a:p>
        </p:txBody>
      </p:sp>
      <p:pic>
        <p:nvPicPr>
          <p:cNvPr id="178" name="" descr=""/>
          <p:cNvPicPr/>
          <p:nvPr/>
        </p:nvPicPr>
        <p:blipFill>
          <a:blip r:embed="rId1"/>
          <a:stretch/>
        </p:blipFill>
        <p:spPr>
          <a:xfrm>
            <a:off x="3308400" y="3022200"/>
            <a:ext cx="5575320" cy="813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Problems Involving Polynomial Functions</a:t>
            </a:r>
            <a:endParaRPr b="0" lang="en-PH" sz="4400" spc="-1" strike="noStrike">
              <a:latin typeface="Arial"/>
            </a:endParaRPr>
          </a:p>
        </p:txBody>
      </p:sp>
      <p:sp>
        <p:nvSpPr>
          <p:cNvPr id="180" name="PlaceHolder 2"/>
          <p:cNvSpPr>
            <a:spLocks noGrp="1"/>
          </p:cNvSpPr>
          <p:nvPr>
            <p:ph/>
          </p:nvPr>
        </p:nvSpPr>
        <p:spPr>
          <a:xfrm>
            <a:off x="609480" y="1604520"/>
            <a:ext cx="10972080" cy="4335480"/>
          </a:xfrm>
          <a:prstGeom prst="rect">
            <a:avLst/>
          </a:prstGeom>
          <a:noFill/>
          <a:ln w="0">
            <a:noFill/>
          </a:ln>
        </p:spPr>
        <p:txBody>
          <a:bodyPr lIns="0" rIns="0" tIns="0" bIns="0" anchor="t">
            <a:normAutofit/>
          </a:bodyPr>
          <a:p>
            <a:pPr algn="just">
              <a:buNone/>
            </a:pPr>
            <a:r>
              <a:rPr b="1" lang="en-PH" sz="1800" spc="-1" strike="noStrike">
                <a:latin typeface="Lato"/>
              </a:rPr>
              <a:t>Example 2:</a:t>
            </a:r>
            <a:r>
              <a:rPr b="0" lang="en-PH" sz="1800" spc="-1" strike="noStrike">
                <a:latin typeface="Lato"/>
              </a:rPr>
              <a:t> Mario shoots a trick basketball shot upward that is represented by the equation h = -16t</a:t>
            </a:r>
            <a:r>
              <a:rPr b="0" lang="en-PH" sz="1800" spc="-1" strike="noStrike" baseline="33000">
                <a:latin typeface="Lato"/>
              </a:rPr>
              <a:t>2</a:t>
            </a:r>
            <a:r>
              <a:rPr b="0" lang="en-PH" sz="1800" spc="-1" strike="noStrike">
                <a:latin typeface="Lato"/>
              </a:rPr>
              <a:t> + 32t + 48, where h is the height of the ball in feet, and t is the time in seconds. How long will it take for Mario’s basketball to hit the ground?</a:t>
            </a:r>
            <a:endParaRPr b="0" lang="en-PH" sz="1800" spc="-1" strike="noStrike">
              <a:latin typeface="Lato"/>
              <a:ea typeface="PingFang SC"/>
            </a:endParaRPr>
          </a:p>
          <a:p>
            <a:pPr algn="just">
              <a:buNone/>
            </a:pPr>
            <a:r>
              <a:rPr b="0" lang="en-PH" sz="1800" spc="-1" strike="noStrike">
                <a:latin typeface="Lato"/>
              </a:rPr>
              <a:t>Solution:</a:t>
            </a:r>
            <a:endParaRPr b="0" lang="en-PH" sz="1800" spc="-1" strike="noStrike">
              <a:latin typeface="Lato"/>
              <a:ea typeface="PingFang SC"/>
            </a:endParaRPr>
          </a:p>
          <a:p>
            <a:pPr algn="just">
              <a:buNone/>
            </a:pPr>
            <a:r>
              <a:rPr b="0" lang="en-PH" sz="1800" spc="-1" strike="noStrike">
                <a:latin typeface="Lato"/>
              </a:rPr>
              <a:t>Note that h represents the height of the ball at any given time, so when an object hits the ground, its height above the ground is zero. Therefore, h = 0</a:t>
            </a:r>
            <a:endParaRPr b="0" lang="en-PH" sz="1800" spc="-1" strike="noStrike">
              <a:latin typeface="Lato"/>
              <a:ea typeface="PingFang SC"/>
            </a:endParaRPr>
          </a:p>
          <a:p>
            <a:pPr algn="jus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h = -16t</a:t>
            </a:r>
            <a:r>
              <a:rPr b="0" lang="en-PH" sz="1800" spc="-1" strike="noStrike" baseline="33000">
                <a:latin typeface="Lato"/>
              </a:rPr>
              <a:t>2</a:t>
            </a:r>
            <a:r>
              <a:rPr b="0" lang="en-PH" sz="1800" spc="-1" strike="noStrike">
                <a:latin typeface="Lato"/>
              </a:rPr>
              <a:t> + 32t + 48</a:t>
            </a:r>
            <a:endParaRPr b="0" lang="en-PH" sz="1800" spc="-1" strike="noStrike">
              <a:latin typeface="Lato"/>
              <a:ea typeface="PingFang SC"/>
            </a:endParaRPr>
          </a:p>
          <a:p>
            <a:pPr algn="just">
              <a:buNone/>
            </a:pP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0 = </a:t>
            </a:r>
            <a:r>
              <a:rPr b="0" lang="en-PH" sz="1800" spc="-1" strike="noStrike">
                <a:latin typeface="Lato"/>
                <a:ea typeface="PingFang SC"/>
              </a:rPr>
              <a:t>-16t</a:t>
            </a:r>
            <a:r>
              <a:rPr b="0" lang="en-PH" sz="1800" spc="-1" strike="noStrike" baseline="33000">
                <a:latin typeface="Lato"/>
                <a:ea typeface="PingFang SC"/>
              </a:rPr>
              <a:t>2</a:t>
            </a:r>
            <a:r>
              <a:rPr b="0" lang="en-PH" sz="1800" spc="-1" strike="noStrike">
                <a:latin typeface="Lato"/>
                <a:ea typeface="PingFang SC"/>
              </a:rPr>
              <a:t> + 32t + 48</a:t>
            </a: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Set h = 0.</a:t>
            </a:r>
            <a:endParaRPr b="0" lang="en-PH" sz="1800" spc="-1" strike="noStrike">
              <a:latin typeface="Lato"/>
              <a:ea typeface="PingFang SC"/>
            </a:endParaRPr>
          </a:p>
          <a:p>
            <a:pPr algn="jus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0 = -16(t</a:t>
            </a:r>
            <a:r>
              <a:rPr b="0" lang="en-PH" sz="1800" spc="-1" strike="noStrike" baseline="33000">
                <a:latin typeface="Lato"/>
              </a:rPr>
              <a:t>2</a:t>
            </a:r>
            <a:r>
              <a:rPr b="0" lang="en-PH" sz="1800" spc="-1" strike="noStrike">
                <a:latin typeface="Lato"/>
              </a:rPr>
              <a:t> + 2t – 3)</a:t>
            </a:r>
            <a:r>
              <a:rPr b="0" lang="en-PH" sz="1800" spc="-1" strike="noStrike">
                <a:latin typeface="Lato"/>
              </a:rPr>
              <a:t>	</a:t>
            </a:r>
            <a:r>
              <a:rPr b="0" lang="en-PH" sz="1800" spc="-1" strike="noStrike">
                <a:latin typeface="Lato"/>
              </a:rPr>
              <a:t>	</a:t>
            </a:r>
            <a:r>
              <a:rPr b="0" lang="en-PH" sz="1800" spc="-1" strike="noStrike">
                <a:latin typeface="Lato"/>
              </a:rPr>
              <a:t>Factor out the GCF (-16).</a:t>
            </a:r>
            <a:endParaRPr b="0" lang="en-PH" sz="1800" spc="-1" strike="noStrike">
              <a:latin typeface="Lato"/>
              <a:ea typeface="PingFang SC"/>
            </a:endParaRPr>
          </a:p>
          <a:p>
            <a:pPr algn="jus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0 = -16(t - 3)(t + 1)</a:t>
            </a:r>
            <a:r>
              <a:rPr b="0" lang="en-PH" sz="1800" spc="-1" strike="noStrike">
                <a:latin typeface="Lato"/>
              </a:rPr>
              <a:t>	</a:t>
            </a:r>
            <a:r>
              <a:rPr b="0" lang="en-PH" sz="1800" spc="-1" strike="noStrike">
                <a:latin typeface="Lato"/>
              </a:rPr>
              <a:t>	</a:t>
            </a:r>
            <a:r>
              <a:rPr b="0" lang="en-PH" sz="1800" spc="-1" strike="noStrike">
                <a:latin typeface="Lato"/>
              </a:rPr>
              <a:t>Factor the trinomial.</a:t>
            </a:r>
            <a:endParaRPr b="0" lang="en-PH" sz="1800" spc="-1" strike="noStrike">
              <a:latin typeface="Lato"/>
              <a:ea typeface="PingFang SC"/>
            </a:endParaRPr>
          </a:p>
          <a:p>
            <a:pPr algn="jus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0 = (t - 3)(t + 1)</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Divide both sides by -16.</a:t>
            </a:r>
            <a:endParaRPr b="0" lang="en-PH" sz="1800" spc="-1" strike="noStrike">
              <a:latin typeface="Lato"/>
              <a:ea typeface="PingFang SC"/>
            </a:endParaRPr>
          </a:p>
          <a:p>
            <a:pPr algn="jus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 + 1 = 0</a:t>
            </a:r>
            <a:r>
              <a:rPr b="0" lang="en-PH" sz="1800" spc="-1" strike="noStrike">
                <a:latin typeface="Lato"/>
              </a:rPr>
              <a:t>	</a:t>
            </a:r>
            <a:r>
              <a:rPr b="0" lang="en-PH" sz="1800" spc="-1" strike="noStrike">
                <a:latin typeface="Lato"/>
              </a:rPr>
              <a:t>	</a:t>
            </a:r>
            <a:r>
              <a:rPr b="0" lang="en-PH" sz="1800" spc="-1" strike="noStrike">
                <a:latin typeface="Lato"/>
              </a:rPr>
              <a:t>t - 3 = 0</a:t>
            </a:r>
            <a:r>
              <a:rPr b="0" lang="en-PH" sz="1800" spc="-1" strike="noStrike">
                <a:latin typeface="Lato"/>
              </a:rPr>
              <a:t>	</a:t>
            </a:r>
            <a:r>
              <a:rPr b="0" lang="en-PH" sz="1800" spc="-1" strike="noStrike">
                <a:latin typeface="Lato"/>
              </a:rPr>
              <a:t>	</a:t>
            </a:r>
            <a:r>
              <a:rPr b="0" lang="en-PH" sz="1800" spc="-1" strike="noStrike">
                <a:latin typeface="Lato"/>
              </a:rPr>
              <a:t>Set each linear factor to 0.</a:t>
            </a:r>
            <a:endParaRPr b="0" lang="en-PH" sz="1800" spc="-1" strike="noStrike">
              <a:latin typeface="Lato"/>
              <a:ea typeface="PingFang SC"/>
            </a:endParaRPr>
          </a:p>
          <a:p>
            <a:pPr algn="just">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t = -1</a:t>
            </a:r>
            <a:r>
              <a:rPr b="0" lang="en-PH" sz="1800" spc="-1" strike="noStrike">
                <a:latin typeface="Lato"/>
              </a:rPr>
              <a:t>	</a:t>
            </a:r>
            <a:r>
              <a:rPr b="0" lang="en-PH" sz="1800" spc="-1" strike="noStrike">
                <a:latin typeface="Lato"/>
              </a:rPr>
              <a:t>	</a:t>
            </a:r>
            <a:r>
              <a:rPr b="0" lang="en-PH" sz="1800" spc="-1" strike="noStrike">
                <a:latin typeface="Lato"/>
              </a:rPr>
              <a:t>t = 3</a:t>
            </a:r>
            <a:r>
              <a:rPr b="0" lang="en-PH" sz="1800" spc="-1" strike="noStrike">
                <a:latin typeface="Lato"/>
              </a:rPr>
              <a:t>	</a:t>
            </a:r>
            <a:r>
              <a:rPr b="0" lang="en-PH" sz="1800" spc="-1" strike="noStrike">
                <a:latin typeface="Lato"/>
              </a:rPr>
              <a:t>	</a:t>
            </a:r>
            <a:r>
              <a:rPr b="0" lang="en-PH" sz="1800" spc="-1" strike="noStrike">
                <a:latin typeface="Lato"/>
              </a:rPr>
              <a:t>Solve for the values of x.</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Since t represents time, it cannot be negative. Therefore, the time for the ball to hit the ground is 3 seconds.</a:t>
            </a:r>
            <a:endParaRPr b="0" lang="en-PH" sz="1800" spc="-1" strike="noStrike">
              <a:latin typeface="Lato"/>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a:lnSpc>
                <a:spcPct val="100000"/>
              </a:lnSpc>
              <a:buNone/>
            </a:pPr>
            <a:r>
              <a:rPr b="1" lang="en-PH" sz="4400" spc="-1" strike="noStrike">
                <a:latin typeface="Lato"/>
              </a:rPr>
              <a:t>Problems Involving Polynomial Functions</a:t>
            </a:r>
            <a:endParaRPr b="0" lang="en-PH" sz="4400" spc="-1" strike="noStrike">
              <a:latin typeface="Arial"/>
            </a:endParaRPr>
          </a:p>
        </p:txBody>
      </p:sp>
      <p:sp>
        <p:nvSpPr>
          <p:cNvPr id="182" name="PlaceHolder 2"/>
          <p:cNvSpPr>
            <a:spLocks noGrp="1"/>
          </p:cNvSpPr>
          <p:nvPr>
            <p:ph/>
          </p:nvPr>
        </p:nvSpPr>
        <p:spPr>
          <a:xfrm>
            <a:off x="609480" y="1604520"/>
            <a:ext cx="10972080" cy="4335480"/>
          </a:xfrm>
          <a:prstGeom prst="rect">
            <a:avLst/>
          </a:prstGeom>
          <a:noFill/>
          <a:ln w="0">
            <a:noFill/>
          </a:ln>
        </p:spPr>
        <p:txBody>
          <a:bodyPr lIns="0" rIns="0" tIns="0" bIns="0" anchor="t">
            <a:normAutofit/>
          </a:bodyPr>
          <a:p>
            <a:pPr algn="just">
              <a:buNone/>
            </a:pPr>
            <a:r>
              <a:rPr b="1" lang="en-PH" sz="1800" spc="-1" strike="noStrike">
                <a:latin typeface="Lato"/>
              </a:rPr>
              <a:t>Example 3: </a:t>
            </a:r>
            <a:r>
              <a:rPr b="0" lang="en-PH" sz="1800" spc="-1" strike="noStrike">
                <a:latin typeface="Lato"/>
              </a:rPr>
              <a:t>A man plans to construct an open box from 18.5 feet by 24.5 feet sheet of metal by cutting squares from the corners and folding up the sides. Find the maximum volume of the box and the corresponding dimensions.</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Solution:</a:t>
            </a:r>
            <a:endParaRPr b="0" lang="en-PH" sz="1800" spc="-1" strike="noStrike">
              <a:latin typeface="Lato"/>
              <a:ea typeface="PingFang SC"/>
            </a:endParaRPr>
          </a:p>
          <a:p>
            <a:pPr algn="just">
              <a:buNone/>
            </a:pPr>
            <a:r>
              <a:rPr b="0" lang="en-PH" sz="1800" spc="-1" strike="noStrike">
                <a:latin typeface="Lato"/>
              </a:rPr>
              <a:t>Use the formula for volume: V = lwh</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Find the formula to represent the volume: V(x) = x(18.5 - 2x)</a:t>
            </a:r>
            <a:endParaRPr b="0" lang="en-PH" sz="1800" spc="-1" strike="noStrike">
              <a:latin typeface="Lato"/>
              <a:ea typeface="PingFang SC"/>
            </a:endParaRPr>
          </a:p>
          <a:p>
            <a:pPr algn="just">
              <a:buNone/>
            </a:pPr>
            <a:r>
              <a:rPr b="0" lang="en-PH" sz="1800" spc="-1" strike="noStrike">
                <a:latin typeface="Lato"/>
              </a:rPr>
              <a:t>(24.5 – 2x)</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Graph V(x). Note that the values of x that are greater than</a:t>
            </a:r>
            <a:endParaRPr b="0" lang="en-PH" sz="1800" spc="-1" strike="noStrike">
              <a:latin typeface="Lato"/>
              <a:ea typeface="PingFang SC"/>
            </a:endParaRPr>
          </a:p>
          <a:p>
            <a:pPr algn="just">
              <a:buNone/>
            </a:pPr>
            <a:r>
              <a:rPr b="0" lang="en-PH" sz="1800" spc="-1" strike="noStrike">
                <a:latin typeface="Lato"/>
              </a:rPr>
              <a:t>9.25 or are less than 0 do not make sense for this problem.</a:t>
            </a:r>
            <a:endParaRPr b="0" lang="en-PH" sz="1800" spc="-1" strike="noStrike">
              <a:latin typeface="Lato"/>
              <a:ea typeface="PingFang SC"/>
            </a:endParaRPr>
          </a:p>
          <a:p>
            <a:pPr algn="just">
              <a:buNone/>
            </a:pPr>
            <a:endParaRPr b="0" lang="en-PH" sz="1800" spc="-1" strike="noStrike">
              <a:latin typeface="Lato"/>
              <a:ea typeface="PingFang SC"/>
            </a:endParaRPr>
          </a:p>
          <a:p>
            <a:pPr algn="just">
              <a:buNone/>
            </a:pPr>
            <a:r>
              <a:rPr b="0" lang="en-PH" sz="1800" spc="-1" strike="noStrike">
                <a:latin typeface="Lato"/>
              </a:rPr>
              <a:t>The graph has a local maximum of about 704 when x =</a:t>
            </a:r>
            <a:endParaRPr b="0" lang="en-PH" sz="1800" spc="-1" strike="noStrike">
              <a:latin typeface="Lato"/>
              <a:ea typeface="PingFang SC"/>
            </a:endParaRPr>
          </a:p>
          <a:p>
            <a:pPr algn="just">
              <a:buNone/>
            </a:pPr>
            <a:r>
              <a:rPr b="0" lang="en-PH" sz="1800" spc="-1" strike="noStrike">
                <a:latin typeface="Lato"/>
              </a:rPr>
              <a:t>3.48. So, the largest open box will have a volume of 704 cubic feet.</a:t>
            </a:r>
            <a:endParaRPr b="0" lang="en-PH" sz="1800" spc="-1" strike="noStrike">
              <a:latin typeface="Lato"/>
              <a:ea typeface="PingFang SC"/>
            </a:endParaRPr>
          </a:p>
        </p:txBody>
      </p:sp>
      <p:pic>
        <p:nvPicPr>
          <p:cNvPr id="183" name="" descr=""/>
          <p:cNvPicPr/>
          <p:nvPr/>
        </p:nvPicPr>
        <p:blipFill>
          <a:blip r:embed="rId1"/>
          <a:stretch/>
        </p:blipFill>
        <p:spPr>
          <a:xfrm>
            <a:off x="8581320" y="3310200"/>
            <a:ext cx="2218680" cy="15498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573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2024-01-06T10:44:09Z</dcterms:modified>
  <cp:revision>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