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51.png" ContentType="image/png"/>
  <Override PartName="/ppt/media/image36.png" ContentType="image/png"/>
  <Override PartName="/ppt/media/image2.png" ContentType="image/png"/>
  <Override PartName="/ppt/media/image52.png" ContentType="image/png"/>
  <Override PartName="/ppt/media/image37.png" ContentType="image/png"/>
  <Override PartName="/ppt/media/image3.png" ContentType="image/png"/>
  <Override PartName="/ppt/media/image53.png" ContentType="image/png"/>
  <Override PartName="/ppt/media/image38.png" ContentType="image/png"/>
  <Override PartName="/ppt/media/image4.png" ContentType="image/png"/>
  <Override PartName="/ppt/media/image54.png" ContentType="image/png"/>
  <Override PartName="/ppt/media/image39.png" ContentType="image/png"/>
  <Override PartName="/ppt/media/image56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57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5.png" ContentType="image/png"/>
  <Override PartName="/ppt/media/image55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25.png" ContentType="image/png"/>
  <Override PartName="/ppt/media/image40.png" ContentType="image/png"/>
  <Override PartName="/ppt/media/image26.png" ContentType="image/png"/>
  <Override PartName="/ppt/media/image41.png" ContentType="image/png"/>
  <Override PartName="/ppt/media/image27.png" ContentType="image/png"/>
  <Override PartName="/ppt/media/image42.png" ContentType="image/png"/>
  <Override PartName="/ppt/media/image28.png" ContentType="image/png"/>
  <Override PartName="/ppt/media/image43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30.png" ContentType="image/png"/>
  <Override PartName="/ppt/media/image49.png" ContentType="image/png"/>
  <Override PartName="/ppt/media/image47.png" ContentType="image/png"/>
  <Override PartName="/ppt/media/image29.png" ContentType="image/png"/>
  <Override PartName="/ppt/media/image44.png" ContentType="image/png"/>
  <Override PartName="/ppt/media/image35.png" ContentType="image/png"/>
  <Override PartName="/ppt/media/image17.png" ContentType="image/png"/>
  <Override PartName="/ppt/media/image50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3960" cy="10272960"/>
            <a:chOff x="0" y="0"/>
            <a:chExt cx="18273960" cy="1027296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3960" cy="1027296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640" cy="418464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440" cy="5779440"/>
            <a:chOff x="5231160" y="2212920"/>
            <a:chExt cx="13042440" cy="577944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440" cy="577944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800" cy="56232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7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Congruent Triangles</a:t>
            </a:r>
            <a:endParaRPr b="1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10037160" y="6108480"/>
            <a:ext cx="5262840" cy="325584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10440000" y="2340000"/>
            <a:ext cx="5940000" cy="2263680"/>
          </a:xfrm>
          <a:prstGeom prst="rect">
            <a:avLst/>
          </a:prstGeom>
          <a:ln w="0"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2794320" y="6804000"/>
            <a:ext cx="2677680" cy="2621520"/>
          </a:xfrm>
          <a:prstGeom prst="rect">
            <a:avLst/>
          </a:prstGeom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4"/>
          <a:stretch/>
        </p:blipFill>
        <p:spPr>
          <a:xfrm>
            <a:off x="2700000" y="3995640"/>
            <a:ext cx="3060000" cy="2160360"/>
          </a:xfrm>
          <a:prstGeom prst="rect">
            <a:avLst/>
          </a:prstGeom>
          <a:ln w="0">
            <a:noFill/>
          </a:ln>
        </p:spPr>
      </p:pic>
      <p:sp>
        <p:nvSpPr>
          <p:cNvPr id="152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3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54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5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TextBox 7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7" name="TextBox 8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8" name="TextBox 9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9" name="TextBox 2"/>
          <p:cNvSpPr/>
          <p:nvPr/>
        </p:nvSpPr>
        <p:spPr>
          <a:xfrm>
            <a:off x="618480" y="982440"/>
            <a:ext cx="8381520" cy="640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1.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Given that ΔABD ≅ ΔCBE, name all the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corresponding parts.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2.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Given that ΔABC ≅ ΔDEC, m∠B = 50, and EC = 3.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Find: 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a. m∠DEC 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b. BC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3.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Given the marked figure, determine whether the triangles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are congruent. If they are, write a congruence statement.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7"/>
          <a:stretch/>
        </p:blipFill>
        <p:spPr>
          <a:xfrm>
            <a:off x="3060000" y="1296000"/>
            <a:ext cx="3160440" cy="2215800"/>
          </a:xfrm>
          <a:prstGeom prst="rect">
            <a:avLst/>
          </a:prstGeom>
          <a:ln w="0">
            <a:noFill/>
          </a:ln>
        </p:spPr>
      </p:pic>
      <p:sp>
        <p:nvSpPr>
          <p:cNvPr id="161" name="TextBox 37"/>
          <p:cNvSpPr/>
          <p:nvPr/>
        </p:nvSpPr>
        <p:spPr>
          <a:xfrm>
            <a:off x="9258480" y="1516320"/>
            <a:ext cx="8381520" cy="45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4.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The bridge below uses a triangular truss design. Some vertices are labeled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and ΔCTL ≅ ΔATL. List the congruent sides and angles.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5.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Provide a reason for each statement.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Given: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RT ≅ CE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RE 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CT,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RT ┴ RE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CE ┴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CT,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RT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||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CE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|| CT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Prove: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ΔRET ≅ ΔCTE using a two-column proof</a:t>
            </a:r>
            <a:endParaRPr b="0" lang="en-PH" sz="2000" spc="-1" strike="noStrike">
              <a:latin typeface="Montserrat"/>
              <a:ea typeface="Ð~ïáþ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reeform 35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3" name="Group 10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64" name="Freeform 36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5" name="Freeform 37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TextBox 38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67" name="TextBox 39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8" name="TextBox 4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9" name="TextBox 41"/>
          <p:cNvSpPr/>
          <p:nvPr/>
        </p:nvSpPr>
        <p:spPr>
          <a:xfrm>
            <a:off x="618480" y="982440"/>
            <a:ext cx="8381520" cy="57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∠A and 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ABB and ∠CBE (could not be made with a single variable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since B is shared)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D and ∠E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AB and CB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BD and BE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AD and CE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m∠DEC = 50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BC = 3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3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ΔPQR ≅ ΔPQS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4.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CT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AT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TL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TL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CL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AL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CTL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∠ATL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CLT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∠ALT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TCL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∠TAL</a:t>
            </a:r>
            <a:endParaRPr b="0" lang="en-PH" sz="2000" spc="-1" strike="noStrike">
              <a:latin typeface="Montserrat"/>
              <a:ea typeface=""/>
            </a:endParaRPr>
          </a:p>
        </p:txBody>
      </p:sp>
      <p:sp>
        <p:nvSpPr>
          <p:cNvPr id="170" name="TextBox 42"/>
          <p:cNvSpPr/>
          <p:nvPr/>
        </p:nvSpPr>
        <p:spPr>
          <a:xfrm>
            <a:off x="7458480" y="2340000"/>
            <a:ext cx="10541520" cy="335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5.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Statements 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Reasons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RT ≅ CE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Given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RE ≅ CT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Given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3.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ET ≅ ET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3.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Reflexive Property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4.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RE ┴ RE, CE ┴ CT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4.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Given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5.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∠R and ∠E are right angle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5.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Definition of perpendicularity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6.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∠R ≅ ∠E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6.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Any two right angles are congruent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7.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RT || CE, RE || CT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7.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Given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8.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∠RTE ≅ ∠CET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8.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The PAIC Theorem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9.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∠RET ≅ ∠CTE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9.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The PAIC Theorem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10.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ΔRET ≅ ΔCTE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10.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Definition of congruent triangles</a:t>
            </a:r>
            <a:endParaRPr b="0" lang="en-PH" sz="2000" spc="-1" strike="noStrike">
              <a:latin typeface="Montserrat"/>
              <a:ea typeface="Ð~ïáþ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 2"/>
          <p:cNvSpPr/>
          <p:nvPr/>
        </p:nvSpPr>
        <p:spPr>
          <a:xfrm>
            <a:off x="4133880" y="2263320"/>
            <a:ext cx="9910800" cy="506304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1583000" y="2016000"/>
            <a:ext cx="5445000" cy="271008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6466320" y="2160000"/>
            <a:ext cx="5053680" cy="2637720"/>
          </a:xfrm>
          <a:prstGeom prst="rect">
            <a:avLst/>
          </a:prstGeom>
          <a:ln w="0">
            <a:noFill/>
          </a:ln>
        </p:spPr>
      </p:pic>
      <p:sp>
        <p:nvSpPr>
          <p:cNvPr id="48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50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TextBox 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3" name="TextBox 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4" name="TextBox 8"/>
          <p:cNvSpPr/>
          <p:nvPr/>
        </p:nvSpPr>
        <p:spPr>
          <a:xfrm>
            <a:off x="594000" y="1440000"/>
            <a:ext cx="17100000" cy="68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ΔABC slides over to the right to fi t in ΔJKL, then they will fi t exactly. However, they will fi t exactly only if a proper pairing of the vertices is made. In this case, the proper pairing will have to be: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to J or A ↔ J reads as “A corresponds to J.”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 to K or B ↔ K reads as “B corresponds to K.”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 to L or C ↔ L reads as “C corresponds to L.”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When the vertices are matched this way, ∠A and ∠J are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corresponding angles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and AC and JL are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corresponding sides.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Corresponding angles and corresponding sides are examples of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corresponding parts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Figures are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congruent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if all pairs of corresponding sides and angles are congruent.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If ΔABC is congruent to ΔJKL (that is, ΔABC 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DejaVu Sans"/>
              </a:rPr>
              <a:t>≅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ΔJKL), then the vertices of the two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triangles correspond in the same order as the letters naming the triangles.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↔ J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 ↔ K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 ↔ L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55" name="Freeform 9"/>
          <p:cNvSpPr/>
          <p:nvPr/>
        </p:nvSpPr>
        <p:spPr>
          <a:xfrm>
            <a:off x="13680" y="-2520"/>
            <a:ext cx="502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TextBox 1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Congruent Triangles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7" name=""/>
              <p:cNvSpPr txBox="1"/>
              <p:nvPr/>
            </p:nvSpPr>
            <p:spPr>
              <a:xfrm>
                <a:off x="8780400" y="451800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9000000" y="4528440"/>
            <a:ext cx="2926080" cy="2131560"/>
          </a:xfrm>
          <a:prstGeom prst="rect">
            <a:avLst/>
          </a:prstGeom>
          <a:ln w="0">
            <a:noFill/>
          </a:ln>
        </p:spPr>
      </p:pic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10080000" y="1728000"/>
            <a:ext cx="4323600" cy="2184120"/>
          </a:xfrm>
          <a:prstGeom prst="rect">
            <a:avLst/>
          </a:prstGeom>
          <a:ln w="0">
            <a:noFill/>
          </a:ln>
        </p:spPr>
      </p:pic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5616000" y="1728000"/>
            <a:ext cx="4320000" cy="2164320"/>
          </a:xfrm>
          <a:prstGeom prst="rect">
            <a:avLst/>
          </a:prstGeom>
          <a:ln w="0">
            <a:noFill/>
          </a:ln>
        </p:spPr>
      </p:pic>
      <p:sp>
        <p:nvSpPr>
          <p:cNvPr id="61" name="Freeform 1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2" name="Group 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63" name="Freeform 1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4" name="Freeform 1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TextBox 1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6" name="TextBox 12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7" name="TextBox 13"/>
          <p:cNvSpPr/>
          <p:nvPr/>
        </p:nvSpPr>
        <p:spPr>
          <a:xfrm>
            <a:off x="594000" y="1440000"/>
            <a:ext cx="17100000" cy="76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The correspondence among vertices can be used to name the corresponding congruent sides and angles of the two triangles.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 ≅ 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J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AB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 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JK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K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BC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KL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∠L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AC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 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JL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The corresponding sides and angles can be determined from any congruence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statement by following the order of the letters. 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For example, ΔABC ≅ ΔDEF indicates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the following congruences: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 ≅ ∠D, 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∠E, and 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∠F.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Also,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AB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 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DE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BC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EF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AC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 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DF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This means that if two triangles are congruent, then their corresponding parts are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also congruent (Corresponding Parts of Congruent Triangles are Congruent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).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This is actually a restatement of the definition of congruent triangles. Since this will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often be used as a reason in proofs, it is convenient to use the abbreviation,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CPCTC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Two polygons are congruent if and only if their vertices can be matched up so that their corresponding parts are congruent.</a:t>
            </a:r>
            <a:endParaRPr b="0" lang="en-PH" sz="2000" spc="-1" strike="noStrike">
              <a:latin typeface="Montserrat"/>
              <a:ea typeface="Ð~ïáþ"/>
            </a:endParaRPr>
          </a:p>
        </p:txBody>
      </p:sp>
      <p:sp>
        <p:nvSpPr>
          <p:cNvPr id="68" name="Freeform 13"/>
          <p:cNvSpPr/>
          <p:nvPr/>
        </p:nvSpPr>
        <p:spPr>
          <a:xfrm>
            <a:off x="13680" y="-2520"/>
            <a:ext cx="502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TextBox 14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Congruent Triangles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70" name=""/>
              <p:cNvSpPr txBox="1"/>
              <p:nvPr/>
            </p:nvSpPr>
            <p:spPr>
              <a:xfrm>
                <a:off x="8780400" y="451800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9847440" y="5461920"/>
            <a:ext cx="2932560" cy="3902400"/>
          </a:xfrm>
          <a:prstGeom prst="rect">
            <a:avLst/>
          </a:prstGeom>
          <a:ln w="0">
            <a:noFill/>
          </a:ln>
        </p:spPr>
      </p:pic>
      <p:sp>
        <p:nvSpPr>
          <p:cNvPr id="72" name="Freeform 14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3" name="Group 4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74" name="Freeform 15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5" name="Freeform 1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TextBox 15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7" name="TextBox 16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8" name="TextBox 17"/>
          <p:cNvSpPr/>
          <p:nvPr/>
        </p:nvSpPr>
        <p:spPr>
          <a:xfrm>
            <a:off x="558000" y="1476000"/>
            <a:ext cx="17100000" cy="548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In general, two figures are said to be congruent if they have the same shape and size. Hence, congruent figures can fit each other exactly.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It is important to list the letters of the vertices in the correct order whenever you write a congruence statement.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Example 1: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Given that ΔKSG ≅ ΔNSI, name all the corresponding parts.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Solution: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The correspondence of the vertices can be used to name the congruent 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sides and angles of the two triangles.</a:t>
            </a:r>
            <a:endParaRPr b="0" lang="en-PH" sz="2000" spc="-1" strike="noStrike">
              <a:latin typeface="Montserrat"/>
              <a:ea typeface="Ð~ïáþ"/>
            </a:endParaRPr>
          </a:p>
        </p:txBody>
      </p:sp>
      <p:sp>
        <p:nvSpPr>
          <p:cNvPr id="79" name="Freeform 17"/>
          <p:cNvSpPr/>
          <p:nvPr/>
        </p:nvSpPr>
        <p:spPr>
          <a:xfrm>
            <a:off x="13680" y="-2520"/>
            <a:ext cx="502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TextBox 18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Congruent Triangles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81" name=""/>
              <p:cNvSpPr txBox="1"/>
              <p:nvPr/>
            </p:nvSpPr>
            <p:spPr>
              <a:xfrm>
                <a:off x="8780400" y="451800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pic>
        <p:nvPicPr>
          <p:cNvPr id="82" name="" descr=""/>
          <p:cNvPicPr/>
          <p:nvPr/>
        </p:nvPicPr>
        <p:blipFill>
          <a:blip r:embed="rId5"/>
          <a:stretch/>
        </p:blipFill>
        <p:spPr>
          <a:xfrm>
            <a:off x="2979360" y="2520000"/>
            <a:ext cx="12329280" cy="3060000"/>
          </a:xfrm>
          <a:prstGeom prst="rect">
            <a:avLst/>
          </a:prstGeom>
          <a:ln w="0">
            <a:noFill/>
          </a:ln>
        </p:spPr>
      </p:pic>
      <p:sp>
        <p:nvSpPr>
          <p:cNvPr id="83" name=""/>
          <p:cNvSpPr txBox="1"/>
          <p:nvPr/>
        </p:nvSpPr>
        <p:spPr>
          <a:xfrm>
            <a:off x="360000" y="7120080"/>
            <a:ext cx="9180000" cy="2095920"/>
          </a:xfrm>
          <a:prstGeom prst="rect">
            <a:avLst/>
          </a:prstGeom>
          <a:blipFill rotWithShape="0">
            <a:blip r:embed="rId6"/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>
              <a:buNone/>
            </a:pPr>
            <a:r>
              <a:rPr b="0" lang="en-PH" sz="1800" spc="-1" strike="noStrike">
                <a:latin typeface="Arial"/>
              </a:rPr>
              <a:t>  </a:t>
            </a:r>
            <a:endParaRPr b="0" lang="en-PH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10800000" y="2340000"/>
            <a:ext cx="4320000" cy="2747520"/>
          </a:xfrm>
          <a:prstGeom prst="rect">
            <a:avLst/>
          </a:prstGeom>
          <a:ln w="0">
            <a:noFill/>
          </a:ln>
        </p:spPr>
      </p:pic>
      <p:sp>
        <p:nvSpPr>
          <p:cNvPr id="85" name="Freeform 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6" name="Group 1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87" name="Freeform 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8" name="Freeform 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TextBox 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0" name="TextBox 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1" name="TextBox 5"/>
          <p:cNvSpPr/>
          <p:nvPr/>
        </p:nvSpPr>
        <p:spPr>
          <a:xfrm>
            <a:off x="558000" y="1476000"/>
            <a:ext cx="8442000" cy="548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Example :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Given: ΔTWO ≅ ΔISX, m∠O = 55, and SX = 4.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Find: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m∠K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WO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Solution: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a. Because 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O, you know that m∠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=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∠O = 55.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b. Because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WO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SX, you know that WO = SX = 4.</a:t>
            </a:r>
            <a:endParaRPr b="0" lang="en-PH" sz="2000" spc="-1" strike="noStrike">
              <a:latin typeface="Montserrat"/>
              <a:ea typeface="Ð~ïáþ"/>
            </a:endParaRPr>
          </a:p>
        </p:txBody>
      </p:sp>
      <p:sp>
        <p:nvSpPr>
          <p:cNvPr id="92" name="Freeform 18"/>
          <p:cNvSpPr/>
          <p:nvPr/>
        </p:nvSpPr>
        <p:spPr>
          <a:xfrm>
            <a:off x="13680" y="-2520"/>
            <a:ext cx="502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TextBox 10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Congruent Triangles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94" name=""/>
              <p:cNvSpPr txBox="1"/>
              <p:nvPr/>
            </p:nvSpPr>
            <p:spPr>
              <a:xfrm>
                <a:off x="8780400" y="451800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pic>
        <p:nvPicPr>
          <p:cNvPr id="95" name="" descr=""/>
          <p:cNvPicPr/>
          <p:nvPr/>
        </p:nvPicPr>
        <p:blipFill>
          <a:blip r:embed="rId5"/>
          <a:stretch/>
        </p:blipFill>
        <p:spPr>
          <a:xfrm>
            <a:off x="2082240" y="2989800"/>
            <a:ext cx="3353760" cy="2374200"/>
          </a:xfrm>
          <a:prstGeom prst="rect">
            <a:avLst/>
          </a:prstGeom>
          <a:ln w="0">
            <a:noFill/>
          </a:ln>
        </p:spPr>
      </p:pic>
      <p:sp>
        <p:nvSpPr>
          <p:cNvPr id="96" name="TextBox 19"/>
          <p:cNvSpPr/>
          <p:nvPr/>
        </p:nvSpPr>
        <p:spPr>
          <a:xfrm>
            <a:off x="8640000" y="1441080"/>
            <a:ext cx="8442000" cy="71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Example :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 the marked figure, determine whether the triangles are congruent. If they are, write a congruence statement.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Solution: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The congruent sides are marked on the figure, so:</a:t>
            </a:r>
            <a:endParaRPr b="0" lang="en-PH" sz="2000" spc="-1" strike="noStrike">
              <a:latin typeface="Montserrat"/>
              <a:ea typeface="Ð~ïáþ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BR </a:t>
            </a:r>
            <a:r>
              <a:rPr b="0" lang="en-US" sz="2800" spc="-1" strike="noStrike">
                <a:solidFill>
                  <a:srgbClr val="000000"/>
                </a:solidFill>
                <a:latin typeface="Montserrat"/>
                <a:ea typeface="Ð~ïáþ"/>
              </a:rPr>
              <a:t>≅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 TR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ER </a:t>
            </a:r>
            <a:r>
              <a:rPr b="0" lang="en-US" sz="2800" spc="-1" strike="noStrike">
                <a:solidFill>
                  <a:srgbClr val="000000"/>
                </a:solidFill>
                <a:latin typeface="Montserrat"/>
                <a:ea typeface="Ð~ïáþ"/>
              </a:rPr>
              <a:t>≅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 UR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and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BE </a:t>
            </a:r>
            <a:r>
              <a:rPr b="0" lang="en-US" sz="2800" spc="-1" strike="noStrike">
                <a:solidFill>
                  <a:srgbClr val="000000"/>
                </a:solidFill>
                <a:latin typeface="Montserrat"/>
                <a:ea typeface="Ð~ïáþ"/>
              </a:rPr>
              <a:t>≅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 TU.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We have the following congruent angles.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BRE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∠TRU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The Vertical Angle Theorem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≅ ∠T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The PAIC Theorem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E ≅ ∠U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The PAIC Theorem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Since all corresponding parts are congruent, ΔBRE ≅ ΔTRU.</a:t>
            </a:r>
            <a:endParaRPr b="0" lang="en-PH" sz="2000" spc="-1" strike="noStrike">
              <a:latin typeface="Montserrat"/>
              <a:ea typeface="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5244120" y="2340000"/>
            <a:ext cx="7800120" cy="3240000"/>
          </a:xfrm>
          <a:prstGeom prst="rect">
            <a:avLst/>
          </a:prstGeom>
          <a:ln w="0">
            <a:noFill/>
          </a:ln>
        </p:spPr>
      </p:pic>
      <p:sp>
        <p:nvSpPr>
          <p:cNvPr id="98" name="Freeform 19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9" name="Group 5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00" name="Freeform 20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1" name="Freeform 21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TextBox 20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3" name="TextBox 21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4" name="TextBox 22"/>
          <p:cNvSpPr/>
          <p:nvPr/>
        </p:nvSpPr>
        <p:spPr>
          <a:xfrm>
            <a:off x="4923000" y="1080000"/>
            <a:ext cx="8442000" cy="51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Example :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The bridge at the right uses a triangular truss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design. Some vertices are labeled and ΔSAN ≅ ΔSAJ.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List the congruent sides and angles.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Solution: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Since ΔSAN ≅ ΔSAJ, the following corresponding parts are congruent.</a:t>
            </a:r>
            <a:endParaRPr b="0" lang="en-PH" sz="2000" spc="-1" strike="noStrike">
              <a:latin typeface="Montserrat"/>
              <a:ea typeface="Ð~ïáþ"/>
            </a:endParaRPr>
          </a:p>
        </p:txBody>
      </p:sp>
      <p:sp>
        <p:nvSpPr>
          <p:cNvPr id="105" name="Freeform 22"/>
          <p:cNvSpPr/>
          <p:nvPr/>
        </p:nvSpPr>
        <p:spPr>
          <a:xfrm>
            <a:off x="13680" y="-2520"/>
            <a:ext cx="502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TextBox 23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Congruent Triangles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07" name=""/>
              <p:cNvSpPr txBox="1"/>
              <p:nvPr/>
            </p:nvSpPr>
            <p:spPr>
              <a:xfrm>
                <a:off x="8780400" y="451800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pic>
        <p:nvPicPr>
          <p:cNvPr id="108" name="" descr=""/>
          <p:cNvPicPr/>
          <p:nvPr/>
        </p:nvPicPr>
        <p:blipFill>
          <a:blip r:embed="rId5"/>
          <a:stretch/>
        </p:blipFill>
        <p:spPr>
          <a:xfrm>
            <a:off x="3546720" y="6579720"/>
            <a:ext cx="11194560" cy="24202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6840000" y="1412640"/>
            <a:ext cx="10620000" cy="4347360"/>
          </a:xfrm>
          <a:prstGeom prst="rect">
            <a:avLst/>
          </a:prstGeom>
          <a:ln w="0">
            <a:noFill/>
          </a:ln>
        </p:spPr>
      </p:pic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1898280" y="3384000"/>
            <a:ext cx="4041720" cy="2340000"/>
          </a:xfrm>
          <a:prstGeom prst="rect">
            <a:avLst/>
          </a:prstGeom>
          <a:ln w="0">
            <a:noFill/>
          </a:ln>
        </p:spPr>
      </p:pic>
      <p:sp>
        <p:nvSpPr>
          <p:cNvPr id="111" name="Freeform 23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2" name="Group 7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13" name="Freeform 2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4" name="Freeform 2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xtBox 25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6" name="TextBox 26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7" name="Freeform 26"/>
          <p:cNvSpPr/>
          <p:nvPr/>
        </p:nvSpPr>
        <p:spPr>
          <a:xfrm>
            <a:off x="13680" y="-2520"/>
            <a:ext cx="502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TextBox 28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Congruent Triangles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19" name=""/>
              <p:cNvSpPr txBox="1"/>
              <p:nvPr/>
            </p:nvSpPr>
            <p:spPr>
              <a:xfrm>
                <a:off x="8780400" y="451800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120" name="TextBox 29"/>
          <p:cNvSpPr/>
          <p:nvPr/>
        </p:nvSpPr>
        <p:spPr>
          <a:xfrm>
            <a:off x="558000" y="1105920"/>
            <a:ext cx="8442000" cy="21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Example :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Provide a reason for each statement.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Given: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RT ≅ CE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RE 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CT,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RT ┴ RE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CE ┴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CT,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RT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||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CE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|| CT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Prove: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ΔRET ≅ ΔCTE</a:t>
            </a:r>
            <a:endParaRPr b="0" lang="en-PH" sz="2000" spc="-1" strike="noStrike">
              <a:latin typeface="Montserrat"/>
              <a:ea typeface=""/>
            </a:endParaRPr>
          </a:p>
        </p:txBody>
      </p:sp>
      <p:sp>
        <p:nvSpPr>
          <p:cNvPr id="121" name="TextBox 24"/>
          <p:cNvSpPr/>
          <p:nvPr/>
        </p:nvSpPr>
        <p:spPr>
          <a:xfrm>
            <a:off x="1260000" y="6256080"/>
            <a:ext cx="15822000" cy="27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Solution: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Given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h.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Any two right angles are ≅.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i.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Reflexive Property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j.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The PAIC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d.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k.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Definition of Perpendicularity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l.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The PAIC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f.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m. Definition of Congruent Triangles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Definition of Perpendicularity</a:t>
            </a:r>
            <a:endParaRPr b="0" lang="en-PH" sz="2000" spc="-1" strike="noStrike">
              <a:latin typeface="Montserrat"/>
              <a:ea typeface="Ð~ïáþ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2125800" y="4176000"/>
            <a:ext cx="3094200" cy="2451960"/>
          </a:xfrm>
          <a:prstGeom prst="rect">
            <a:avLst/>
          </a:prstGeom>
          <a:ln w="0">
            <a:noFill/>
          </a:ln>
        </p:spPr>
      </p:pic>
      <p:sp>
        <p:nvSpPr>
          <p:cNvPr id="123" name="Freeform 27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4" name="Group 8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25" name="Freeform 28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6" name="Freeform 29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TextBox 27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8" name="TextBox 3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9" name="Freeform 30"/>
          <p:cNvSpPr/>
          <p:nvPr/>
        </p:nvSpPr>
        <p:spPr>
          <a:xfrm>
            <a:off x="13680" y="-2520"/>
            <a:ext cx="502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TextBox 31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Congruent Triangles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31" name=""/>
              <p:cNvSpPr txBox="1"/>
              <p:nvPr/>
            </p:nvSpPr>
            <p:spPr>
              <a:xfrm>
                <a:off x="8780400" y="451800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132" name="TextBox 32"/>
          <p:cNvSpPr/>
          <p:nvPr/>
        </p:nvSpPr>
        <p:spPr>
          <a:xfrm>
            <a:off x="540000" y="1197360"/>
            <a:ext cx="17442000" cy="79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Example :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Given: ΔUBD ≅ ΔDIR, UB = 28, BD = 36, UD = 43, and DR = 2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+ 3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Draw the congruent triangles and label the congruent parts.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Find the value of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x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Solution: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Some of the congruent triangles: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Are there other triangles that can be drawn?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Since ΔUBD ≅ ΔDIR, then UD ≅ DR. Hence, UD = DR by the definition of congruent segments.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UD = DR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43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= 2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+ 3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Replace UD by 43 and DR by 2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+ 3.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40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= 2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Subtract 3 from each side.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20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=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Divide each side by 2.</a:t>
            </a:r>
            <a:endParaRPr b="0" lang="en-PH" sz="2000" spc="-1" strike="noStrike">
              <a:latin typeface="Montserrat"/>
              <a:ea typeface="Ð~ïáþ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5"/>
          <a:stretch/>
        </p:blipFill>
        <p:spPr>
          <a:xfrm>
            <a:off x="6480000" y="3269520"/>
            <a:ext cx="2325960" cy="317448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6"/>
          <a:stretch/>
        </p:blipFill>
        <p:spPr>
          <a:xfrm>
            <a:off x="9623880" y="3564000"/>
            <a:ext cx="2796120" cy="25200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10656000" y="6094440"/>
            <a:ext cx="3392280" cy="3231360"/>
          </a:xfrm>
          <a:prstGeom prst="rect">
            <a:avLst/>
          </a:prstGeom>
          <a:ln w="0">
            <a:noFill/>
          </a:ln>
        </p:spPr>
      </p:pic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9021960" y="2161080"/>
            <a:ext cx="4982040" cy="260316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3"/>
          <a:stretch/>
        </p:blipFill>
        <p:spPr>
          <a:xfrm>
            <a:off x="1119240" y="2012400"/>
            <a:ext cx="6800760" cy="3155760"/>
          </a:xfrm>
          <a:prstGeom prst="rect">
            <a:avLst/>
          </a:prstGeom>
          <a:ln w="0">
            <a:noFill/>
          </a:ln>
        </p:spPr>
      </p:pic>
      <p:sp>
        <p:nvSpPr>
          <p:cNvPr id="138" name="Freeform 3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9" name="Group 9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40" name="Freeform 32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1" name="Freeform 33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TextBox 3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3" name="TextBox 3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4" name="Freeform 34"/>
          <p:cNvSpPr/>
          <p:nvPr/>
        </p:nvSpPr>
        <p:spPr>
          <a:xfrm>
            <a:off x="13680" y="-2520"/>
            <a:ext cx="502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TextBox 35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Congruent Triangles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46" name=""/>
              <p:cNvSpPr txBox="1"/>
              <p:nvPr/>
            </p:nvSpPr>
            <p:spPr>
              <a:xfrm>
                <a:off x="8780400" y="451800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147" name="TextBox 36"/>
          <p:cNvSpPr/>
          <p:nvPr/>
        </p:nvSpPr>
        <p:spPr>
          <a:xfrm>
            <a:off x="540000" y="1197360"/>
            <a:ext cx="17442000" cy="64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Example :</a:t>
            </a:r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Determine whether each of the following pairs of figures is congruent. Explain why or why not.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b.</a:t>
            </a:r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endParaRPr b="0" lang="en-PH" sz="2000" spc="-1" strike="noStrike">
              <a:latin typeface="Montserrat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Solution:</a:t>
            </a:r>
            <a:endParaRPr b="0" lang="en-PH" sz="2000" spc="-1" strike="noStrike">
              <a:latin typeface="Ð~ïáþ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If ΔDEF is drawn on a sheet of transparency and is flipped over, the figure will be the same as the figure on the left of it. The triangle on the transparency fits ΔABC exactly.</a:t>
            </a:r>
            <a:endParaRPr b="0" lang="en-PH" sz="2000" spc="-1" strike="noStrike">
              <a:latin typeface="Ð~ïáþ"/>
              <a:ea typeface="Ð~ïáþ"/>
            </a:endParaRPr>
          </a:p>
          <a:p>
            <a:endParaRPr b="0" lang="en-PH" sz="2000" spc="-1" strike="noStrike">
              <a:latin typeface="Ð~ïáþ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Ð~ïáþ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Ð~ïáþ"/>
                <a:ea typeface="Ð~ïáþ"/>
              </a:rPr>
              <a:t>Thus, ΔABC ≅ ΔDEF.</a:t>
            </a:r>
            <a:endParaRPr b="0" lang="en-PH" sz="2000" spc="-1" strike="noStrike">
              <a:latin typeface="Ð~ïáþ"/>
              <a:ea typeface="Ð~ïáþ"/>
            </a:endParaRPr>
          </a:p>
          <a:p>
            <a:endParaRPr b="0" lang="en-PH" sz="2000" spc="-1" strike="noStrike">
              <a:latin typeface="Ð~ïáþ"/>
              <a:ea typeface="Ð~ïá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~ïáþ"/>
              </a:rPr>
              <a:t>The radii of the two circles are different. Thus, the two circles are not congruent.</a:t>
            </a:r>
            <a:endParaRPr b="0" lang="en-PH" sz="2000" spc="-1" strike="noStrike">
              <a:latin typeface="Ð~ïáþ"/>
              <a:ea typeface="Ð~ïáþ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2023-08-02T13:04:31Z</dcterms:created>
  <dc:creator/>
  <dc:description/>
  <dc:identifier>DAFl9Zu4QXU</dc:identifier>
  <dc:language>en-PH</dc:language>
  <cp:lastModifiedBy/>
  <dcterms:modified xsi:type="dcterms:W3CDTF">2023-08-02T15:31:55Z</dcterms:modified>
  <cp:revision>2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