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_rels/slideLayout12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s/_rels/slide12.xml.rels" ContentType="application/vnd.openxmlformats-package.relationships+xml"/>
  <Override PartName="/ppt/slides/_rels/slide11.xml.rels" ContentType="application/vnd.openxmlformats-package.relationships+xml"/>
  <Override PartName="/ppt/slides/_rels/slide10.xml.rels" ContentType="application/vnd.openxmlformats-package.relationships+xml"/>
  <Override PartName="/ppt/slides/_rels/slide1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2.xml.rels" ContentType="application/vnd.openxmlformats-package.relationships+xml"/>
  <Override PartName="/ppt/slides/_rels/slide9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11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3.xml" ContentType="application/vnd.openxmlformats-officedocument.presentationml.slide+xml"/>
  <Override PartName="/ppt/slides/slide12.xml" ContentType="application/vnd.openxmlformats-officedocument.presentationml.slide+xml"/>
  <Override PartName="/ppt/_rels/presentation.xml.rels" ContentType="application/vnd.openxmlformats-package.relationships+xml"/>
  <Override PartName="/ppt/media/image1.png" ContentType="image/png"/>
  <Override PartName="/ppt/media/image51.png" ContentType="image/png"/>
  <Override PartName="/ppt/media/image36.png" ContentType="image/png"/>
  <Override PartName="/ppt/media/image2.png" ContentType="image/png"/>
  <Override PartName="/ppt/media/image52.png" ContentType="image/png"/>
  <Override PartName="/ppt/media/image37.png" ContentType="image/png"/>
  <Override PartName="/ppt/media/image3.png" ContentType="image/png"/>
  <Override PartName="/ppt/media/image53.png" ContentType="image/png"/>
  <Override PartName="/ppt/media/image38.png" ContentType="image/png"/>
  <Override PartName="/ppt/media/image4.png" ContentType="image/png"/>
  <Override PartName="/ppt/media/image54.png" ContentType="image/png"/>
  <Override PartName="/ppt/media/image39.png" ContentType="image/png"/>
  <Override PartName="/ppt/media/image56.png" ContentType="image/png"/>
  <Override PartName="/ppt/media/image6.png" ContentType="image/png"/>
  <Override PartName="/ppt/media/image21.png" ContentType="image/png"/>
  <Override PartName="/ppt/media/image11.png" ContentType="image/png"/>
  <Override PartName="/ppt/media/image57.png" ContentType="image/png"/>
  <Override PartName="/ppt/media/image7.png" ContentType="image/png"/>
  <Override PartName="/ppt/media/image22.png" ContentType="image/png"/>
  <Override PartName="/ppt/media/image8.png" ContentType="image/png"/>
  <Override PartName="/ppt/media/image23.png" ContentType="image/png"/>
  <Override PartName="/ppt/media/image9.png" ContentType="image/png"/>
  <Override PartName="/ppt/media/image24.png" ContentType="image/png"/>
  <Override PartName="/ppt/media/image10.png" ContentType="image/png"/>
  <Override PartName="/ppt/media/image12.png" ContentType="image/png"/>
  <Override PartName="/ppt/media/image13.png" ContentType="image/png"/>
  <Override PartName="/ppt/media/image14.png" ContentType="image/png"/>
  <Override PartName="/ppt/media/image15.png" ContentType="image/png"/>
  <Override PartName="/ppt/media/image16.png" ContentType="image/png"/>
  <Override PartName="/ppt/media/image18.png" ContentType="image/png"/>
  <Override PartName="/ppt/media/image19.png" ContentType="image/png"/>
  <Override PartName="/ppt/media/image20.png" ContentType="image/png"/>
  <Override PartName="/ppt/media/image5.png" ContentType="image/png"/>
  <Override PartName="/ppt/media/image55.png" ContentType="image/png"/>
  <Override PartName="/ppt/media/image31.png" ContentType="image/png"/>
  <Override PartName="/ppt/media/image32.png" ContentType="image/png"/>
  <Override PartName="/ppt/media/image33.png" ContentType="image/png"/>
  <Override PartName="/ppt/media/image34.png" ContentType="image/png"/>
  <Override PartName="/ppt/media/image25.png" ContentType="image/png"/>
  <Override PartName="/ppt/media/image40.png" ContentType="image/png"/>
  <Override PartName="/ppt/media/image26.png" ContentType="image/png"/>
  <Override PartName="/ppt/media/image41.png" ContentType="image/png"/>
  <Override PartName="/ppt/media/image27.png" ContentType="image/png"/>
  <Override PartName="/ppt/media/image42.png" ContentType="image/png"/>
  <Override PartName="/ppt/media/image28.png" ContentType="image/png"/>
  <Override PartName="/ppt/media/image43.png" ContentType="image/png"/>
  <Override PartName="/ppt/media/image45.png" ContentType="image/png"/>
  <Override PartName="/ppt/media/image46.png" ContentType="image/png"/>
  <Override PartName="/ppt/media/image48.png" ContentType="image/png"/>
  <Override PartName="/ppt/media/image30.png" ContentType="image/png"/>
  <Override PartName="/ppt/media/image49.png" ContentType="image/png"/>
  <Override PartName="/ppt/media/image47.png" ContentType="image/png"/>
  <Override PartName="/ppt/media/image29.png" ContentType="image/png"/>
  <Override PartName="/ppt/media/image44.png" ContentType="image/png"/>
  <Override PartName="/ppt/media/image35.png" ContentType="image/png"/>
  <Override PartName="/ppt/media/image17.png" ContentType="image/png"/>
  <Override PartName="/ppt/media/image50.png" ContentType="image/png"/>
  <Override PartName="/ppt/presProps.xml" ContentType="application/vnd.openxmlformats-officedocument.presentationml.presPro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8288000" cy="10287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1645884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914400" y="5523120"/>
            <a:ext cx="1645884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914400" y="552312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/>
          </p:nvPr>
        </p:nvSpPr>
        <p:spPr>
          <a:xfrm>
            <a:off x="9348120" y="552312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6479280" y="240696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/>
          </p:nvPr>
        </p:nvSpPr>
        <p:spPr>
          <a:xfrm>
            <a:off x="12044160" y="240696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/>
          </p:nvPr>
        </p:nvSpPr>
        <p:spPr>
          <a:xfrm>
            <a:off x="914400" y="552312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/>
          </p:nvPr>
        </p:nvSpPr>
        <p:spPr>
          <a:xfrm>
            <a:off x="6479280" y="552312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/>
          </p:nvPr>
        </p:nvSpPr>
        <p:spPr>
          <a:xfrm>
            <a:off x="12044160" y="552312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914400" y="410400"/>
            <a:ext cx="16458840" cy="7962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/>
          </p:nvPr>
        </p:nvSpPr>
        <p:spPr>
          <a:xfrm>
            <a:off x="914400" y="552312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9348120" y="552312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914400" y="5523120"/>
            <a:ext cx="1645884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48.png"/><Relationship Id="rId2" Type="http://schemas.openxmlformats.org/officeDocument/2006/relationships/image" Target="../media/image49.png"/><Relationship Id="rId3" Type="http://schemas.openxmlformats.org/officeDocument/2006/relationships/image" Target="../media/image50.png"/><Relationship Id="rId4" Type="http://schemas.openxmlformats.org/officeDocument/2006/relationships/image" Target="../media/image51.png"/><Relationship Id="rId5" Type="http://schemas.openxmlformats.org/officeDocument/2006/relationships/image" Target="../media/image52.png"/><Relationship Id="rId6" Type="http://schemas.openxmlformats.org/officeDocument/2006/relationships/image" Target="../media/image53.png"/><Relationship Id="rId7" Type="http://schemas.openxmlformats.org/officeDocument/2006/relationships/image" Target="../media/image54.png"/><Relationship Id="rId8" Type="http://schemas.openxmlformats.org/officeDocument/2006/relationships/slideLayout" Target="../slideLayouts/slideLayout1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55.png"/><Relationship Id="rId2" Type="http://schemas.openxmlformats.org/officeDocument/2006/relationships/image" Target="../media/image56.png"/><Relationship Id="rId3" Type="http://schemas.openxmlformats.org/officeDocument/2006/relationships/slideLayout" Target="../slideLayouts/slideLayout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57.png"/><Relationship Id="rId2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6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image" Target="../media/image10.png"/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7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image" Target="../media/image16.png"/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19.png"/><Relationship Id="rId6" Type="http://schemas.openxmlformats.org/officeDocument/2006/relationships/image" Target="../media/image20.png"/><Relationship Id="rId7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21.png"/><Relationship Id="rId2" Type="http://schemas.openxmlformats.org/officeDocument/2006/relationships/image" Target="../media/image22.png"/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5" Type="http://schemas.openxmlformats.org/officeDocument/2006/relationships/image" Target="../media/image25.png"/><Relationship Id="rId6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26.png"/><Relationship Id="rId2" Type="http://schemas.openxmlformats.org/officeDocument/2006/relationships/image" Target="../media/image27.png"/><Relationship Id="rId3" Type="http://schemas.openxmlformats.org/officeDocument/2006/relationships/image" Target="../media/image28.png"/><Relationship Id="rId4" Type="http://schemas.openxmlformats.org/officeDocument/2006/relationships/image" Target="../media/image29.png"/><Relationship Id="rId5" Type="http://schemas.openxmlformats.org/officeDocument/2006/relationships/image" Target="../media/image30.png"/><Relationship Id="rId6" Type="http://schemas.openxmlformats.org/officeDocument/2006/relationships/slideLayout" Target="../slideLayouts/slideLayout1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31.png"/><Relationship Id="rId2" Type="http://schemas.openxmlformats.org/officeDocument/2006/relationships/image" Target="../media/image32.png"/><Relationship Id="rId3" Type="http://schemas.openxmlformats.org/officeDocument/2006/relationships/image" Target="../media/image33.png"/><Relationship Id="rId4" Type="http://schemas.openxmlformats.org/officeDocument/2006/relationships/image" Target="../media/image34.png"/><Relationship Id="rId5" Type="http://schemas.openxmlformats.org/officeDocument/2006/relationships/image" Target="../media/image35.png"/><Relationship Id="rId6" Type="http://schemas.openxmlformats.org/officeDocument/2006/relationships/slideLayout" Target="../slideLayouts/slideLayout1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36.png"/><Relationship Id="rId2" Type="http://schemas.openxmlformats.org/officeDocument/2006/relationships/image" Target="../media/image37.png"/><Relationship Id="rId3" Type="http://schemas.openxmlformats.org/officeDocument/2006/relationships/image" Target="../media/image38.png"/><Relationship Id="rId4" Type="http://schemas.openxmlformats.org/officeDocument/2006/relationships/image" Target="../media/image39.png"/><Relationship Id="rId5" Type="http://schemas.openxmlformats.org/officeDocument/2006/relationships/image" Target="../media/image40.png"/><Relationship Id="rId6" Type="http://schemas.openxmlformats.org/officeDocument/2006/relationships/image" Target="../media/image41.png"/><Relationship Id="rId7" Type="http://schemas.openxmlformats.org/officeDocument/2006/relationships/slideLayout" Target="../slideLayouts/slideLayout1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42.png"/><Relationship Id="rId2" Type="http://schemas.openxmlformats.org/officeDocument/2006/relationships/image" Target="../media/image43.png"/><Relationship Id="rId3" Type="http://schemas.openxmlformats.org/officeDocument/2006/relationships/image" Target="../media/image44.png"/><Relationship Id="rId4" Type="http://schemas.openxmlformats.org/officeDocument/2006/relationships/image" Target="../media/image45.png"/><Relationship Id="rId5" Type="http://schemas.openxmlformats.org/officeDocument/2006/relationships/image" Target="../media/image46.png"/><Relationship Id="rId6" Type="http://schemas.openxmlformats.org/officeDocument/2006/relationships/image" Target="../media/image47.png"/><Relationship Id="rId7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2" descr=""/>
          <p:cNvPicPr/>
          <p:nvPr/>
        </p:nvPicPr>
        <p:blipFill>
          <a:blip r:embed="rId1"/>
          <a:stretch/>
        </p:blipFill>
        <p:spPr>
          <a:xfrm>
            <a:off x="0" y="0"/>
            <a:ext cx="18285840" cy="10284840"/>
          </a:xfrm>
          <a:prstGeom prst="rect">
            <a:avLst/>
          </a:prstGeom>
          <a:ln w="0">
            <a:noFill/>
          </a:ln>
        </p:spPr>
      </p:pic>
      <p:grpSp>
        <p:nvGrpSpPr>
          <p:cNvPr id="39" name="Group 3"/>
          <p:cNvGrpSpPr/>
          <p:nvPr/>
        </p:nvGrpSpPr>
        <p:grpSpPr>
          <a:xfrm>
            <a:off x="0" y="0"/>
            <a:ext cx="18273960" cy="10272960"/>
            <a:chOff x="0" y="0"/>
            <a:chExt cx="18273960" cy="10272960"/>
          </a:xfrm>
        </p:grpSpPr>
        <p:sp>
          <p:nvSpPr>
            <p:cNvPr id="40" name="Freeform 4"/>
            <p:cNvSpPr/>
            <p:nvPr/>
          </p:nvSpPr>
          <p:spPr>
            <a:xfrm>
              <a:off x="0" y="0"/>
              <a:ext cx="18273960" cy="10272960"/>
            </a:xfrm>
            <a:custGeom>
              <a:avLst/>
              <a:gdLst/>
              <a:ahLst/>
              <a:rect l="l" t="t" r="r" b="b"/>
              <a:pathLst>
                <a:path w="24368379" h="13700125">
                  <a:moveTo>
                    <a:pt x="0" y="0"/>
                  </a:moveTo>
                  <a:lnTo>
                    <a:pt x="24368379" y="0"/>
                  </a:lnTo>
                  <a:lnTo>
                    <a:pt x="24368379" y="13700125"/>
                  </a:lnTo>
                  <a:lnTo>
                    <a:pt x="0" y="13700125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41" name="Freeform 5"/>
          <p:cNvSpPr/>
          <p:nvPr/>
        </p:nvSpPr>
        <p:spPr>
          <a:xfrm>
            <a:off x="499680" y="2701800"/>
            <a:ext cx="4184640" cy="4184640"/>
          </a:xfrm>
          <a:custGeom>
            <a:avLst/>
            <a:gdLst/>
            <a:ahLst/>
            <a:rect l="l" t="t" r="r" b="b"/>
            <a:pathLst>
              <a:path w="4186620" h="4186620">
                <a:moveTo>
                  <a:pt x="0" y="0"/>
                </a:moveTo>
                <a:lnTo>
                  <a:pt x="4186620" y="0"/>
                </a:lnTo>
                <a:lnTo>
                  <a:pt x="4186620" y="4186620"/>
                </a:lnTo>
                <a:lnTo>
                  <a:pt x="0" y="418662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42" name="Group 6"/>
          <p:cNvGrpSpPr/>
          <p:nvPr/>
        </p:nvGrpSpPr>
        <p:grpSpPr>
          <a:xfrm>
            <a:off x="5231160" y="2212920"/>
            <a:ext cx="13042440" cy="5779440"/>
            <a:chOff x="5231160" y="2212920"/>
            <a:chExt cx="13042440" cy="5779440"/>
          </a:xfrm>
        </p:grpSpPr>
        <p:sp>
          <p:nvSpPr>
            <p:cNvPr id="43" name="Freeform 7"/>
            <p:cNvSpPr/>
            <p:nvPr/>
          </p:nvSpPr>
          <p:spPr>
            <a:xfrm>
              <a:off x="5231160" y="2212920"/>
              <a:ext cx="13042440" cy="5779440"/>
            </a:xfrm>
            <a:custGeom>
              <a:avLst/>
              <a:gdLst/>
              <a:ahLst/>
              <a:rect l="l" t="t" r="r" b="b"/>
              <a:pathLst>
                <a:path w="17393031" h="7709027">
                  <a:moveTo>
                    <a:pt x="0" y="0"/>
                  </a:moveTo>
                  <a:lnTo>
                    <a:pt x="17393031" y="0"/>
                  </a:lnTo>
                  <a:lnTo>
                    <a:pt x="17393031" y="7709027"/>
                  </a:lnTo>
                  <a:lnTo>
                    <a:pt x="0" y="7709027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44" name="Freeform 8"/>
          <p:cNvSpPr/>
          <p:nvPr/>
        </p:nvSpPr>
        <p:spPr>
          <a:xfrm>
            <a:off x="5231160" y="8006760"/>
            <a:ext cx="13042800" cy="562320"/>
          </a:xfrm>
          <a:custGeom>
            <a:avLst/>
            <a:gdLst/>
            <a:ahLst/>
            <a:rect l="l" t="t" r="r" b="b"/>
            <a:pathLst>
              <a:path w="13044780" h="564300">
                <a:moveTo>
                  <a:pt x="0" y="0"/>
                </a:moveTo>
                <a:lnTo>
                  <a:pt x="13044780" y="0"/>
                </a:lnTo>
                <a:lnTo>
                  <a:pt x="13044780" y="564300"/>
                </a:lnTo>
                <a:lnTo>
                  <a:pt x="0" y="5643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5" name="TextBox 9"/>
          <p:cNvSpPr/>
          <p:nvPr/>
        </p:nvSpPr>
        <p:spPr>
          <a:xfrm>
            <a:off x="6068160" y="4361040"/>
            <a:ext cx="11048760" cy="82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ts val="6480"/>
              </a:lnSpc>
              <a:buNone/>
            </a:pPr>
            <a:r>
              <a:rPr b="1" lang="en-US" sz="5400" spc="-1" strike="noStrike">
                <a:solidFill>
                  <a:srgbClr val="ffffff"/>
                </a:solidFill>
                <a:latin typeface="Lato Bold"/>
                <a:ea typeface="DejaVu Sans"/>
              </a:rPr>
              <a:t>Congruent Triangles</a:t>
            </a:r>
            <a:endParaRPr b="1" lang="en-PH" sz="5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" descr=""/>
          <p:cNvPicPr/>
          <p:nvPr/>
        </p:nvPicPr>
        <p:blipFill>
          <a:blip r:embed="rId1"/>
          <a:stretch/>
        </p:blipFill>
        <p:spPr>
          <a:xfrm>
            <a:off x="10037160" y="6108480"/>
            <a:ext cx="5262840" cy="3255840"/>
          </a:xfrm>
          <a:prstGeom prst="rect">
            <a:avLst/>
          </a:prstGeom>
          <a:ln w="0">
            <a:noFill/>
          </a:ln>
        </p:spPr>
      </p:pic>
      <p:pic>
        <p:nvPicPr>
          <p:cNvPr id="149" name="" descr=""/>
          <p:cNvPicPr/>
          <p:nvPr/>
        </p:nvPicPr>
        <p:blipFill>
          <a:blip r:embed="rId2"/>
          <a:stretch/>
        </p:blipFill>
        <p:spPr>
          <a:xfrm>
            <a:off x="10440000" y="2340000"/>
            <a:ext cx="5940000" cy="2263680"/>
          </a:xfrm>
          <a:prstGeom prst="rect">
            <a:avLst/>
          </a:prstGeom>
          <a:ln w="0">
            <a:noFill/>
          </a:ln>
        </p:spPr>
      </p:pic>
      <p:pic>
        <p:nvPicPr>
          <p:cNvPr id="150" name="" descr=""/>
          <p:cNvPicPr/>
          <p:nvPr/>
        </p:nvPicPr>
        <p:blipFill>
          <a:blip r:embed="rId3"/>
          <a:stretch/>
        </p:blipFill>
        <p:spPr>
          <a:xfrm>
            <a:off x="2794320" y="6804000"/>
            <a:ext cx="2677680" cy="2621520"/>
          </a:xfrm>
          <a:prstGeom prst="rect">
            <a:avLst/>
          </a:prstGeom>
          <a:ln w="0">
            <a:noFill/>
          </a:ln>
        </p:spPr>
      </p:pic>
      <p:pic>
        <p:nvPicPr>
          <p:cNvPr id="151" name="" descr=""/>
          <p:cNvPicPr/>
          <p:nvPr/>
        </p:nvPicPr>
        <p:blipFill>
          <a:blip r:embed="rId4"/>
          <a:stretch/>
        </p:blipFill>
        <p:spPr>
          <a:xfrm>
            <a:off x="2700000" y="3995640"/>
            <a:ext cx="3060000" cy="2160360"/>
          </a:xfrm>
          <a:prstGeom prst="rect">
            <a:avLst/>
          </a:prstGeom>
          <a:ln w="0">
            <a:noFill/>
          </a:ln>
        </p:spPr>
      </p:pic>
      <p:sp>
        <p:nvSpPr>
          <p:cNvPr id="152" name="Freeform 2"/>
          <p:cNvSpPr/>
          <p:nvPr/>
        </p:nvSpPr>
        <p:spPr>
          <a:xfrm>
            <a:off x="0" y="9364320"/>
            <a:ext cx="18274320" cy="93852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153" name="Group 3"/>
          <p:cNvGrpSpPr/>
          <p:nvPr/>
        </p:nvGrpSpPr>
        <p:grpSpPr>
          <a:xfrm>
            <a:off x="16303320" y="0"/>
            <a:ext cx="1441800" cy="1441800"/>
            <a:chOff x="16303320" y="0"/>
            <a:chExt cx="1441800" cy="1441800"/>
          </a:xfrm>
        </p:grpSpPr>
        <p:sp>
          <p:nvSpPr>
            <p:cNvPr id="154" name="Freeform 4"/>
            <p:cNvSpPr/>
            <p:nvPr/>
          </p:nvSpPr>
          <p:spPr>
            <a:xfrm>
              <a:off x="16303320" y="0"/>
              <a:ext cx="1441800" cy="144180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155" name="Freeform 5"/>
          <p:cNvSpPr/>
          <p:nvPr/>
        </p:nvSpPr>
        <p:spPr>
          <a:xfrm>
            <a:off x="16286040" y="-96840"/>
            <a:ext cx="1537920" cy="153792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56" name="TextBox 7"/>
          <p:cNvSpPr/>
          <p:nvPr/>
        </p:nvSpPr>
        <p:spPr>
          <a:xfrm>
            <a:off x="368280" y="291240"/>
            <a:ext cx="1504116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000000"/>
                </a:solidFill>
                <a:latin typeface="Lato Bold Italics"/>
                <a:ea typeface="DejaVu Sans"/>
              </a:rPr>
              <a:t>Activity:</a:t>
            </a:r>
            <a:endParaRPr b="0" lang="en-PH" sz="3000" spc="-1" strike="noStrike">
              <a:latin typeface="Arial"/>
            </a:endParaRPr>
          </a:p>
        </p:txBody>
      </p:sp>
      <p:sp>
        <p:nvSpPr>
          <p:cNvPr id="157" name="TextBox 8"/>
          <p:cNvSpPr/>
          <p:nvPr/>
        </p:nvSpPr>
        <p:spPr>
          <a:xfrm>
            <a:off x="368280" y="9588600"/>
            <a:ext cx="6843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158" name="TextBox 9"/>
          <p:cNvSpPr/>
          <p:nvPr/>
        </p:nvSpPr>
        <p:spPr>
          <a:xfrm>
            <a:off x="14268960" y="9573480"/>
            <a:ext cx="374112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159" name="TextBox 2"/>
          <p:cNvSpPr/>
          <p:nvPr/>
        </p:nvSpPr>
        <p:spPr>
          <a:xfrm>
            <a:off x="618480" y="982440"/>
            <a:ext cx="8381520" cy="6403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1.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Given that ΔABD ≅ ΔCBE, name all the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corresponding parts.</a:t>
            </a:r>
            <a:endParaRPr b="0" lang="en-PH" sz="2000" spc="-1" strike="noStrike">
              <a:latin typeface="Montserrat"/>
              <a:ea typeface="Ð~ïáþ"/>
            </a:endParaRPr>
          </a:p>
          <a:p>
            <a:endParaRPr b="0" lang="en-PH" sz="2000" spc="-1" strike="noStrike">
              <a:latin typeface="Montserrat"/>
              <a:ea typeface="Ð~ïáþ"/>
            </a:endParaRPr>
          </a:p>
          <a:p>
            <a:endParaRPr b="0" lang="en-PH" sz="2000" spc="-1" strike="noStrike">
              <a:latin typeface="Montserrat"/>
              <a:ea typeface="Ð~ïáþ"/>
            </a:endParaRPr>
          </a:p>
          <a:p>
            <a:endParaRPr b="0" lang="en-PH" sz="2000" spc="-1" strike="noStrike">
              <a:latin typeface="Montserrat"/>
              <a:ea typeface="Ð~ïáþ"/>
            </a:endParaRPr>
          </a:p>
          <a:p>
            <a:endParaRPr b="0" lang="en-PH" sz="2000" spc="-1" strike="noStrike">
              <a:latin typeface="Montserrat"/>
              <a:ea typeface="Ð~ïáþ"/>
            </a:endParaRPr>
          </a:p>
          <a:p>
            <a:endParaRPr b="0" lang="en-PH" sz="2000" spc="-1" strike="noStrike">
              <a:latin typeface="Montserrat"/>
              <a:ea typeface="Ð~ïáþ"/>
            </a:endParaRPr>
          </a:p>
          <a:p>
            <a:endParaRPr b="0" lang="en-PH" sz="2000" spc="-1" strike="noStrike">
              <a:latin typeface="Montserrat"/>
              <a:ea typeface="Ð~ïáþ"/>
            </a:endParaRPr>
          </a:p>
          <a:p>
            <a:endParaRPr b="0" lang="en-PH" sz="2000" spc="-1" strike="noStrike">
              <a:latin typeface="Montserrat"/>
              <a:ea typeface="Ð~ïáþ"/>
            </a:endParaRPr>
          </a:p>
          <a:p>
            <a:endParaRPr b="0" lang="en-PH" sz="2000" spc="-1" strike="noStrike">
              <a:latin typeface="Montserrat"/>
              <a:ea typeface="Ð~ïá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2.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Given that ΔABC ≅ ΔDEC, m∠B = 50, and EC = 3.</a:t>
            </a:r>
            <a:endParaRPr b="0" lang="en-PH" sz="2000" spc="-1" strike="noStrike">
              <a:latin typeface="Montserrat"/>
              <a:ea typeface="Ð~ïá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Find: </a:t>
            </a:r>
            <a:endParaRPr b="0" lang="en-PH" sz="2000" spc="-1" strike="noStrike">
              <a:latin typeface="Montserrat"/>
              <a:ea typeface="Ð~ïá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a. m∠DEC </a:t>
            </a:r>
            <a:endParaRPr b="0" lang="en-PH" sz="2000" spc="-1" strike="noStrike">
              <a:latin typeface="Montserrat"/>
              <a:ea typeface="Ð~ïá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b. BC</a:t>
            </a:r>
            <a:endParaRPr b="0" lang="en-PH" sz="2000" spc="-1" strike="noStrike">
              <a:latin typeface="Montserrat"/>
              <a:ea typeface="Ð~ïáþ"/>
            </a:endParaRPr>
          </a:p>
          <a:p>
            <a:endParaRPr b="0" lang="en-PH" sz="2000" spc="-1" strike="noStrike">
              <a:latin typeface="Montserrat"/>
              <a:ea typeface="Ð~ïáþ"/>
            </a:endParaRPr>
          </a:p>
          <a:p>
            <a:endParaRPr b="0" lang="en-PH" sz="2000" spc="-1" strike="noStrike">
              <a:latin typeface="Montserrat"/>
              <a:ea typeface="Ð~ïáþ"/>
            </a:endParaRPr>
          </a:p>
          <a:p>
            <a:endParaRPr b="0" lang="en-PH" sz="2000" spc="-1" strike="noStrike">
              <a:latin typeface="Montserrat"/>
              <a:ea typeface="Ð~ïáþ"/>
            </a:endParaRPr>
          </a:p>
          <a:p>
            <a:endParaRPr b="0" lang="en-PH" sz="2000" spc="-1" strike="noStrike">
              <a:latin typeface="Montserrat"/>
              <a:ea typeface="Ð~ïá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3.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Given the marked figure, determine whether the triangles</a:t>
            </a:r>
            <a:endParaRPr b="0" lang="en-PH" sz="2000" spc="-1" strike="noStrike">
              <a:latin typeface="Montserrat"/>
              <a:ea typeface="Ð~ïá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are congruent. If they are, write a congruence statement.</a:t>
            </a:r>
            <a:endParaRPr b="0" lang="en-PH" sz="2000" spc="-1" strike="noStrike">
              <a:latin typeface="Montserrat"/>
              <a:ea typeface="Ð~ïáþ"/>
            </a:endParaRPr>
          </a:p>
          <a:p>
            <a:endParaRPr b="0" lang="en-PH" sz="2000" spc="-1" strike="noStrike">
              <a:latin typeface="Montserrat"/>
              <a:ea typeface="Ð~ïáþ"/>
            </a:endParaRPr>
          </a:p>
          <a:p>
            <a:endParaRPr b="0" lang="en-PH" sz="2000" spc="-1" strike="noStrike">
              <a:latin typeface="Montserrat"/>
              <a:ea typeface="Ð~ïáþ"/>
            </a:endParaRPr>
          </a:p>
        </p:txBody>
      </p:sp>
      <p:pic>
        <p:nvPicPr>
          <p:cNvPr id="160" name="" descr=""/>
          <p:cNvPicPr/>
          <p:nvPr/>
        </p:nvPicPr>
        <p:blipFill>
          <a:blip r:embed="rId7"/>
          <a:stretch/>
        </p:blipFill>
        <p:spPr>
          <a:xfrm>
            <a:off x="3060000" y="1296000"/>
            <a:ext cx="3160440" cy="2215800"/>
          </a:xfrm>
          <a:prstGeom prst="rect">
            <a:avLst/>
          </a:prstGeom>
          <a:ln w="0">
            <a:noFill/>
          </a:ln>
        </p:spPr>
      </p:pic>
      <p:sp>
        <p:nvSpPr>
          <p:cNvPr id="161" name="TextBox 37"/>
          <p:cNvSpPr/>
          <p:nvPr/>
        </p:nvSpPr>
        <p:spPr>
          <a:xfrm>
            <a:off x="9258480" y="1516320"/>
            <a:ext cx="8381520" cy="457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4.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The bridge below uses a triangular truss design. Some vertices are labeled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and ΔCTL ≅ ΔATL. List the congruent sides and angles.</a:t>
            </a:r>
            <a:endParaRPr b="0" lang="en-PH" sz="2000" spc="-1" strike="noStrike">
              <a:latin typeface="Montserrat"/>
              <a:ea typeface="Ð~ïáþ"/>
            </a:endParaRPr>
          </a:p>
          <a:p>
            <a:endParaRPr b="0" lang="en-PH" sz="2000" spc="-1" strike="noStrike">
              <a:latin typeface="Montserrat"/>
              <a:ea typeface="Ð~ïáþ"/>
            </a:endParaRPr>
          </a:p>
          <a:p>
            <a:endParaRPr b="0" lang="en-PH" sz="2000" spc="-1" strike="noStrike">
              <a:latin typeface="Montserrat"/>
              <a:ea typeface="Ð~ïáþ"/>
            </a:endParaRPr>
          </a:p>
          <a:p>
            <a:endParaRPr b="0" lang="en-PH" sz="2000" spc="-1" strike="noStrike">
              <a:latin typeface="Montserrat"/>
              <a:ea typeface="Ð~ïáþ"/>
            </a:endParaRPr>
          </a:p>
          <a:p>
            <a:endParaRPr b="0" lang="en-PH" sz="2000" spc="-1" strike="noStrike">
              <a:latin typeface="Montserrat"/>
              <a:ea typeface="Ð~ïáþ"/>
            </a:endParaRPr>
          </a:p>
          <a:p>
            <a:endParaRPr b="0" lang="en-PH" sz="2000" spc="-1" strike="noStrike">
              <a:latin typeface="Montserrat"/>
              <a:ea typeface="Ð~ïáþ"/>
            </a:endParaRPr>
          </a:p>
          <a:p>
            <a:endParaRPr b="0" lang="en-PH" sz="2000" spc="-1" strike="noStrike">
              <a:latin typeface="Montserrat"/>
              <a:ea typeface="Ð~ïáþ"/>
            </a:endParaRPr>
          </a:p>
          <a:p>
            <a:endParaRPr b="0" lang="en-PH" sz="2000" spc="-1" strike="noStrike">
              <a:latin typeface="Montserrat"/>
              <a:ea typeface="Ð~ïáþ"/>
            </a:endParaRPr>
          </a:p>
          <a:p>
            <a:endParaRPr b="0" lang="en-PH" sz="2000" spc="-1" strike="noStrike">
              <a:latin typeface="Montserrat"/>
              <a:ea typeface="Ð~ïá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5.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Provide a reason for each statement.</a:t>
            </a:r>
            <a:endParaRPr b="0" lang="en-PH" sz="2000" spc="-1" strike="noStrike">
              <a:latin typeface="Montserrat"/>
              <a:ea typeface="Ð~ïá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Given: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RT ≅ CE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,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RE ≅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CT,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RT ┴ RE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,</a:t>
            </a:r>
            <a:endParaRPr b="0" lang="en-PH" sz="2000" spc="-1" strike="noStrike">
              <a:latin typeface="Montserrat"/>
              <a:ea typeface="Ð~ïá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CE ┴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CT,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RT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||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CE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,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RE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|| CT</a:t>
            </a:r>
            <a:endParaRPr b="0" lang="en-PH" sz="2000" spc="-1" strike="noStrike">
              <a:latin typeface="Montserrat"/>
              <a:ea typeface="Ð~ïá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Prove: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ΔRET ≅ ΔCTE using a two-column proof</a:t>
            </a:r>
            <a:endParaRPr b="0" lang="en-PH" sz="2000" spc="-1" strike="noStrike">
              <a:latin typeface="Montserrat"/>
              <a:ea typeface="Ð~ïáþ"/>
            </a:endParaRPr>
          </a:p>
        </p:txBody>
      </p:sp>
    </p:spTree>
  </p:cSld>
  <p:transition>
    <p:fade/>
  </p:transition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Freeform 35"/>
          <p:cNvSpPr/>
          <p:nvPr/>
        </p:nvSpPr>
        <p:spPr>
          <a:xfrm>
            <a:off x="0" y="9364320"/>
            <a:ext cx="18274320" cy="93852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163" name="Group 10"/>
          <p:cNvGrpSpPr/>
          <p:nvPr/>
        </p:nvGrpSpPr>
        <p:grpSpPr>
          <a:xfrm>
            <a:off x="16303320" y="0"/>
            <a:ext cx="1441800" cy="1441800"/>
            <a:chOff x="16303320" y="0"/>
            <a:chExt cx="1441800" cy="1441800"/>
          </a:xfrm>
        </p:grpSpPr>
        <p:sp>
          <p:nvSpPr>
            <p:cNvPr id="164" name="Freeform 36"/>
            <p:cNvSpPr/>
            <p:nvPr/>
          </p:nvSpPr>
          <p:spPr>
            <a:xfrm>
              <a:off x="16303320" y="0"/>
              <a:ext cx="1441800" cy="144180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165" name="Freeform 37"/>
          <p:cNvSpPr/>
          <p:nvPr/>
        </p:nvSpPr>
        <p:spPr>
          <a:xfrm>
            <a:off x="16286040" y="-96840"/>
            <a:ext cx="1537920" cy="153792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66" name="TextBox 38"/>
          <p:cNvSpPr/>
          <p:nvPr/>
        </p:nvSpPr>
        <p:spPr>
          <a:xfrm>
            <a:off x="368280" y="291240"/>
            <a:ext cx="1504116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000000"/>
                </a:solidFill>
                <a:latin typeface="Lato Bold Italics"/>
                <a:ea typeface="DejaVu Sans"/>
              </a:rPr>
              <a:t>Activity: Answer Key</a:t>
            </a:r>
            <a:endParaRPr b="0" lang="en-PH" sz="3000" spc="-1" strike="noStrike">
              <a:latin typeface="Arial"/>
            </a:endParaRPr>
          </a:p>
        </p:txBody>
      </p:sp>
      <p:sp>
        <p:nvSpPr>
          <p:cNvPr id="167" name="TextBox 39"/>
          <p:cNvSpPr/>
          <p:nvPr/>
        </p:nvSpPr>
        <p:spPr>
          <a:xfrm>
            <a:off x="368280" y="9588600"/>
            <a:ext cx="6843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168" name="TextBox 40"/>
          <p:cNvSpPr/>
          <p:nvPr/>
        </p:nvSpPr>
        <p:spPr>
          <a:xfrm>
            <a:off x="14268960" y="9573480"/>
            <a:ext cx="374112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169" name="TextBox 41"/>
          <p:cNvSpPr/>
          <p:nvPr/>
        </p:nvSpPr>
        <p:spPr>
          <a:xfrm>
            <a:off x="618480" y="982440"/>
            <a:ext cx="8381520" cy="5793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1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.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∠A and ∠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C</a:t>
            </a:r>
            <a:endParaRPr b="0" lang="en-PH" sz="2000" spc="-1" strike="noStrike">
              <a:latin typeface="Montserrat"/>
              <a:ea typeface="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∠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ABB and ∠CBE (could not be made with a single variable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since B is shared)</a:t>
            </a:r>
            <a:endParaRPr b="0" lang="en-PH" sz="2000" spc="-1" strike="noStrike">
              <a:latin typeface="Montserrat"/>
              <a:ea typeface="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∠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D and ∠E</a:t>
            </a:r>
            <a:endParaRPr b="0" lang="en-PH" sz="2000" spc="-1" strike="noStrike">
              <a:latin typeface="Montserrat"/>
              <a:ea typeface="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AB and CB</a:t>
            </a:r>
            <a:endParaRPr b="0" lang="en-PH" sz="2000" spc="-1" strike="noStrike">
              <a:latin typeface="Montserrat"/>
              <a:ea typeface="Ð~ïá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BD and BE</a:t>
            </a:r>
            <a:endParaRPr b="0" lang="en-PH" sz="2000" spc="-1" strike="noStrike">
              <a:latin typeface="Montserrat"/>
              <a:ea typeface="Ð~ïá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AD and CE</a:t>
            </a:r>
            <a:endParaRPr b="0" lang="en-PH" sz="2000" spc="-1" strike="noStrike">
              <a:latin typeface="Montserrat"/>
              <a:ea typeface="Ð~ïáþ"/>
            </a:endParaRPr>
          </a:p>
          <a:p>
            <a:endParaRPr b="0" lang="en-PH" sz="2000" spc="-1" strike="noStrike">
              <a:latin typeface="Montserrat"/>
              <a:ea typeface="Ð~ïáþ"/>
            </a:endParaRPr>
          </a:p>
          <a:p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2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.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a.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m∠DEC = 50</a:t>
            </a:r>
            <a:endParaRPr b="0" lang="en-PH" sz="2000" spc="-1" strike="noStrike">
              <a:latin typeface="Montserrat"/>
              <a:ea typeface="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b.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BC = 3</a:t>
            </a:r>
            <a:endParaRPr b="0" lang="en-PH" sz="2000" spc="-1" strike="noStrike">
              <a:latin typeface="Montserrat"/>
              <a:ea typeface="Ð~ïáþ"/>
            </a:endParaRPr>
          </a:p>
          <a:p>
            <a:endParaRPr b="0" lang="en-PH" sz="2000" spc="-1" strike="noStrike">
              <a:latin typeface="Montserrat"/>
              <a:ea typeface="Ð~ïáþ"/>
            </a:endParaRPr>
          </a:p>
          <a:p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3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.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ΔPQR ≅ ΔPQS</a:t>
            </a:r>
            <a:endParaRPr b="0" lang="en-PH" sz="2000" spc="-1" strike="noStrike">
              <a:latin typeface="Montserrat"/>
              <a:ea typeface=""/>
            </a:endParaRPr>
          </a:p>
          <a:p>
            <a:endParaRPr b="0" lang="en-PH" sz="2000" spc="-1" strike="noStrike">
              <a:latin typeface="Montserrat"/>
              <a:ea typeface=""/>
            </a:endParaRPr>
          </a:p>
          <a:p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4.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CT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≅ AT</a:t>
            </a:r>
            <a:endParaRPr b="0" lang="en-PH" sz="2000" spc="-1" strike="noStrike">
              <a:latin typeface="Montserrat"/>
              <a:ea typeface="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TL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≅ TL</a:t>
            </a:r>
            <a:endParaRPr b="0" lang="en-PH" sz="2000" spc="-1" strike="noStrike">
              <a:latin typeface="Montserrat"/>
              <a:ea typeface="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CL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≅ AL</a:t>
            </a:r>
            <a:endParaRPr b="0" lang="en-PH" sz="2000" spc="-1" strike="noStrike">
              <a:latin typeface="Montserrat"/>
              <a:ea typeface="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∠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CTL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≅ ∠ATL</a:t>
            </a:r>
            <a:endParaRPr b="0" lang="en-PH" sz="2000" spc="-1" strike="noStrike">
              <a:latin typeface="Montserrat"/>
              <a:ea typeface="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∠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CLT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≅ ∠ALT</a:t>
            </a:r>
            <a:endParaRPr b="0" lang="en-PH" sz="2000" spc="-1" strike="noStrike">
              <a:latin typeface="Montserrat"/>
              <a:ea typeface="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∠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TCL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≅ ∠TAL</a:t>
            </a:r>
            <a:endParaRPr b="0" lang="en-PH" sz="2000" spc="-1" strike="noStrike">
              <a:latin typeface="Montserrat"/>
              <a:ea typeface=""/>
            </a:endParaRPr>
          </a:p>
        </p:txBody>
      </p:sp>
      <p:sp>
        <p:nvSpPr>
          <p:cNvPr id="170" name="TextBox 42"/>
          <p:cNvSpPr/>
          <p:nvPr/>
        </p:nvSpPr>
        <p:spPr>
          <a:xfrm>
            <a:off x="7458480" y="2340000"/>
            <a:ext cx="10541520" cy="3354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5.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 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Statements 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Reasons</a:t>
            </a:r>
            <a:endParaRPr b="0" lang="en-PH" sz="2000" spc="-1" strike="noStrike">
              <a:latin typeface="Montserrat"/>
              <a:ea typeface="Ð~ïá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1.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RT ≅ CE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1.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Given</a:t>
            </a:r>
            <a:endParaRPr b="0" lang="en-PH" sz="2000" spc="-1" strike="noStrike">
              <a:latin typeface="Montserrat"/>
              <a:ea typeface="Ð~ïá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2.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RE ≅ CT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2.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Given</a:t>
            </a:r>
            <a:endParaRPr b="0" lang="en-PH" sz="2000" spc="-1" strike="noStrike">
              <a:latin typeface="Montserrat"/>
              <a:ea typeface="Ð~ïá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3.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ET ≅ ET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3.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Reflexive Property</a:t>
            </a:r>
            <a:endParaRPr b="0" lang="en-PH" sz="2000" spc="-1" strike="noStrike">
              <a:latin typeface="Montserrat"/>
              <a:ea typeface="Ð~ïá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4.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RE ┴ RE, CE ┴ CT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4.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Given</a:t>
            </a:r>
            <a:endParaRPr b="0" lang="en-PH" sz="2000" spc="-1" strike="noStrike">
              <a:latin typeface="Montserrat"/>
              <a:ea typeface="Ð~ïá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5.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∠R and ∠E are right angle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5.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Definition of perpendicularity</a:t>
            </a:r>
            <a:endParaRPr b="0" lang="en-PH" sz="2000" spc="-1" strike="noStrike">
              <a:latin typeface="Montserrat"/>
              <a:ea typeface="Ð~ïá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6.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∠R ≅ ∠E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6.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Any two right angles are congruent</a:t>
            </a:r>
            <a:endParaRPr b="0" lang="en-PH" sz="2000" spc="-1" strike="noStrike">
              <a:latin typeface="Montserrat"/>
              <a:ea typeface="Ð~ïá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7.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RT || CE, RE || CT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7.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Given</a:t>
            </a:r>
            <a:endParaRPr b="0" lang="en-PH" sz="2000" spc="-1" strike="noStrike">
              <a:latin typeface="Montserrat"/>
              <a:ea typeface="Ð~ïá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8.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∠RTE ≅ ∠CET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8.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The PAIC Theorem</a:t>
            </a:r>
            <a:endParaRPr b="0" lang="en-PH" sz="2000" spc="-1" strike="noStrike">
              <a:latin typeface="Montserrat"/>
              <a:ea typeface="Ð~ïá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9.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∠RET ≅ ∠CTE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9.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The PAIC Theorem</a:t>
            </a:r>
            <a:endParaRPr b="0" lang="en-PH" sz="2000" spc="-1" strike="noStrike">
              <a:latin typeface="Montserrat"/>
              <a:ea typeface="Ð~ïá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10.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ΔRET ≅ ΔCTE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10.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Definition of congruent triangles</a:t>
            </a:r>
            <a:endParaRPr b="0" lang="en-PH" sz="2000" spc="-1" strike="noStrike">
              <a:latin typeface="Montserrat"/>
              <a:ea typeface="Ð~ïáþ"/>
            </a:endParaRPr>
          </a:p>
        </p:txBody>
      </p:sp>
    </p:spTree>
  </p:cSld>
  <p:transition>
    <p:fade/>
  </p:transition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Freeform 2"/>
          <p:cNvSpPr/>
          <p:nvPr/>
        </p:nvSpPr>
        <p:spPr>
          <a:xfrm>
            <a:off x="4133880" y="2263320"/>
            <a:ext cx="9910800" cy="5063040"/>
          </a:xfrm>
          <a:custGeom>
            <a:avLst/>
            <a:gdLst/>
            <a:ahLst/>
            <a:rect l="l" t="t" r="r" b="b"/>
            <a:pathLst>
              <a:path w="9912780" h="5065200">
                <a:moveTo>
                  <a:pt x="0" y="0"/>
                </a:moveTo>
                <a:lnTo>
                  <a:pt x="9912780" y="0"/>
                </a:lnTo>
                <a:lnTo>
                  <a:pt x="9912780" y="5065200"/>
                </a:lnTo>
                <a:lnTo>
                  <a:pt x="0" y="50652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</p:spTree>
  </p:cSld>
  <p:transition>
    <p:fade/>
  </p:transition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" descr=""/>
          <p:cNvPicPr/>
          <p:nvPr/>
        </p:nvPicPr>
        <p:blipFill>
          <a:blip r:embed="rId1"/>
          <a:stretch/>
        </p:blipFill>
        <p:spPr>
          <a:xfrm>
            <a:off x="11583000" y="2016000"/>
            <a:ext cx="5445000" cy="2710080"/>
          </a:xfrm>
          <a:prstGeom prst="rect">
            <a:avLst/>
          </a:prstGeom>
          <a:ln w="0">
            <a:noFill/>
          </a:ln>
        </p:spPr>
      </p:pic>
      <p:pic>
        <p:nvPicPr>
          <p:cNvPr id="47" name="" descr=""/>
          <p:cNvPicPr/>
          <p:nvPr/>
        </p:nvPicPr>
        <p:blipFill>
          <a:blip r:embed="rId2"/>
          <a:stretch/>
        </p:blipFill>
        <p:spPr>
          <a:xfrm>
            <a:off x="6466320" y="2160000"/>
            <a:ext cx="5053680" cy="2637720"/>
          </a:xfrm>
          <a:prstGeom prst="rect">
            <a:avLst/>
          </a:prstGeom>
          <a:ln w="0">
            <a:noFill/>
          </a:ln>
        </p:spPr>
      </p:pic>
      <p:sp>
        <p:nvSpPr>
          <p:cNvPr id="48" name="Freeform 2"/>
          <p:cNvSpPr/>
          <p:nvPr/>
        </p:nvSpPr>
        <p:spPr>
          <a:xfrm>
            <a:off x="0" y="9364320"/>
            <a:ext cx="18274320" cy="93852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49" name="Group 3"/>
          <p:cNvGrpSpPr/>
          <p:nvPr/>
        </p:nvGrpSpPr>
        <p:grpSpPr>
          <a:xfrm>
            <a:off x="16303320" y="0"/>
            <a:ext cx="1441800" cy="1441800"/>
            <a:chOff x="16303320" y="0"/>
            <a:chExt cx="1441800" cy="1441800"/>
          </a:xfrm>
        </p:grpSpPr>
        <p:sp>
          <p:nvSpPr>
            <p:cNvPr id="50" name="Freeform 4"/>
            <p:cNvSpPr/>
            <p:nvPr/>
          </p:nvSpPr>
          <p:spPr>
            <a:xfrm>
              <a:off x="16303320" y="0"/>
              <a:ext cx="1441800" cy="144180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51" name="Freeform 5"/>
          <p:cNvSpPr/>
          <p:nvPr/>
        </p:nvSpPr>
        <p:spPr>
          <a:xfrm>
            <a:off x="16286040" y="-96840"/>
            <a:ext cx="1537920" cy="153792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52" name="TextBox 6"/>
          <p:cNvSpPr/>
          <p:nvPr/>
        </p:nvSpPr>
        <p:spPr>
          <a:xfrm>
            <a:off x="368280" y="9588600"/>
            <a:ext cx="6843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53" name="TextBox 7"/>
          <p:cNvSpPr/>
          <p:nvPr/>
        </p:nvSpPr>
        <p:spPr>
          <a:xfrm>
            <a:off x="14268960" y="9573480"/>
            <a:ext cx="374112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54" name="TextBox 8"/>
          <p:cNvSpPr/>
          <p:nvPr/>
        </p:nvSpPr>
        <p:spPr>
          <a:xfrm>
            <a:off x="594000" y="1440000"/>
            <a:ext cx="17100000" cy="682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If ΔABC slides over to the right to fi t in ΔJKL, then they will fi t exactly. However, they will fi t exactly only if a proper pairing of the vertices is made. In this case, the proper pairing will have to be: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A to J or A ↔ J reads as “A corresponds to J.”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B to K or B ↔ K reads as “B corresponds to K.”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C to L or C ↔ L reads as “C corresponds to L.”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When the vertices are matched this way, ∠A and ∠J are </a:t>
            </a: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corresponding angles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 and AC and JL are </a:t>
            </a: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corresponding sides.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Corresponding angles and corresponding sides are examples of </a:t>
            </a: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corresponding parts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. Figures are </a:t>
            </a: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congruent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 if all pairs of corresponding sides and angles are congruent.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r>
              <a:rPr b="0" lang="en-US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DejaVu Sans"/>
              </a:rPr>
              <a:t>If ΔABC is congruent to ΔJKL (that is, ΔABC </a:t>
            </a:r>
            <a:r>
              <a:rPr b="0" lang="en-US" sz="2800" spc="-1" strike="noStrike">
                <a:solidFill>
                  <a:srgbClr val="000000"/>
                </a:solidFill>
                <a:latin typeface="Lato"/>
                <a:ea typeface="DejaVu Sans"/>
              </a:rPr>
              <a:t>≅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DejaVu Sans"/>
              </a:rPr>
              <a:t> ΔJKL), then the vertices of the two 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triangles correspond in the same order as the letters naming the triangles.</a:t>
            </a:r>
            <a:endParaRPr b="0" lang="en-PH" sz="2000" spc="-1" strike="noStrike">
              <a:latin typeface="Arial"/>
            </a:endParaRPr>
          </a:p>
          <a:p>
            <a:pPr algn="ctr"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A ↔ J</a:t>
            </a:r>
            <a:endParaRPr b="0" lang="en-PH" sz="2000" spc="-1" strike="noStrike">
              <a:latin typeface="Arial"/>
            </a:endParaRPr>
          </a:p>
          <a:p>
            <a:pPr algn="ctr"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B ↔ K</a:t>
            </a:r>
            <a:endParaRPr b="0" lang="en-PH" sz="2000" spc="-1" strike="noStrike">
              <a:latin typeface="Arial"/>
            </a:endParaRPr>
          </a:p>
          <a:p>
            <a:pPr algn="ctr"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C ↔ L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55" name="Freeform 9"/>
          <p:cNvSpPr/>
          <p:nvPr/>
        </p:nvSpPr>
        <p:spPr>
          <a:xfrm>
            <a:off x="13680" y="-2520"/>
            <a:ext cx="5026320" cy="93852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56" name="TextBox 1"/>
          <p:cNvSpPr/>
          <p:nvPr/>
        </p:nvSpPr>
        <p:spPr>
          <a:xfrm>
            <a:off x="540000" y="262800"/>
            <a:ext cx="46800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ffffff"/>
                </a:solidFill>
                <a:latin typeface="Lato Bold Italics"/>
                <a:ea typeface="DejaVu Sans"/>
              </a:rPr>
              <a:t>Congruent Triangles</a:t>
            </a:r>
            <a:endParaRPr b="0" lang="en-PH" sz="3000" spc="-1" strike="noStrike">
              <a:solidFill>
                <a:srgbClr val="ffffff"/>
              </a:solidFill>
              <a:latin typeface="Arial"/>
            </a:endParaRPr>
          </a:p>
        </p:txBody>
      </p:sp>
      <mc:AlternateContent>
        <mc:Choice xmlns:a14="http://schemas.microsoft.com/office/drawing/2010/main" Requires="a14">
          <p:sp>
            <p:nvSpPr>
              <p:cNvPr id="57" name=""/>
              <p:cNvSpPr txBox="1"/>
              <p:nvPr/>
            </p:nvSpPr>
            <p:spPr>
              <a:xfrm>
                <a:off x="8780400" y="4518000"/>
                <a:ext cx="719640" cy="359640"/>
              </a:xfrm>
              <a:prstGeom prst="rect">
                <a:avLst/>
              </a:prstGeom>
            </p:spPr>
            <p:txBody>
              <a:bodyPr/>
              <a:p>
                <a14:m>
                  <m:oMath xmlns:m="http://schemas.openxmlformats.org/officeDocument/2006/math"/>
                </a14:m>
              </a:p>
            </p:txBody>
          </p:sp>
        </mc:Choice>
        <mc:Fallback/>
      </mc:AlternateContent>
    </p:spTree>
  </p:cSld>
  <p:transition>
    <p:fade/>
  </p:transition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" descr=""/>
          <p:cNvPicPr/>
          <p:nvPr/>
        </p:nvPicPr>
        <p:blipFill>
          <a:blip r:embed="rId1"/>
          <a:stretch/>
        </p:blipFill>
        <p:spPr>
          <a:xfrm>
            <a:off x="9000000" y="4528440"/>
            <a:ext cx="2926080" cy="2131560"/>
          </a:xfrm>
          <a:prstGeom prst="rect">
            <a:avLst/>
          </a:prstGeom>
          <a:ln w="0">
            <a:noFill/>
          </a:ln>
        </p:spPr>
      </p:pic>
      <p:pic>
        <p:nvPicPr>
          <p:cNvPr id="59" name="" descr=""/>
          <p:cNvPicPr/>
          <p:nvPr/>
        </p:nvPicPr>
        <p:blipFill>
          <a:blip r:embed="rId2"/>
          <a:stretch/>
        </p:blipFill>
        <p:spPr>
          <a:xfrm>
            <a:off x="10080000" y="1728000"/>
            <a:ext cx="4323600" cy="2184120"/>
          </a:xfrm>
          <a:prstGeom prst="rect">
            <a:avLst/>
          </a:prstGeom>
          <a:ln w="0">
            <a:noFill/>
          </a:ln>
        </p:spPr>
      </p:pic>
      <p:pic>
        <p:nvPicPr>
          <p:cNvPr id="60" name="" descr=""/>
          <p:cNvPicPr/>
          <p:nvPr/>
        </p:nvPicPr>
        <p:blipFill>
          <a:blip r:embed="rId3"/>
          <a:stretch/>
        </p:blipFill>
        <p:spPr>
          <a:xfrm>
            <a:off x="5616000" y="1728000"/>
            <a:ext cx="4320000" cy="2164320"/>
          </a:xfrm>
          <a:prstGeom prst="rect">
            <a:avLst/>
          </a:prstGeom>
          <a:ln w="0">
            <a:noFill/>
          </a:ln>
        </p:spPr>
      </p:pic>
      <p:sp>
        <p:nvSpPr>
          <p:cNvPr id="61" name="Freeform 10"/>
          <p:cNvSpPr/>
          <p:nvPr/>
        </p:nvSpPr>
        <p:spPr>
          <a:xfrm>
            <a:off x="0" y="9364320"/>
            <a:ext cx="18274320" cy="93852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62" name="Group 2"/>
          <p:cNvGrpSpPr/>
          <p:nvPr/>
        </p:nvGrpSpPr>
        <p:grpSpPr>
          <a:xfrm>
            <a:off x="16303320" y="0"/>
            <a:ext cx="1441800" cy="1441800"/>
            <a:chOff x="16303320" y="0"/>
            <a:chExt cx="1441800" cy="1441800"/>
          </a:xfrm>
        </p:grpSpPr>
        <p:sp>
          <p:nvSpPr>
            <p:cNvPr id="63" name="Freeform 11"/>
            <p:cNvSpPr/>
            <p:nvPr/>
          </p:nvSpPr>
          <p:spPr>
            <a:xfrm>
              <a:off x="16303320" y="0"/>
              <a:ext cx="1441800" cy="144180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64" name="Freeform 12"/>
          <p:cNvSpPr/>
          <p:nvPr/>
        </p:nvSpPr>
        <p:spPr>
          <a:xfrm>
            <a:off x="16286040" y="-96840"/>
            <a:ext cx="1537920" cy="153792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65" name="TextBox 11"/>
          <p:cNvSpPr/>
          <p:nvPr/>
        </p:nvSpPr>
        <p:spPr>
          <a:xfrm>
            <a:off x="368280" y="9588600"/>
            <a:ext cx="6843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66" name="TextBox 12"/>
          <p:cNvSpPr/>
          <p:nvPr/>
        </p:nvSpPr>
        <p:spPr>
          <a:xfrm>
            <a:off x="14268960" y="9573480"/>
            <a:ext cx="374112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67" name="TextBox 13"/>
          <p:cNvSpPr/>
          <p:nvPr/>
        </p:nvSpPr>
        <p:spPr>
          <a:xfrm>
            <a:off x="594000" y="1440000"/>
            <a:ext cx="17100000" cy="7622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The correspondence among vertices can be used to name the corresponding congruent sides and angles of the two triangles.</a:t>
            </a:r>
            <a:endParaRPr b="0" lang="en-PH" sz="2000" spc="-1" strike="noStrike">
              <a:latin typeface="Montserrat"/>
              <a:ea typeface="Ð~ïá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endParaRPr b="0" lang="en-PH" sz="2000" spc="-1" strike="noStrike">
              <a:latin typeface="Montserrat"/>
              <a:ea typeface="Ð~ïá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endParaRPr b="0" lang="en-PH" sz="2000" spc="-1" strike="noStrike">
              <a:latin typeface="Montserrat"/>
              <a:ea typeface="Ð~ïá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∠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A ≅ ∠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J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AB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 ≅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JK</a:t>
            </a:r>
            <a:endParaRPr b="0" lang="en-PH" sz="2000" spc="-1" strike="noStrike">
              <a:latin typeface="Montserrat"/>
              <a:ea typeface="Ð~ïá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∠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B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≅ ∠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K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BC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≅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KL</a:t>
            </a:r>
            <a:endParaRPr b="0" lang="en-PH" sz="2000" spc="-1" strike="noStrike">
              <a:latin typeface="Montserrat"/>
              <a:ea typeface="Ð~ïá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∠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C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≅ ∠L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AC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 ≅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JL</a:t>
            </a:r>
            <a:endParaRPr b="0" lang="en-PH" sz="2000" spc="-1" strike="noStrike">
              <a:latin typeface="Montserrat"/>
              <a:ea typeface="Ð~ïáþ"/>
            </a:endParaRPr>
          </a:p>
          <a:p>
            <a:endParaRPr b="0" lang="en-PH" sz="2000" spc="-1" strike="noStrike">
              <a:latin typeface="Montserrat"/>
              <a:ea typeface="Ð~ïáþ"/>
            </a:endParaRPr>
          </a:p>
          <a:p>
            <a:endParaRPr b="0" lang="en-PH" sz="2000" spc="-1" strike="noStrike">
              <a:latin typeface="Montserrat"/>
              <a:ea typeface="Ð~ïá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The corresponding sides and angles can be determined from any congruence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statement by following the order of the letters. </a:t>
            </a:r>
            <a:endParaRPr b="0" lang="en-PH" sz="2000" spc="-1" strike="noStrike">
              <a:latin typeface="Montserrat"/>
              <a:ea typeface="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For example, ΔABC ≅ ΔDEF indicates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the following congruences:</a:t>
            </a:r>
            <a:endParaRPr b="0" lang="en-PH" sz="2000" spc="-1" strike="noStrike">
              <a:latin typeface="Montserrat"/>
              <a:ea typeface=""/>
            </a:endParaRPr>
          </a:p>
          <a:p>
            <a:endParaRPr b="0" lang="en-PH" sz="2000" spc="-1" strike="noStrike">
              <a:latin typeface="Montserrat"/>
              <a:ea typeface=""/>
            </a:endParaRPr>
          </a:p>
          <a:p>
            <a:endParaRPr b="0" lang="en-PH" sz="2000" spc="-1" strike="noStrike">
              <a:latin typeface="Montserrat"/>
              <a:ea typeface="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∠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A ≅ ∠D, ∠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B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≅ ∠E, and ∠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C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≅ ∠F.</a:t>
            </a:r>
            <a:endParaRPr b="0" lang="en-PH" sz="2000" spc="-1" strike="noStrike">
              <a:latin typeface="Montserrat"/>
              <a:ea typeface="Ð~ïá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Also,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AB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 ≅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DE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,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BC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≅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EF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,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AC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 ≅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DF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.</a:t>
            </a:r>
            <a:endParaRPr b="0" lang="en-PH" sz="2000" spc="-1" strike="noStrike">
              <a:latin typeface="Montserrat"/>
              <a:ea typeface="Ð~ïáþ"/>
            </a:endParaRPr>
          </a:p>
          <a:p>
            <a:endParaRPr b="0" lang="en-PH" sz="2000" spc="-1" strike="noStrike">
              <a:latin typeface="Montserrat"/>
              <a:ea typeface="Ð~ïáþ"/>
            </a:endParaRPr>
          </a:p>
          <a:p>
            <a:endParaRPr b="0" lang="en-PH" sz="2000" spc="-1" strike="noStrike">
              <a:latin typeface="Montserrat"/>
              <a:ea typeface="Ð~ïá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endParaRPr b="0" lang="en-PH" sz="2000" spc="-1" strike="noStrike">
              <a:latin typeface="Montserrat"/>
              <a:ea typeface="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endParaRPr b="0" lang="en-PH" sz="2000" spc="-1" strike="noStrike">
              <a:latin typeface="Montserrat"/>
              <a:ea typeface="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This means that if two triangles are congruent, then their corresponding parts are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also congruent (Corresponding Parts of Congruent Triangles are Congruent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).</a:t>
            </a:r>
            <a:endParaRPr b="0" lang="en-PH" sz="2000" spc="-1" strike="noStrike">
              <a:latin typeface="Montserrat"/>
              <a:ea typeface=""/>
            </a:endParaRPr>
          </a:p>
          <a:p>
            <a:endParaRPr b="0" lang="en-PH" sz="2000" spc="-1" strike="noStrike">
              <a:latin typeface="Montserrat"/>
              <a:ea typeface="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This is actually a restatement of the definition of congruent triangles. Since this will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often be used as a reason in proofs, it is convenient to use the abbreviation,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CPCTC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.</a:t>
            </a:r>
            <a:endParaRPr b="0" lang="en-PH" sz="2000" spc="-1" strike="noStrike">
              <a:latin typeface="Montserrat"/>
              <a:ea typeface="Ð~ïáþ"/>
            </a:endParaRPr>
          </a:p>
          <a:p>
            <a:endParaRPr b="0" lang="en-PH" sz="2000" spc="-1" strike="noStrike">
              <a:latin typeface="Montserrat"/>
              <a:ea typeface="Ð~ïá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Two polygons are congruent if and only if their vertices can be matched up so that their corresponding parts are congruent.</a:t>
            </a:r>
            <a:endParaRPr b="0" lang="en-PH" sz="2000" spc="-1" strike="noStrike">
              <a:latin typeface="Montserrat"/>
              <a:ea typeface="Ð~ïáþ"/>
            </a:endParaRPr>
          </a:p>
        </p:txBody>
      </p:sp>
      <p:sp>
        <p:nvSpPr>
          <p:cNvPr id="68" name="Freeform 13"/>
          <p:cNvSpPr/>
          <p:nvPr/>
        </p:nvSpPr>
        <p:spPr>
          <a:xfrm>
            <a:off x="13680" y="-2520"/>
            <a:ext cx="5026320" cy="93852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69" name="TextBox 14"/>
          <p:cNvSpPr/>
          <p:nvPr/>
        </p:nvSpPr>
        <p:spPr>
          <a:xfrm>
            <a:off x="540000" y="262800"/>
            <a:ext cx="46800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ffffff"/>
                </a:solidFill>
                <a:latin typeface="Lato Bold Italics"/>
                <a:ea typeface="DejaVu Sans"/>
              </a:rPr>
              <a:t>Congruent Triangles</a:t>
            </a:r>
            <a:endParaRPr b="0" lang="en-PH" sz="3000" spc="-1" strike="noStrike">
              <a:solidFill>
                <a:srgbClr val="ffffff"/>
              </a:solidFill>
              <a:latin typeface="Arial"/>
            </a:endParaRPr>
          </a:p>
        </p:txBody>
      </p:sp>
      <mc:AlternateContent>
        <mc:Choice xmlns:a14="http://schemas.microsoft.com/office/drawing/2010/main" Requires="a14">
          <p:sp>
            <p:nvSpPr>
              <p:cNvPr id="70" name=""/>
              <p:cNvSpPr txBox="1"/>
              <p:nvPr/>
            </p:nvSpPr>
            <p:spPr>
              <a:xfrm>
                <a:off x="8780400" y="4518000"/>
                <a:ext cx="719640" cy="359640"/>
              </a:xfrm>
              <a:prstGeom prst="rect">
                <a:avLst/>
              </a:prstGeom>
            </p:spPr>
            <p:txBody>
              <a:bodyPr/>
              <a:p>
                <a14:m>
                  <m:oMath xmlns:m="http://schemas.openxmlformats.org/officeDocument/2006/math"/>
                </a14:m>
              </a:p>
            </p:txBody>
          </p:sp>
        </mc:Choice>
        <mc:Fallback/>
      </mc:AlternateContent>
    </p:spTree>
  </p:cSld>
  <p:transition>
    <p:fade/>
  </p:transition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" descr=""/>
          <p:cNvPicPr/>
          <p:nvPr/>
        </p:nvPicPr>
        <p:blipFill>
          <a:blip r:embed="rId1"/>
          <a:stretch/>
        </p:blipFill>
        <p:spPr>
          <a:xfrm>
            <a:off x="9847440" y="5461920"/>
            <a:ext cx="2932560" cy="3902400"/>
          </a:xfrm>
          <a:prstGeom prst="rect">
            <a:avLst/>
          </a:prstGeom>
          <a:ln w="0">
            <a:noFill/>
          </a:ln>
        </p:spPr>
      </p:pic>
      <p:sp>
        <p:nvSpPr>
          <p:cNvPr id="72" name="Freeform 14"/>
          <p:cNvSpPr/>
          <p:nvPr/>
        </p:nvSpPr>
        <p:spPr>
          <a:xfrm>
            <a:off x="0" y="9364320"/>
            <a:ext cx="18274320" cy="93852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73" name="Group 4"/>
          <p:cNvGrpSpPr/>
          <p:nvPr/>
        </p:nvGrpSpPr>
        <p:grpSpPr>
          <a:xfrm>
            <a:off x="16303320" y="0"/>
            <a:ext cx="1441800" cy="1441800"/>
            <a:chOff x="16303320" y="0"/>
            <a:chExt cx="1441800" cy="1441800"/>
          </a:xfrm>
        </p:grpSpPr>
        <p:sp>
          <p:nvSpPr>
            <p:cNvPr id="74" name="Freeform 15"/>
            <p:cNvSpPr/>
            <p:nvPr/>
          </p:nvSpPr>
          <p:spPr>
            <a:xfrm>
              <a:off x="16303320" y="0"/>
              <a:ext cx="1441800" cy="144180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75" name="Freeform 16"/>
          <p:cNvSpPr/>
          <p:nvPr/>
        </p:nvSpPr>
        <p:spPr>
          <a:xfrm>
            <a:off x="16286040" y="-96840"/>
            <a:ext cx="1537920" cy="153792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76" name="TextBox 15"/>
          <p:cNvSpPr/>
          <p:nvPr/>
        </p:nvSpPr>
        <p:spPr>
          <a:xfrm>
            <a:off x="368280" y="9588600"/>
            <a:ext cx="6843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77" name="TextBox 16"/>
          <p:cNvSpPr/>
          <p:nvPr/>
        </p:nvSpPr>
        <p:spPr>
          <a:xfrm>
            <a:off x="14268960" y="9573480"/>
            <a:ext cx="374112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78" name="TextBox 17"/>
          <p:cNvSpPr/>
          <p:nvPr/>
        </p:nvSpPr>
        <p:spPr>
          <a:xfrm>
            <a:off x="558000" y="1476000"/>
            <a:ext cx="17100000" cy="5488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In general, two figures are said to be congruent if they have the same shape and size. Hence, congruent figures can fit each other exactly.</a:t>
            </a:r>
            <a:endParaRPr b="0" lang="en-PH" sz="2000" spc="-1" strike="noStrike">
              <a:latin typeface="Montserrat"/>
              <a:ea typeface="Ð~ïá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It is important to list the letters of the vertices in the correct order whenever you write a congruence statement.</a:t>
            </a:r>
            <a:endParaRPr b="0" lang="en-PH" sz="2000" spc="-1" strike="noStrike">
              <a:latin typeface="Montserrat"/>
              <a:ea typeface="Ð~ïáþ"/>
            </a:endParaRPr>
          </a:p>
          <a:p>
            <a:endParaRPr b="0" lang="en-PH" sz="2000" spc="-1" strike="noStrike">
              <a:latin typeface="Montserrat"/>
              <a:ea typeface="Ð~ïáþ"/>
            </a:endParaRPr>
          </a:p>
          <a:p>
            <a:endParaRPr b="0" lang="en-PH" sz="2000" spc="-1" strike="noStrike">
              <a:latin typeface="Montserrat"/>
              <a:ea typeface="Ð~ïáþ"/>
            </a:endParaRPr>
          </a:p>
          <a:p>
            <a:endParaRPr b="0" lang="en-PH" sz="2000" spc="-1" strike="noStrike">
              <a:latin typeface="Montserrat"/>
              <a:ea typeface="Ð~ïáþ"/>
            </a:endParaRPr>
          </a:p>
          <a:p>
            <a:endParaRPr b="0" lang="en-PH" sz="2000" spc="-1" strike="noStrike">
              <a:latin typeface="Montserrat"/>
              <a:ea typeface="Ð~ïáþ"/>
            </a:endParaRPr>
          </a:p>
          <a:p>
            <a:endParaRPr b="0" lang="en-PH" sz="2000" spc="-1" strike="noStrike">
              <a:latin typeface="Montserrat"/>
              <a:ea typeface="Ð~ïáþ"/>
            </a:endParaRPr>
          </a:p>
          <a:p>
            <a:endParaRPr b="0" lang="en-PH" sz="2000" spc="-1" strike="noStrike">
              <a:latin typeface="Montserrat"/>
              <a:ea typeface="Ð~ïáþ"/>
            </a:endParaRPr>
          </a:p>
          <a:p>
            <a:endParaRPr b="0" lang="en-PH" sz="2000" spc="-1" strike="noStrike">
              <a:latin typeface="Montserrat"/>
              <a:ea typeface="Ð~ïáþ"/>
            </a:endParaRPr>
          </a:p>
          <a:p>
            <a:endParaRPr b="0" lang="en-PH" sz="2000" spc="-1" strike="noStrike">
              <a:latin typeface="Montserrat"/>
              <a:ea typeface="Ð~ïáþ"/>
            </a:endParaRPr>
          </a:p>
          <a:p>
            <a:endParaRPr b="0" lang="en-PH" sz="2000" spc="-1" strike="noStrike">
              <a:latin typeface="Montserrat"/>
              <a:ea typeface="Ð~ïáþ"/>
            </a:endParaRPr>
          </a:p>
          <a:p>
            <a:endParaRPr b="0" lang="en-PH" sz="2000" spc="-1" strike="noStrike">
              <a:latin typeface="Montserrat"/>
              <a:ea typeface="Ð~ïá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Example 1:</a:t>
            </a:r>
            <a:endParaRPr b="0" lang="en-PH" sz="2000" spc="-1" strike="noStrike">
              <a:latin typeface="Montserrat"/>
              <a:ea typeface="Ð~ïá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Given that ΔKSG ≅ ΔNSI, name all the corresponding parts.</a:t>
            </a:r>
            <a:endParaRPr b="0" lang="en-PH" sz="2000" spc="-1" strike="noStrike">
              <a:latin typeface="Montserrat"/>
              <a:ea typeface="Ð~ïá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Solution:</a:t>
            </a:r>
            <a:endParaRPr b="0" lang="en-PH" sz="2000" spc="-1" strike="noStrike">
              <a:latin typeface="Montserrat"/>
              <a:ea typeface="Ð~ïá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The correspondence of the vertices can be used to name the congruent </a:t>
            </a:r>
            <a:endParaRPr b="0" lang="en-PH" sz="2000" spc="-1" strike="noStrike">
              <a:latin typeface="Montserrat"/>
              <a:ea typeface="Ð~ïá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sides and angles of the two triangles.</a:t>
            </a:r>
            <a:endParaRPr b="0" lang="en-PH" sz="2000" spc="-1" strike="noStrike">
              <a:latin typeface="Montserrat"/>
              <a:ea typeface="Ð~ïáþ"/>
            </a:endParaRPr>
          </a:p>
        </p:txBody>
      </p:sp>
      <p:sp>
        <p:nvSpPr>
          <p:cNvPr id="79" name="Freeform 17"/>
          <p:cNvSpPr/>
          <p:nvPr/>
        </p:nvSpPr>
        <p:spPr>
          <a:xfrm>
            <a:off x="13680" y="-2520"/>
            <a:ext cx="5026320" cy="93852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0" name="TextBox 18"/>
          <p:cNvSpPr/>
          <p:nvPr/>
        </p:nvSpPr>
        <p:spPr>
          <a:xfrm>
            <a:off x="540000" y="262800"/>
            <a:ext cx="46800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ffffff"/>
                </a:solidFill>
                <a:latin typeface="Lato Bold Italics"/>
                <a:ea typeface="DejaVu Sans"/>
              </a:rPr>
              <a:t>Congruent Triangles</a:t>
            </a:r>
            <a:endParaRPr b="0" lang="en-PH" sz="3000" spc="-1" strike="noStrike">
              <a:solidFill>
                <a:srgbClr val="ffffff"/>
              </a:solidFill>
              <a:latin typeface="Arial"/>
            </a:endParaRPr>
          </a:p>
        </p:txBody>
      </p:sp>
      <mc:AlternateContent>
        <mc:Choice xmlns:a14="http://schemas.microsoft.com/office/drawing/2010/main" Requires="a14">
          <p:sp>
            <p:nvSpPr>
              <p:cNvPr id="81" name=""/>
              <p:cNvSpPr txBox="1"/>
              <p:nvPr/>
            </p:nvSpPr>
            <p:spPr>
              <a:xfrm>
                <a:off x="8780400" y="4518000"/>
                <a:ext cx="719640" cy="359640"/>
              </a:xfrm>
              <a:prstGeom prst="rect">
                <a:avLst/>
              </a:prstGeom>
            </p:spPr>
            <p:txBody>
              <a:bodyPr/>
              <a:p>
                <a14:m>
                  <m:oMath xmlns:m="http://schemas.openxmlformats.org/officeDocument/2006/math"/>
                </a14:m>
              </a:p>
            </p:txBody>
          </p:sp>
        </mc:Choice>
        <mc:Fallback/>
      </mc:AlternateContent>
      <p:pic>
        <p:nvPicPr>
          <p:cNvPr id="82" name="" descr=""/>
          <p:cNvPicPr/>
          <p:nvPr/>
        </p:nvPicPr>
        <p:blipFill>
          <a:blip r:embed="rId5"/>
          <a:stretch/>
        </p:blipFill>
        <p:spPr>
          <a:xfrm>
            <a:off x="2979360" y="2520000"/>
            <a:ext cx="12329280" cy="3060000"/>
          </a:xfrm>
          <a:prstGeom prst="rect">
            <a:avLst/>
          </a:prstGeom>
          <a:ln w="0">
            <a:noFill/>
          </a:ln>
        </p:spPr>
      </p:pic>
      <p:sp>
        <p:nvSpPr>
          <p:cNvPr id="83" name=""/>
          <p:cNvSpPr txBox="1"/>
          <p:nvPr/>
        </p:nvSpPr>
        <p:spPr>
          <a:xfrm>
            <a:off x="360000" y="7120080"/>
            <a:ext cx="9180000" cy="2095920"/>
          </a:xfrm>
          <a:prstGeom prst="rect">
            <a:avLst/>
          </a:prstGeom>
          <a:blipFill rotWithShape="0">
            <a:blip r:embed="rId6"/>
            <a:stretch/>
          </a:blipFill>
          <a:ln w="0">
            <a:noFill/>
          </a:ln>
        </p:spPr>
        <p:txBody>
          <a:bodyPr lIns="90000" rIns="90000" tIns="45000" bIns="45000" anchor="ctr" anchorCtr="1">
            <a:noAutofit/>
          </a:bodyPr>
          <a:p>
            <a:pPr algn="ctr">
              <a:buNone/>
            </a:pPr>
            <a:r>
              <a:rPr b="0" lang="en-PH" sz="1800" spc="-1" strike="noStrike">
                <a:latin typeface="Arial"/>
              </a:rPr>
              <a:t>  </a:t>
            </a:r>
            <a:endParaRPr b="0" lang="en-PH" sz="1800" spc="-1" strike="noStrike">
              <a:latin typeface="Arial"/>
            </a:endParaRPr>
          </a:p>
        </p:txBody>
      </p:sp>
    </p:spTree>
  </p:cSld>
  <p:transition>
    <p:fade/>
  </p:transition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" descr=""/>
          <p:cNvPicPr/>
          <p:nvPr/>
        </p:nvPicPr>
        <p:blipFill>
          <a:blip r:embed="rId1"/>
          <a:stretch/>
        </p:blipFill>
        <p:spPr>
          <a:xfrm>
            <a:off x="10800000" y="2340000"/>
            <a:ext cx="4320000" cy="2747520"/>
          </a:xfrm>
          <a:prstGeom prst="rect">
            <a:avLst/>
          </a:prstGeom>
          <a:ln w="0">
            <a:noFill/>
          </a:ln>
        </p:spPr>
      </p:pic>
      <p:sp>
        <p:nvSpPr>
          <p:cNvPr id="85" name="Freeform 1"/>
          <p:cNvSpPr/>
          <p:nvPr/>
        </p:nvSpPr>
        <p:spPr>
          <a:xfrm>
            <a:off x="0" y="9364320"/>
            <a:ext cx="18274320" cy="93852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86" name="Group 1"/>
          <p:cNvGrpSpPr/>
          <p:nvPr/>
        </p:nvGrpSpPr>
        <p:grpSpPr>
          <a:xfrm>
            <a:off x="16303320" y="0"/>
            <a:ext cx="1441800" cy="1441800"/>
            <a:chOff x="16303320" y="0"/>
            <a:chExt cx="1441800" cy="1441800"/>
          </a:xfrm>
        </p:grpSpPr>
        <p:sp>
          <p:nvSpPr>
            <p:cNvPr id="87" name="Freeform 3"/>
            <p:cNvSpPr/>
            <p:nvPr/>
          </p:nvSpPr>
          <p:spPr>
            <a:xfrm>
              <a:off x="16303320" y="0"/>
              <a:ext cx="1441800" cy="144180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88" name="Freeform 6"/>
          <p:cNvSpPr/>
          <p:nvPr/>
        </p:nvSpPr>
        <p:spPr>
          <a:xfrm>
            <a:off x="16286040" y="-96840"/>
            <a:ext cx="1537920" cy="153792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9" name="TextBox 3"/>
          <p:cNvSpPr/>
          <p:nvPr/>
        </p:nvSpPr>
        <p:spPr>
          <a:xfrm>
            <a:off x="368280" y="9588600"/>
            <a:ext cx="6843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90" name="TextBox 4"/>
          <p:cNvSpPr/>
          <p:nvPr/>
        </p:nvSpPr>
        <p:spPr>
          <a:xfrm>
            <a:off x="14268960" y="9573480"/>
            <a:ext cx="374112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91" name="TextBox 5"/>
          <p:cNvSpPr/>
          <p:nvPr/>
        </p:nvSpPr>
        <p:spPr>
          <a:xfrm>
            <a:off x="558000" y="1476000"/>
            <a:ext cx="8442000" cy="5488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Example :</a:t>
            </a:r>
            <a:endParaRPr b="0" lang="en-PH" sz="2000" spc="-1" strike="noStrike">
              <a:latin typeface="Montserrat"/>
              <a:ea typeface="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Given: ΔTWO ≅ ΔISX, m∠O = 55, and SX = 4.</a:t>
            </a:r>
            <a:endParaRPr b="0" lang="en-PH" sz="2000" spc="-1" strike="noStrike">
              <a:latin typeface="Montserrat"/>
              <a:ea typeface=""/>
            </a:endParaRPr>
          </a:p>
          <a:p>
            <a:endParaRPr b="0" lang="en-PH" sz="2000" spc="-1" strike="noStrike">
              <a:latin typeface="Montserrat"/>
              <a:ea typeface="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Find: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a.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m∠K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b.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WO</a:t>
            </a:r>
            <a:endParaRPr b="0" lang="en-PH" sz="2000" spc="-1" strike="noStrike">
              <a:latin typeface="Montserrat"/>
              <a:ea typeface=""/>
            </a:endParaRPr>
          </a:p>
          <a:p>
            <a:endParaRPr b="0" lang="en-PH" sz="2000" spc="-1" strike="noStrike">
              <a:latin typeface="Montserrat"/>
              <a:ea typeface=""/>
            </a:endParaRPr>
          </a:p>
          <a:p>
            <a:endParaRPr b="0" lang="en-PH" sz="2000" spc="-1" strike="noStrike">
              <a:latin typeface="Montserrat"/>
              <a:ea typeface=""/>
            </a:endParaRPr>
          </a:p>
          <a:p>
            <a:endParaRPr b="0" lang="en-PH" sz="2000" spc="-1" strike="noStrike">
              <a:latin typeface="Montserrat"/>
              <a:ea typeface=""/>
            </a:endParaRPr>
          </a:p>
          <a:p>
            <a:endParaRPr b="0" lang="en-PH" sz="2000" spc="-1" strike="noStrike">
              <a:latin typeface="Montserrat"/>
              <a:ea typeface=""/>
            </a:endParaRPr>
          </a:p>
          <a:p>
            <a:endParaRPr b="0" lang="en-PH" sz="2000" spc="-1" strike="noStrike">
              <a:latin typeface="Montserrat"/>
              <a:ea typeface=""/>
            </a:endParaRPr>
          </a:p>
          <a:p>
            <a:endParaRPr b="0" lang="en-PH" sz="2000" spc="-1" strike="noStrike">
              <a:latin typeface="Montserrat"/>
              <a:ea typeface=""/>
            </a:endParaRPr>
          </a:p>
          <a:p>
            <a:endParaRPr b="0" lang="en-PH" sz="2000" spc="-1" strike="noStrike">
              <a:latin typeface="Montserrat"/>
              <a:ea typeface=""/>
            </a:endParaRPr>
          </a:p>
          <a:p>
            <a:endParaRPr b="0" lang="en-PH" sz="2000" spc="-1" strike="noStrike">
              <a:latin typeface="Montserrat"/>
              <a:ea typeface=""/>
            </a:endParaRPr>
          </a:p>
          <a:p>
            <a:endParaRPr b="0" lang="en-PH" sz="2000" spc="-1" strike="noStrike">
              <a:latin typeface="Montserrat"/>
              <a:ea typeface=""/>
            </a:endParaRPr>
          </a:p>
          <a:p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Solution:</a:t>
            </a:r>
            <a:endParaRPr b="0" lang="en-PH" sz="2000" spc="-1" strike="noStrike">
              <a:latin typeface="Montserrat"/>
              <a:ea typeface="Ð~ïáþ"/>
            </a:endParaRPr>
          </a:p>
          <a:p>
            <a:endParaRPr b="0" lang="en-PH" sz="2000" spc="-1" strike="noStrike">
              <a:latin typeface="Montserrat"/>
              <a:ea typeface="Ð~ïá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a. Because ∠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X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≅ O, you know that m∠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X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=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m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∠O = 55.</a:t>
            </a:r>
            <a:endParaRPr b="0" lang="en-PH" sz="2000" spc="-1" strike="noStrike">
              <a:latin typeface="Montserrat"/>
              <a:ea typeface="Ð~ïáþ"/>
            </a:endParaRPr>
          </a:p>
          <a:p>
            <a:endParaRPr b="0" lang="en-PH" sz="2000" spc="-1" strike="noStrike">
              <a:latin typeface="Montserrat"/>
              <a:ea typeface="Ð~ïá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b. Because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WO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≅ SX, you know that WO = SX = 4.</a:t>
            </a:r>
            <a:endParaRPr b="0" lang="en-PH" sz="2000" spc="-1" strike="noStrike">
              <a:latin typeface="Montserrat"/>
              <a:ea typeface="Ð~ïáþ"/>
            </a:endParaRPr>
          </a:p>
        </p:txBody>
      </p:sp>
      <p:sp>
        <p:nvSpPr>
          <p:cNvPr id="92" name="Freeform 18"/>
          <p:cNvSpPr/>
          <p:nvPr/>
        </p:nvSpPr>
        <p:spPr>
          <a:xfrm>
            <a:off x="13680" y="-2520"/>
            <a:ext cx="5026320" cy="93852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93" name="TextBox 10"/>
          <p:cNvSpPr/>
          <p:nvPr/>
        </p:nvSpPr>
        <p:spPr>
          <a:xfrm>
            <a:off x="540000" y="262800"/>
            <a:ext cx="46800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ffffff"/>
                </a:solidFill>
                <a:latin typeface="Lato Bold Italics"/>
                <a:ea typeface="DejaVu Sans"/>
              </a:rPr>
              <a:t>Congruent Triangles</a:t>
            </a:r>
            <a:endParaRPr b="0" lang="en-PH" sz="3000" spc="-1" strike="noStrike">
              <a:solidFill>
                <a:srgbClr val="ffffff"/>
              </a:solidFill>
              <a:latin typeface="Arial"/>
            </a:endParaRPr>
          </a:p>
        </p:txBody>
      </p:sp>
      <mc:AlternateContent>
        <mc:Choice xmlns:a14="http://schemas.microsoft.com/office/drawing/2010/main" Requires="a14">
          <p:sp>
            <p:nvSpPr>
              <p:cNvPr id="94" name=""/>
              <p:cNvSpPr txBox="1"/>
              <p:nvPr/>
            </p:nvSpPr>
            <p:spPr>
              <a:xfrm>
                <a:off x="8780400" y="4518000"/>
                <a:ext cx="719640" cy="359640"/>
              </a:xfrm>
              <a:prstGeom prst="rect">
                <a:avLst/>
              </a:prstGeom>
            </p:spPr>
            <p:txBody>
              <a:bodyPr/>
              <a:p>
                <a14:m>
                  <m:oMath xmlns:m="http://schemas.openxmlformats.org/officeDocument/2006/math"/>
                </a14:m>
              </a:p>
            </p:txBody>
          </p:sp>
        </mc:Choice>
        <mc:Fallback/>
      </mc:AlternateContent>
      <p:pic>
        <p:nvPicPr>
          <p:cNvPr id="95" name="" descr=""/>
          <p:cNvPicPr/>
          <p:nvPr/>
        </p:nvPicPr>
        <p:blipFill>
          <a:blip r:embed="rId5"/>
          <a:stretch/>
        </p:blipFill>
        <p:spPr>
          <a:xfrm>
            <a:off x="2082240" y="2989800"/>
            <a:ext cx="3353760" cy="2374200"/>
          </a:xfrm>
          <a:prstGeom prst="rect">
            <a:avLst/>
          </a:prstGeom>
          <a:ln w="0">
            <a:noFill/>
          </a:ln>
        </p:spPr>
      </p:pic>
      <p:sp>
        <p:nvSpPr>
          <p:cNvPr id="96" name="TextBox 19"/>
          <p:cNvSpPr/>
          <p:nvPr/>
        </p:nvSpPr>
        <p:spPr>
          <a:xfrm>
            <a:off x="8640000" y="1441080"/>
            <a:ext cx="8442000" cy="7134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Example :</a:t>
            </a:r>
            <a:endParaRPr b="0" lang="en-PH" sz="2000" spc="-1" strike="noStrike">
              <a:latin typeface="Montserrat"/>
              <a:ea typeface="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Given the marked figure, determine whether the triangles are congruent. If they are, write a congruence statement.</a:t>
            </a:r>
            <a:endParaRPr b="0" lang="en-PH" sz="2000" spc="-1" strike="noStrike">
              <a:latin typeface="Montserrat"/>
              <a:ea typeface="Ð~ïáþ"/>
            </a:endParaRPr>
          </a:p>
          <a:p>
            <a:endParaRPr b="0" lang="en-PH" sz="2000" spc="-1" strike="noStrike">
              <a:latin typeface="Montserrat"/>
              <a:ea typeface="Ð~ïáþ"/>
            </a:endParaRPr>
          </a:p>
          <a:p>
            <a:endParaRPr b="0" lang="en-PH" sz="2000" spc="-1" strike="noStrike">
              <a:latin typeface="Montserrat"/>
              <a:ea typeface="Ð~ïáþ"/>
            </a:endParaRPr>
          </a:p>
          <a:p>
            <a:endParaRPr b="0" lang="en-PH" sz="2000" spc="-1" strike="noStrike">
              <a:latin typeface="Montserrat"/>
              <a:ea typeface="Ð~ïáþ"/>
            </a:endParaRPr>
          </a:p>
          <a:p>
            <a:endParaRPr b="0" lang="en-PH" sz="2000" spc="-1" strike="noStrike">
              <a:latin typeface="Montserrat"/>
              <a:ea typeface="Ð~ïáþ"/>
            </a:endParaRPr>
          </a:p>
          <a:p>
            <a:endParaRPr b="0" lang="en-PH" sz="2000" spc="-1" strike="noStrike">
              <a:latin typeface="Montserrat"/>
              <a:ea typeface="Ð~ïáþ"/>
            </a:endParaRPr>
          </a:p>
          <a:p>
            <a:endParaRPr b="0" lang="en-PH" sz="2000" spc="-1" strike="noStrike">
              <a:latin typeface="Montserrat"/>
              <a:ea typeface="Ð~ïáþ"/>
            </a:endParaRPr>
          </a:p>
          <a:p>
            <a:endParaRPr b="0" lang="en-PH" sz="2000" spc="-1" strike="noStrike">
              <a:latin typeface="Montserrat"/>
              <a:ea typeface="Ð~ïáþ"/>
            </a:endParaRPr>
          </a:p>
          <a:p>
            <a:endParaRPr b="0" lang="en-PH" sz="2000" spc="-1" strike="noStrike">
              <a:latin typeface="Montserrat"/>
              <a:ea typeface="Ð~ïáþ"/>
            </a:endParaRPr>
          </a:p>
          <a:p>
            <a:endParaRPr b="0" lang="en-PH" sz="2000" spc="-1" strike="noStrike">
              <a:latin typeface="Montserrat"/>
              <a:ea typeface="Ð~ïá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Solution:</a:t>
            </a:r>
            <a:endParaRPr b="0" lang="en-PH" sz="2000" spc="-1" strike="noStrike">
              <a:latin typeface="Montserrat"/>
              <a:ea typeface="Ð~ïáþ"/>
            </a:endParaRPr>
          </a:p>
          <a:p>
            <a:endParaRPr b="0" lang="en-PH" sz="2000" spc="-1" strike="noStrike">
              <a:latin typeface="Montserrat"/>
              <a:ea typeface="Ð~ïá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The congruent sides are marked on the figure, so:</a:t>
            </a:r>
            <a:endParaRPr b="0" lang="en-PH" sz="2000" spc="-1" strike="noStrike">
              <a:latin typeface="Montserrat"/>
              <a:ea typeface="Ð~ïáþ"/>
            </a:endParaRPr>
          </a:p>
          <a:p>
            <a:pPr algn="ctr"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BR </a:t>
            </a:r>
            <a:r>
              <a:rPr b="0" lang="en-US" sz="2800" spc="-1" strike="noStrike">
                <a:solidFill>
                  <a:srgbClr val="000000"/>
                </a:solidFill>
                <a:latin typeface="Montserrat"/>
                <a:ea typeface="Ð~ïáþ"/>
              </a:rPr>
              <a:t>≅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 TR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,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ER </a:t>
            </a:r>
            <a:r>
              <a:rPr b="0" lang="en-US" sz="2800" spc="-1" strike="noStrike">
                <a:solidFill>
                  <a:srgbClr val="000000"/>
                </a:solidFill>
                <a:latin typeface="Montserrat"/>
                <a:ea typeface="Ð~ïáþ"/>
              </a:rPr>
              <a:t>≅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 UR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, and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BE </a:t>
            </a:r>
            <a:r>
              <a:rPr b="0" lang="en-US" sz="2800" spc="-1" strike="noStrike">
                <a:solidFill>
                  <a:srgbClr val="000000"/>
                </a:solidFill>
                <a:latin typeface="Montserrat"/>
                <a:ea typeface="Ð~ïáþ"/>
              </a:rPr>
              <a:t>≅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 TU.</a:t>
            </a:r>
            <a:endParaRPr b="0" lang="en-PH" sz="2000" spc="-1" strike="noStrike">
              <a:latin typeface="Montserrat"/>
              <a:ea typeface=""/>
            </a:endParaRPr>
          </a:p>
          <a:p>
            <a:pPr algn="ctr">
              <a:buNone/>
            </a:pPr>
            <a:endParaRPr b="0" lang="en-PH" sz="2000" spc="-1" strike="noStrike">
              <a:latin typeface="Montserrat"/>
              <a:ea typeface="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We have the following congruent angles.</a:t>
            </a:r>
            <a:endParaRPr b="0" lang="en-PH" sz="2000" spc="-1" strike="noStrike">
              <a:latin typeface="Montserrat"/>
              <a:ea typeface="Ð~ïá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∠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BRE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≅ ∠TRU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The Vertical Angle Theorem</a:t>
            </a:r>
            <a:endParaRPr b="0" lang="en-PH" sz="2000" spc="-1" strike="noStrike">
              <a:latin typeface="Montserrat"/>
              <a:ea typeface="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∠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B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≅ ∠T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The PAIC Theorem</a:t>
            </a:r>
            <a:endParaRPr b="0" lang="en-PH" sz="2000" spc="-1" strike="noStrike">
              <a:latin typeface="Montserrat"/>
              <a:ea typeface="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∠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E ≅ ∠U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The PAIC Theorem</a:t>
            </a:r>
            <a:endParaRPr b="0" lang="en-PH" sz="2000" spc="-1" strike="noStrike">
              <a:latin typeface="Montserrat"/>
              <a:ea typeface=""/>
            </a:endParaRPr>
          </a:p>
          <a:p>
            <a:endParaRPr b="0" lang="en-PH" sz="2000" spc="-1" strike="noStrike">
              <a:latin typeface="Montserrat"/>
              <a:ea typeface="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Since all corresponding parts are congruent, ΔBRE ≅ ΔTRU.</a:t>
            </a:r>
            <a:endParaRPr b="0" lang="en-PH" sz="2000" spc="-1" strike="noStrike">
              <a:latin typeface="Montserrat"/>
              <a:ea typeface=""/>
            </a:endParaRPr>
          </a:p>
        </p:txBody>
      </p:sp>
    </p:spTree>
  </p:cSld>
  <p:transition>
    <p:fade/>
  </p:transition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" descr=""/>
          <p:cNvPicPr/>
          <p:nvPr/>
        </p:nvPicPr>
        <p:blipFill>
          <a:blip r:embed="rId1"/>
          <a:stretch/>
        </p:blipFill>
        <p:spPr>
          <a:xfrm>
            <a:off x="5244120" y="2340000"/>
            <a:ext cx="7800120" cy="3240000"/>
          </a:xfrm>
          <a:prstGeom prst="rect">
            <a:avLst/>
          </a:prstGeom>
          <a:ln w="0">
            <a:noFill/>
          </a:ln>
        </p:spPr>
      </p:pic>
      <p:sp>
        <p:nvSpPr>
          <p:cNvPr id="98" name="Freeform 19"/>
          <p:cNvSpPr/>
          <p:nvPr/>
        </p:nvSpPr>
        <p:spPr>
          <a:xfrm>
            <a:off x="0" y="9364320"/>
            <a:ext cx="18274320" cy="93852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99" name="Group 5"/>
          <p:cNvGrpSpPr/>
          <p:nvPr/>
        </p:nvGrpSpPr>
        <p:grpSpPr>
          <a:xfrm>
            <a:off x="16303320" y="0"/>
            <a:ext cx="1441800" cy="1441800"/>
            <a:chOff x="16303320" y="0"/>
            <a:chExt cx="1441800" cy="1441800"/>
          </a:xfrm>
        </p:grpSpPr>
        <p:sp>
          <p:nvSpPr>
            <p:cNvPr id="100" name="Freeform 20"/>
            <p:cNvSpPr/>
            <p:nvPr/>
          </p:nvSpPr>
          <p:spPr>
            <a:xfrm>
              <a:off x="16303320" y="0"/>
              <a:ext cx="1441800" cy="144180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101" name="Freeform 21"/>
          <p:cNvSpPr/>
          <p:nvPr/>
        </p:nvSpPr>
        <p:spPr>
          <a:xfrm>
            <a:off x="16286040" y="-96840"/>
            <a:ext cx="1537920" cy="153792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02" name="TextBox 20"/>
          <p:cNvSpPr/>
          <p:nvPr/>
        </p:nvSpPr>
        <p:spPr>
          <a:xfrm>
            <a:off x="368280" y="9588600"/>
            <a:ext cx="6843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103" name="TextBox 21"/>
          <p:cNvSpPr/>
          <p:nvPr/>
        </p:nvSpPr>
        <p:spPr>
          <a:xfrm>
            <a:off x="14268960" y="9573480"/>
            <a:ext cx="374112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104" name="TextBox 22"/>
          <p:cNvSpPr/>
          <p:nvPr/>
        </p:nvSpPr>
        <p:spPr>
          <a:xfrm>
            <a:off x="4923000" y="1080000"/>
            <a:ext cx="8442000" cy="5183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Example :</a:t>
            </a:r>
            <a:endParaRPr b="0" lang="en-PH" sz="2000" spc="-1" strike="noStrike">
              <a:latin typeface="Montserrat"/>
              <a:ea typeface=""/>
            </a:endParaRPr>
          </a:p>
          <a:p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The bridge at the right uses a triangular truss</a:t>
            </a:r>
            <a:endParaRPr b="0" lang="en-PH" sz="2000" spc="-1" strike="noStrike">
              <a:latin typeface="Montserrat"/>
              <a:ea typeface="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design. Some vertices are labeled and ΔSAN ≅ ΔSAJ.</a:t>
            </a:r>
            <a:endParaRPr b="0" lang="en-PH" sz="2000" spc="-1" strike="noStrike">
              <a:latin typeface="Montserrat"/>
              <a:ea typeface="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List the congruent sides and angles.</a:t>
            </a:r>
            <a:endParaRPr b="0" lang="en-PH" sz="2000" spc="-1" strike="noStrike">
              <a:latin typeface="Montserrat"/>
              <a:ea typeface=""/>
            </a:endParaRPr>
          </a:p>
          <a:p>
            <a:endParaRPr b="0" lang="en-PH" sz="2000" spc="-1" strike="noStrike">
              <a:latin typeface="Montserrat"/>
              <a:ea typeface=""/>
            </a:endParaRPr>
          </a:p>
          <a:p>
            <a:endParaRPr b="0" lang="en-PH" sz="2000" spc="-1" strike="noStrike">
              <a:latin typeface="Montserrat"/>
              <a:ea typeface=""/>
            </a:endParaRPr>
          </a:p>
          <a:p>
            <a:endParaRPr b="0" lang="en-PH" sz="2000" spc="-1" strike="noStrike">
              <a:latin typeface="Montserrat"/>
              <a:ea typeface=""/>
            </a:endParaRPr>
          </a:p>
          <a:p>
            <a:endParaRPr b="0" lang="en-PH" sz="2000" spc="-1" strike="noStrike">
              <a:latin typeface="Montserrat"/>
              <a:ea typeface=""/>
            </a:endParaRPr>
          </a:p>
          <a:p>
            <a:endParaRPr b="0" lang="en-PH" sz="2000" spc="-1" strike="noStrike">
              <a:latin typeface="Montserrat"/>
              <a:ea typeface=""/>
            </a:endParaRPr>
          </a:p>
          <a:p>
            <a:endParaRPr b="0" lang="en-PH" sz="2000" spc="-1" strike="noStrike">
              <a:latin typeface="Montserrat"/>
              <a:ea typeface=""/>
            </a:endParaRPr>
          </a:p>
          <a:p>
            <a:endParaRPr b="0" lang="en-PH" sz="2000" spc="-1" strike="noStrike">
              <a:latin typeface="Montserrat"/>
              <a:ea typeface=""/>
            </a:endParaRPr>
          </a:p>
          <a:p>
            <a:endParaRPr b="0" lang="en-PH" sz="2000" spc="-1" strike="noStrike">
              <a:latin typeface="Montserrat"/>
              <a:ea typeface=""/>
            </a:endParaRPr>
          </a:p>
          <a:p>
            <a:endParaRPr b="0" lang="en-PH" sz="2000" spc="-1" strike="noStrike">
              <a:latin typeface="Montserrat"/>
              <a:ea typeface=""/>
            </a:endParaRPr>
          </a:p>
          <a:p>
            <a:endParaRPr b="0" lang="en-PH" sz="2000" spc="-1" strike="noStrike">
              <a:latin typeface="Montserrat"/>
              <a:ea typeface="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Solution:</a:t>
            </a:r>
            <a:endParaRPr b="0" lang="en-PH" sz="2000" spc="-1" strike="noStrike">
              <a:latin typeface="Montserrat"/>
              <a:ea typeface="Ð~ïá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Since ΔSAN ≅ ΔSAJ, the following corresponding parts are congruent.</a:t>
            </a:r>
            <a:endParaRPr b="0" lang="en-PH" sz="2000" spc="-1" strike="noStrike">
              <a:latin typeface="Montserrat"/>
              <a:ea typeface="Ð~ïáþ"/>
            </a:endParaRPr>
          </a:p>
        </p:txBody>
      </p:sp>
      <p:sp>
        <p:nvSpPr>
          <p:cNvPr id="105" name="Freeform 22"/>
          <p:cNvSpPr/>
          <p:nvPr/>
        </p:nvSpPr>
        <p:spPr>
          <a:xfrm>
            <a:off x="13680" y="-2520"/>
            <a:ext cx="5026320" cy="93852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06" name="TextBox 23"/>
          <p:cNvSpPr/>
          <p:nvPr/>
        </p:nvSpPr>
        <p:spPr>
          <a:xfrm>
            <a:off x="540000" y="262800"/>
            <a:ext cx="46800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ffffff"/>
                </a:solidFill>
                <a:latin typeface="Lato Bold Italics"/>
                <a:ea typeface="DejaVu Sans"/>
              </a:rPr>
              <a:t>Congruent Triangles</a:t>
            </a:r>
            <a:endParaRPr b="0" lang="en-PH" sz="3000" spc="-1" strike="noStrike">
              <a:solidFill>
                <a:srgbClr val="ffffff"/>
              </a:solidFill>
              <a:latin typeface="Arial"/>
            </a:endParaRPr>
          </a:p>
        </p:txBody>
      </p:sp>
      <mc:AlternateContent>
        <mc:Choice xmlns:a14="http://schemas.microsoft.com/office/drawing/2010/main" Requires="a14">
          <p:sp>
            <p:nvSpPr>
              <p:cNvPr id="107" name=""/>
              <p:cNvSpPr txBox="1"/>
              <p:nvPr/>
            </p:nvSpPr>
            <p:spPr>
              <a:xfrm>
                <a:off x="8780400" y="4518000"/>
                <a:ext cx="719640" cy="359640"/>
              </a:xfrm>
              <a:prstGeom prst="rect">
                <a:avLst/>
              </a:prstGeom>
            </p:spPr>
            <p:txBody>
              <a:bodyPr/>
              <a:p>
                <a14:m>
                  <m:oMath xmlns:m="http://schemas.openxmlformats.org/officeDocument/2006/math"/>
                </a14:m>
              </a:p>
            </p:txBody>
          </p:sp>
        </mc:Choice>
        <mc:Fallback/>
      </mc:AlternateContent>
      <p:pic>
        <p:nvPicPr>
          <p:cNvPr id="108" name="" descr=""/>
          <p:cNvPicPr/>
          <p:nvPr/>
        </p:nvPicPr>
        <p:blipFill>
          <a:blip r:embed="rId5"/>
          <a:stretch/>
        </p:blipFill>
        <p:spPr>
          <a:xfrm>
            <a:off x="3546720" y="6579720"/>
            <a:ext cx="11194560" cy="2420280"/>
          </a:xfrm>
          <a:prstGeom prst="rect">
            <a:avLst/>
          </a:prstGeom>
          <a:ln w="0">
            <a:noFill/>
          </a:ln>
        </p:spPr>
      </p:pic>
    </p:spTree>
  </p:cSld>
  <p:transition>
    <p:fade/>
  </p:transition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" descr=""/>
          <p:cNvPicPr/>
          <p:nvPr/>
        </p:nvPicPr>
        <p:blipFill>
          <a:blip r:embed="rId1"/>
          <a:stretch/>
        </p:blipFill>
        <p:spPr>
          <a:xfrm>
            <a:off x="6840000" y="1412640"/>
            <a:ext cx="10620000" cy="4347360"/>
          </a:xfrm>
          <a:prstGeom prst="rect">
            <a:avLst/>
          </a:prstGeom>
          <a:ln w="0">
            <a:noFill/>
          </a:ln>
        </p:spPr>
      </p:pic>
      <p:pic>
        <p:nvPicPr>
          <p:cNvPr id="110" name="" descr=""/>
          <p:cNvPicPr/>
          <p:nvPr/>
        </p:nvPicPr>
        <p:blipFill>
          <a:blip r:embed="rId2"/>
          <a:stretch/>
        </p:blipFill>
        <p:spPr>
          <a:xfrm>
            <a:off x="1898280" y="3384000"/>
            <a:ext cx="4041720" cy="2340000"/>
          </a:xfrm>
          <a:prstGeom prst="rect">
            <a:avLst/>
          </a:prstGeom>
          <a:ln w="0">
            <a:noFill/>
          </a:ln>
        </p:spPr>
      </p:pic>
      <p:sp>
        <p:nvSpPr>
          <p:cNvPr id="111" name="Freeform 23"/>
          <p:cNvSpPr/>
          <p:nvPr/>
        </p:nvSpPr>
        <p:spPr>
          <a:xfrm>
            <a:off x="0" y="9364320"/>
            <a:ext cx="18274320" cy="93852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112" name="Group 7"/>
          <p:cNvGrpSpPr/>
          <p:nvPr/>
        </p:nvGrpSpPr>
        <p:grpSpPr>
          <a:xfrm>
            <a:off x="16303320" y="0"/>
            <a:ext cx="1441800" cy="1441800"/>
            <a:chOff x="16303320" y="0"/>
            <a:chExt cx="1441800" cy="1441800"/>
          </a:xfrm>
        </p:grpSpPr>
        <p:sp>
          <p:nvSpPr>
            <p:cNvPr id="113" name="Freeform 24"/>
            <p:cNvSpPr/>
            <p:nvPr/>
          </p:nvSpPr>
          <p:spPr>
            <a:xfrm>
              <a:off x="16303320" y="0"/>
              <a:ext cx="1441800" cy="144180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114" name="Freeform 25"/>
          <p:cNvSpPr/>
          <p:nvPr/>
        </p:nvSpPr>
        <p:spPr>
          <a:xfrm>
            <a:off x="16286040" y="-96840"/>
            <a:ext cx="1537920" cy="153792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15" name="TextBox 25"/>
          <p:cNvSpPr/>
          <p:nvPr/>
        </p:nvSpPr>
        <p:spPr>
          <a:xfrm>
            <a:off x="368280" y="9588600"/>
            <a:ext cx="6843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116" name="TextBox 26"/>
          <p:cNvSpPr/>
          <p:nvPr/>
        </p:nvSpPr>
        <p:spPr>
          <a:xfrm>
            <a:off x="14268960" y="9573480"/>
            <a:ext cx="374112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117" name="Freeform 26"/>
          <p:cNvSpPr/>
          <p:nvPr/>
        </p:nvSpPr>
        <p:spPr>
          <a:xfrm>
            <a:off x="13680" y="-2520"/>
            <a:ext cx="5026320" cy="93852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18" name="TextBox 28"/>
          <p:cNvSpPr/>
          <p:nvPr/>
        </p:nvSpPr>
        <p:spPr>
          <a:xfrm>
            <a:off x="540000" y="262800"/>
            <a:ext cx="46800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ffffff"/>
                </a:solidFill>
                <a:latin typeface="Lato Bold Italics"/>
                <a:ea typeface="DejaVu Sans"/>
              </a:rPr>
              <a:t>Congruent Triangles</a:t>
            </a:r>
            <a:endParaRPr b="0" lang="en-PH" sz="3000" spc="-1" strike="noStrike">
              <a:solidFill>
                <a:srgbClr val="ffffff"/>
              </a:solidFill>
              <a:latin typeface="Arial"/>
            </a:endParaRPr>
          </a:p>
        </p:txBody>
      </p:sp>
      <mc:AlternateContent>
        <mc:Choice xmlns:a14="http://schemas.microsoft.com/office/drawing/2010/main" Requires="a14">
          <p:sp>
            <p:nvSpPr>
              <p:cNvPr id="119" name=""/>
              <p:cNvSpPr txBox="1"/>
              <p:nvPr/>
            </p:nvSpPr>
            <p:spPr>
              <a:xfrm>
                <a:off x="8780400" y="4518000"/>
                <a:ext cx="719640" cy="359640"/>
              </a:xfrm>
              <a:prstGeom prst="rect">
                <a:avLst/>
              </a:prstGeom>
            </p:spPr>
            <p:txBody>
              <a:bodyPr/>
              <a:p>
                <a14:m>
                  <m:oMath xmlns:m="http://schemas.openxmlformats.org/officeDocument/2006/math"/>
                </a14:m>
              </a:p>
            </p:txBody>
          </p:sp>
        </mc:Choice>
        <mc:Fallback/>
      </mc:AlternateContent>
      <p:sp>
        <p:nvSpPr>
          <p:cNvPr id="120" name="TextBox 29"/>
          <p:cNvSpPr/>
          <p:nvPr/>
        </p:nvSpPr>
        <p:spPr>
          <a:xfrm>
            <a:off x="558000" y="1105920"/>
            <a:ext cx="8442000" cy="2134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Example :</a:t>
            </a:r>
            <a:endParaRPr b="0" lang="en-PH" sz="2000" spc="-1" strike="noStrike">
              <a:latin typeface="Montserrat"/>
              <a:ea typeface="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Provide a reason for each statement.</a:t>
            </a:r>
            <a:endParaRPr b="0" lang="en-PH" sz="2000" spc="-1" strike="noStrike">
              <a:latin typeface="Montserrat"/>
              <a:ea typeface="Ð~ïáþ"/>
            </a:endParaRPr>
          </a:p>
          <a:p>
            <a:endParaRPr b="0" lang="en-PH" sz="2000" spc="-1" strike="noStrike">
              <a:latin typeface="Montserrat"/>
              <a:ea typeface="Ð~ïá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Given: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RT ≅ CE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,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RE ≅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CT,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RT ┴ RE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,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CE ┴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CT,</a:t>
            </a:r>
            <a:endParaRPr b="0" lang="en-PH" sz="2000" spc="-1" strike="noStrike">
              <a:latin typeface="Montserrat"/>
              <a:ea typeface="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RT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||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CE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,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RE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|| CT</a:t>
            </a:r>
            <a:endParaRPr b="0" lang="en-PH" sz="2000" spc="-1" strike="noStrike">
              <a:latin typeface="Montserrat"/>
              <a:ea typeface=""/>
            </a:endParaRPr>
          </a:p>
          <a:p>
            <a:endParaRPr b="0" lang="en-PH" sz="2000" spc="-1" strike="noStrike">
              <a:latin typeface="Montserrat"/>
              <a:ea typeface="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Prove: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ΔRET ≅ ΔCTE</a:t>
            </a:r>
            <a:endParaRPr b="0" lang="en-PH" sz="2000" spc="-1" strike="noStrike">
              <a:latin typeface="Montserrat"/>
              <a:ea typeface=""/>
            </a:endParaRPr>
          </a:p>
        </p:txBody>
      </p:sp>
      <p:sp>
        <p:nvSpPr>
          <p:cNvPr id="121" name="TextBox 24"/>
          <p:cNvSpPr/>
          <p:nvPr/>
        </p:nvSpPr>
        <p:spPr>
          <a:xfrm>
            <a:off x="1260000" y="6256080"/>
            <a:ext cx="15822000" cy="2743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Solution:</a:t>
            </a:r>
            <a:endParaRPr b="0" lang="en-PH" sz="2000" spc="-1" strike="noStrike">
              <a:latin typeface="Montserrat"/>
              <a:ea typeface="Ð~ïáþ"/>
            </a:endParaRPr>
          </a:p>
          <a:p>
            <a:endParaRPr b="0" lang="en-PH" sz="2000" spc="-1" strike="noStrike">
              <a:latin typeface="Montserrat"/>
              <a:ea typeface="Ð~ïá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a.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Given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h.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Any two right angles are ≅.</a:t>
            </a:r>
            <a:endParaRPr b="0" lang="en-PH" sz="2000" spc="-1" strike="noStrike">
              <a:latin typeface="Montserrat"/>
              <a:ea typeface="Ð~ïá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b.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Given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i.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Given</a:t>
            </a:r>
            <a:endParaRPr b="0" lang="en-PH" sz="2000" spc="-1" strike="noStrike">
              <a:latin typeface="Montserrat"/>
              <a:ea typeface="Ð~ïá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c.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Reflexive Property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j.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The PAIC</a:t>
            </a:r>
            <a:endParaRPr b="0" lang="en-PH" sz="2000" spc="-1" strike="noStrike">
              <a:latin typeface="Montserrat"/>
              <a:ea typeface="Ð~ïá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d.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Given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k.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Given</a:t>
            </a:r>
            <a:endParaRPr b="0" lang="en-PH" sz="2000" spc="-1" strike="noStrike">
              <a:latin typeface="Montserrat"/>
              <a:ea typeface="Ð~ïá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e.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Definition of Perpendicularity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l.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The PAIC</a:t>
            </a:r>
            <a:endParaRPr b="0" lang="en-PH" sz="2000" spc="-1" strike="noStrike">
              <a:latin typeface="Montserrat"/>
              <a:ea typeface="Ð~ïá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f.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Given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m. Definition of Congruent Triangles</a:t>
            </a:r>
            <a:endParaRPr b="0" lang="en-PH" sz="2000" spc="-1" strike="noStrike">
              <a:latin typeface="Montserrat"/>
              <a:ea typeface="Ð~ïá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g.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Definition of Perpendicularity</a:t>
            </a:r>
            <a:endParaRPr b="0" lang="en-PH" sz="2000" spc="-1" strike="noStrike">
              <a:latin typeface="Montserrat"/>
              <a:ea typeface="Ð~ïáþ"/>
            </a:endParaRPr>
          </a:p>
        </p:txBody>
      </p:sp>
    </p:spTree>
  </p:cSld>
  <p:transition>
    <p:fade/>
  </p:transition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" descr=""/>
          <p:cNvPicPr/>
          <p:nvPr/>
        </p:nvPicPr>
        <p:blipFill>
          <a:blip r:embed="rId1"/>
          <a:stretch/>
        </p:blipFill>
        <p:spPr>
          <a:xfrm>
            <a:off x="2125800" y="4176000"/>
            <a:ext cx="3094200" cy="2451960"/>
          </a:xfrm>
          <a:prstGeom prst="rect">
            <a:avLst/>
          </a:prstGeom>
          <a:ln w="0">
            <a:noFill/>
          </a:ln>
        </p:spPr>
      </p:pic>
      <p:sp>
        <p:nvSpPr>
          <p:cNvPr id="123" name="Freeform 27"/>
          <p:cNvSpPr/>
          <p:nvPr/>
        </p:nvSpPr>
        <p:spPr>
          <a:xfrm>
            <a:off x="0" y="9364320"/>
            <a:ext cx="18274320" cy="93852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124" name="Group 8"/>
          <p:cNvGrpSpPr/>
          <p:nvPr/>
        </p:nvGrpSpPr>
        <p:grpSpPr>
          <a:xfrm>
            <a:off x="16303320" y="0"/>
            <a:ext cx="1441800" cy="1441800"/>
            <a:chOff x="16303320" y="0"/>
            <a:chExt cx="1441800" cy="1441800"/>
          </a:xfrm>
        </p:grpSpPr>
        <p:sp>
          <p:nvSpPr>
            <p:cNvPr id="125" name="Freeform 28"/>
            <p:cNvSpPr/>
            <p:nvPr/>
          </p:nvSpPr>
          <p:spPr>
            <a:xfrm>
              <a:off x="16303320" y="0"/>
              <a:ext cx="1441800" cy="144180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126" name="Freeform 29"/>
          <p:cNvSpPr/>
          <p:nvPr/>
        </p:nvSpPr>
        <p:spPr>
          <a:xfrm>
            <a:off x="16286040" y="-96840"/>
            <a:ext cx="1537920" cy="153792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7" name="TextBox 27"/>
          <p:cNvSpPr/>
          <p:nvPr/>
        </p:nvSpPr>
        <p:spPr>
          <a:xfrm>
            <a:off x="368280" y="9588600"/>
            <a:ext cx="6843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128" name="TextBox 30"/>
          <p:cNvSpPr/>
          <p:nvPr/>
        </p:nvSpPr>
        <p:spPr>
          <a:xfrm>
            <a:off x="14268960" y="9573480"/>
            <a:ext cx="374112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129" name="Freeform 30"/>
          <p:cNvSpPr/>
          <p:nvPr/>
        </p:nvSpPr>
        <p:spPr>
          <a:xfrm>
            <a:off x="13680" y="-2520"/>
            <a:ext cx="5026320" cy="93852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0" name="TextBox 31"/>
          <p:cNvSpPr/>
          <p:nvPr/>
        </p:nvSpPr>
        <p:spPr>
          <a:xfrm>
            <a:off x="540000" y="262800"/>
            <a:ext cx="46800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ffffff"/>
                </a:solidFill>
                <a:latin typeface="Lato Bold Italics"/>
                <a:ea typeface="DejaVu Sans"/>
              </a:rPr>
              <a:t>Congruent Triangles</a:t>
            </a:r>
            <a:endParaRPr b="0" lang="en-PH" sz="3000" spc="-1" strike="noStrike">
              <a:solidFill>
                <a:srgbClr val="ffffff"/>
              </a:solidFill>
              <a:latin typeface="Arial"/>
            </a:endParaRPr>
          </a:p>
        </p:txBody>
      </p:sp>
      <mc:AlternateContent>
        <mc:Choice xmlns:a14="http://schemas.microsoft.com/office/drawing/2010/main" Requires="a14">
          <p:sp>
            <p:nvSpPr>
              <p:cNvPr id="131" name=""/>
              <p:cNvSpPr txBox="1"/>
              <p:nvPr/>
            </p:nvSpPr>
            <p:spPr>
              <a:xfrm>
                <a:off x="8780400" y="4518000"/>
                <a:ext cx="719640" cy="359640"/>
              </a:xfrm>
              <a:prstGeom prst="rect">
                <a:avLst/>
              </a:prstGeom>
            </p:spPr>
            <p:txBody>
              <a:bodyPr/>
              <a:p>
                <a14:m>
                  <m:oMath xmlns:m="http://schemas.openxmlformats.org/officeDocument/2006/math"/>
                </a14:m>
              </a:p>
            </p:txBody>
          </p:sp>
        </mc:Choice>
        <mc:Fallback/>
      </mc:AlternateContent>
      <p:sp>
        <p:nvSpPr>
          <p:cNvPr id="132" name="TextBox 32"/>
          <p:cNvSpPr/>
          <p:nvPr/>
        </p:nvSpPr>
        <p:spPr>
          <a:xfrm>
            <a:off x="540000" y="1197360"/>
            <a:ext cx="17442000" cy="792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Example :</a:t>
            </a:r>
            <a:endParaRPr b="0" lang="en-PH" sz="2000" spc="-1" strike="noStrike">
              <a:latin typeface="Montserrat"/>
              <a:ea typeface="Ð~ïáþ"/>
            </a:endParaRPr>
          </a:p>
          <a:p>
            <a:endParaRPr b="0" lang="en-PH" sz="2000" spc="-1" strike="noStrike">
              <a:latin typeface="Montserrat"/>
              <a:ea typeface="Ð~ïá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Given: ΔUBD ≅ ΔDIR, UB = 28, BD = 36, UD = 43, and DR = 2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x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+ 3</a:t>
            </a:r>
            <a:endParaRPr b="0" lang="en-PH" sz="2000" spc="-1" strike="noStrike">
              <a:latin typeface="Montserrat"/>
              <a:ea typeface="Ð~ïáþ"/>
            </a:endParaRPr>
          </a:p>
          <a:p>
            <a:endParaRPr b="0" lang="en-PH" sz="2000" spc="-1" strike="noStrike">
              <a:latin typeface="Montserrat"/>
              <a:ea typeface="Ð~ïá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a.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Draw the congruent triangles and label the congruent parts.</a:t>
            </a:r>
            <a:endParaRPr b="0" lang="en-PH" sz="2000" spc="-1" strike="noStrike">
              <a:latin typeface="Montserrat"/>
              <a:ea typeface="Ð~ïá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b.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Find the value of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x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.</a:t>
            </a:r>
            <a:endParaRPr b="0" lang="en-PH" sz="2000" spc="-1" strike="noStrike">
              <a:latin typeface="Montserrat"/>
              <a:ea typeface="Ð~ïáþ"/>
            </a:endParaRPr>
          </a:p>
          <a:p>
            <a:endParaRPr b="0" lang="en-PH" sz="2000" spc="-1" strike="noStrike">
              <a:latin typeface="Montserrat"/>
              <a:ea typeface="Ð~ïá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Solution:</a:t>
            </a:r>
            <a:endParaRPr b="0" lang="en-PH" sz="2000" spc="-1" strike="noStrike">
              <a:latin typeface="Montserrat"/>
              <a:ea typeface="Ð~ïá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a.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Some of the congruent triangles:</a:t>
            </a:r>
            <a:endParaRPr b="0" lang="en-PH" sz="2000" spc="-1" strike="noStrike">
              <a:latin typeface="Montserrat"/>
              <a:ea typeface="Ð~ïáþ"/>
            </a:endParaRPr>
          </a:p>
          <a:p>
            <a:endParaRPr b="0" lang="en-PH" sz="2000" spc="-1" strike="noStrike">
              <a:latin typeface="Montserrat"/>
              <a:ea typeface="Ð~ïáþ"/>
            </a:endParaRPr>
          </a:p>
          <a:p>
            <a:endParaRPr b="0" lang="en-PH" sz="2000" spc="-1" strike="noStrike">
              <a:latin typeface="Montserrat"/>
              <a:ea typeface="Ð~ïáþ"/>
            </a:endParaRPr>
          </a:p>
          <a:p>
            <a:endParaRPr b="0" lang="en-PH" sz="2000" spc="-1" strike="noStrike">
              <a:latin typeface="Montserrat"/>
              <a:ea typeface="Ð~ïáþ"/>
            </a:endParaRPr>
          </a:p>
          <a:p>
            <a:endParaRPr b="0" lang="en-PH" sz="2000" spc="-1" strike="noStrike">
              <a:latin typeface="Montserrat"/>
              <a:ea typeface="Ð~ïáþ"/>
            </a:endParaRPr>
          </a:p>
          <a:p>
            <a:endParaRPr b="0" lang="en-PH" sz="2000" spc="-1" strike="noStrike">
              <a:latin typeface="Montserrat"/>
              <a:ea typeface="Ð~ïáþ"/>
            </a:endParaRPr>
          </a:p>
          <a:p>
            <a:endParaRPr b="0" lang="en-PH" sz="2000" spc="-1" strike="noStrike">
              <a:latin typeface="Montserrat"/>
              <a:ea typeface="Ð~ïáþ"/>
            </a:endParaRPr>
          </a:p>
          <a:p>
            <a:endParaRPr b="0" lang="en-PH" sz="2000" spc="-1" strike="noStrike">
              <a:latin typeface="Montserrat"/>
              <a:ea typeface="Ð~ïáþ"/>
            </a:endParaRPr>
          </a:p>
          <a:p>
            <a:endParaRPr b="0" lang="en-PH" sz="2000" spc="-1" strike="noStrike">
              <a:latin typeface="Montserrat"/>
              <a:ea typeface="Ð~ïáþ"/>
            </a:endParaRPr>
          </a:p>
          <a:p>
            <a:endParaRPr b="0" lang="en-PH" sz="2000" spc="-1" strike="noStrike">
              <a:latin typeface="Montserrat"/>
              <a:ea typeface="Ð~ïá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Are there other triangles that can be drawn?</a:t>
            </a:r>
            <a:endParaRPr b="0" lang="en-PH" sz="2000" spc="-1" strike="noStrike">
              <a:latin typeface="Montserrat"/>
              <a:ea typeface="Ð~ïáþ"/>
            </a:endParaRPr>
          </a:p>
          <a:p>
            <a:endParaRPr b="0" lang="en-PH" sz="2000" spc="-1" strike="noStrike">
              <a:latin typeface="Montserrat"/>
              <a:ea typeface="Ð~ïá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b.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Since ΔUBD ≅ ΔDIR, then UD ≅ DR. Hence, UD = DR by the definition of congruent segments.</a:t>
            </a:r>
            <a:endParaRPr b="0" lang="en-PH" sz="2000" spc="-1" strike="noStrike">
              <a:latin typeface="Montserrat"/>
              <a:ea typeface="Ð~ïáþ"/>
            </a:endParaRPr>
          </a:p>
          <a:p>
            <a:endParaRPr b="0" lang="en-PH" sz="2000" spc="-1" strike="noStrike">
              <a:latin typeface="Montserrat"/>
              <a:ea typeface="Ð~ïá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UD = DR</a:t>
            </a:r>
            <a:endParaRPr b="0" lang="en-PH" sz="2000" spc="-1" strike="noStrike">
              <a:latin typeface="Montserrat"/>
              <a:ea typeface="Ð~ïá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43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= 2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x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+ 3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Replace UD by 43 and DR by 2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x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+ 3.</a:t>
            </a:r>
            <a:endParaRPr b="0" lang="en-PH" sz="2000" spc="-1" strike="noStrike">
              <a:latin typeface="Montserrat"/>
              <a:ea typeface="Ð~ïá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40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= 2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x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Subtract 3 from each side.</a:t>
            </a:r>
            <a:endParaRPr b="0" lang="en-PH" sz="2000" spc="-1" strike="noStrike">
              <a:latin typeface="Montserrat"/>
              <a:ea typeface="Ð~ïá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20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=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x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Divide each side by 2.</a:t>
            </a:r>
            <a:endParaRPr b="0" lang="en-PH" sz="2000" spc="-1" strike="noStrike">
              <a:latin typeface="Montserrat"/>
              <a:ea typeface="Ð~ïáþ"/>
            </a:endParaRPr>
          </a:p>
        </p:txBody>
      </p:sp>
      <p:pic>
        <p:nvPicPr>
          <p:cNvPr id="133" name="" descr=""/>
          <p:cNvPicPr/>
          <p:nvPr/>
        </p:nvPicPr>
        <p:blipFill>
          <a:blip r:embed="rId5"/>
          <a:stretch/>
        </p:blipFill>
        <p:spPr>
          <a:xfrm>
            <a:off x="6480000" y="3269520"/>
            <a:ext cx="2325960" cy="3174480"/>
          </a:xfrm>
          <a:prstGeom prst="rect">
            <a:avLst/>
          </a:prstGeom>
          <a:ln w="0">
            <a:noFill/>
          </a:ln>
        </p:spPr>
      </p:pic>
      <p:pic>
        <p:nvPicPr>
          <p:cNvPr id="134" name="" descr=""/>
          <p:cNvPicPr/>
          <p:nvPr/>
        </p:nvPicPr>
        <p:blipFill>
          <a:blip r:embed="rId6"/>
          <a:stretch/>
        </p:blipFill>
        <p:spPr>
          <a:xfrm>
            <a:off x="9623880" y="3564000"/>
            <a:ext cx="2796120" cy="2520000"/>
          </a:xfrm>
          <a:prstGeom prst="rect">
            <a:avLst/>
          </a:prstGeom>
          <a:ln w="0">
            <a:noFill/>
          </a:ln>
        </p:spPr>
      </p:pic>
    </p:spTree>
  </p:cSld>
  <p:transition>
    <p:fade/>
  </p:transition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" descr=""/>
          <p:cNvPicPr/>
          <p:nvPr/>
        </p:nvPicPr>
        <p:blipFill>
          <a:blip r:embed="rId1"/>
          <a:stretch/>
        </p:blipFill>
        <p:spPr>
          <a:xfrm>
            <a:off x="10656000" y="6094440"/>
            <a:ext cx="3392280" cy="3231360"/>
          </a:xfrm>
          <a:prstGeom prst="rect">
            <a:avLst/>
          </a:prstGeom>
          <a:ln w="0">
            <a:noFill/>
          </a:ln>
        </p:spPr>
      </p:pic>
      <p:pic>
        <p:nvPicPr>
          <p:cNvPr id="136" name="" descr=""/>
          <p:cNvPicPr/>
          <p:nvPr/>
        </p:nvPicPr>
        <p:blipFill>
          <a:blip r:embed="rId2"/>
          <a:stretch/>
        </p:blipFill>
        <p:spPr>
          <a:xfrm>
            <a:off x="9021960" y="2161080"/>
            <a:ext cx="4982040" cy="2603160"/>
          </a:xfrm>
          <a:prstGeom prst="rect">
            <a:avLst/>
          </a:prstGeom>
          <a:ln w="0">
            <a:noFill/>
          </a:ln>
        </p:spPr>
      </p:pic>
      <p:pic>
        <p:nvPicPr>
          <p:cNvPr id="137" name="" descr=""/>
          <p:cNvPicPr/>
          <p:nvPr/>
        </p:nvPicPr>
        <p:blipFill>
          <a:blip r:embed="rId3"/>
          <a:stretch/>
        </p:blipFill>
        <p:spPr>
          <a:xfrm>
            <a:off x="1119240" y="2012400"/>
            <a:ext cx="6800760" cy="3155760"/>
          </a:xfrm>
          <a:prstGeom prst="rect">
            <a:avLst/>
          </a:prstGeom>
          <a:ln w="0">
            <a:noFill/>
          </a:ln>
        </p:spPr>
      </p:pic>
      <p:sp>
        <p:nvSpPr>
          <p:cNvPr id="138" name="Freeform 31"/>
          <p:cNvSpPr/>
          <p:nvPr/>
        </p:nvSpPr>
        <p:spPr>
          <a:xfrm>
            <a:off x="0" y="9364320"/>
            <a:ext cx="18274320" cy="93852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139" name="Group 9"/>
          <p:cNvGrpSpPr/>
          <p:nvPr/>
        </p:nvGrpSpPr>
        <p:grpSpPr>
          <a:xfrm>
            <a:off x="16303320" y="0"/>
            <a:ext cx="1441800" cy="1441800"/>
            <a:chOff x="16303320" y="0"/>
            <a:chExt cx="1441800" cy="1441800"/>
          </a:xfrm>
        </p:grpSpPr>
        <p:sp>
          <p:nvSpPr>
            <p:cNvPr id="140" name="Freeform 32"/>
            <p:cNvSpPr/>
            <p:nvPr/>
          </p:nvSpPr>
          <p:spPr>
            <a:xfrm>
              <a:off x="16303320" y="0"/>
              <a:ext cx="1441800" cy="144180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141" name="Freeform 33"/>
          <p:cNvSpPr/>
          <p:nvPr/>
        </p:nvSpPr>
        <p:spPr>
          <a:xfrm>
            <a:off x="16286040" y="-96840"/>
            <a:ext cx="1537920" cy="153792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2" name="TextBox 33"/>
          <p:cNvSpPr/>
          <p:nvPr/>
        </p:nvSpPr>
        <p:spPr>
          <a:xfrm>
            <a:off x="368280" y="9588600"/>
            <a:ext cx="6843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143" name="TextBox 34"/>
          <p:cNvSpPr/>
          <p:nvPr/>
        </p:nvSpPr>
        <p:spPr>
          <a:xfrm>
            <a:off x="14268960" y="9573480"/>
            <a:ext cx="374112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144" name="Freeform 34"/>
          <p:cNvSpPr/>
          <p:nvPr/>
        </p:nvSpPr>
        <p:spPr>
          <a:xfrm>
            <a:off x="13680" y="-2520"/>
            <a:ext cx="5026320" cy="93852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5" name="TextBox 35"/>
          <p:cNvSpPr/>
          <p:nvPr/>
        </p:nvSpPr>
        <p:spPr>
          <a:xfrm>
            <a:off x="540000" y="262800"/>
            <a:ext cx="46800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ffffff"/>
                </a:solidFill>
                <a:latin typeface="Lato Bold Italics"/>
                <a:ea typeface="DejaVu Sans"/>
              </a:rPr>
              <a:t>Congruent Triangles</a:t>
            </a:r>
            <a:endParaRPr b="0" lang="en-PH" sz="3000" spc="-1" strike="noStrike">
              <a:solidFill>
                <a:srgbClr val="ffffff"/>
              </a:solidFill>
              <a:latin typeface="Arial"/>
            </a:endParaRPr>
          </a:p>
        </p:txBody>
      </p:sp>
      <mc:AlternateContent>
        <mc:Choice xmlns:a14="http://schemas.microsoft.com/office/drawing/2010/main" Requires="a14">
          <p:sp>
            <p:nvSpPr>
              <p:cNvPr id="146" name=""/>
              <p:cNvSpPr txBox="1"/>
              <p:nvPr/>
            </p:nvSpPr>
            <p:spPr>
              <a:xfrm>
                <a:off x="8780400" y="4518000"/>
                <a:ext cx="719640" cy="359640"/>
              </a:xfrm>
              <a:prstGeom prst="rect">
                <a:avLst/>
              </a:prstGeom>
            </p:spPr>
            <p:txBody>
              <a:bodyPr/>
              <a:p>
                <a14:m>
                  <m:oMath xmlns:m="http://schemas.openxmlformats.org/officeDocument/2006/math"/>
                </a14:m>
              </a:p>
            </p:txBody>
          </p:sp>
        </mc:Choice>
        <mc:Fallback/>
      </mc:AlternateContent>
      <p:sp>
        <p:nvSpPr>
          <p:cNvPr id="147" name="TextBox 36"/>
          <p:cNvSpPr/>
          <p:nvPr/>
        </p:nvSpPr>
        <p:spPr>
          <a:xfrm>
            <a:off x="540000" y="1197360"/>
            <a:ext cx="17442000" cy="6402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Example :</a:t>
            </a:r>
            <a:endParaRPr b="0" lang="en-PH" sz="2000" spc="-1" strike="noStrike">
              <a:latin typeface="Montserrat"/>
              <a:ea typeface="Ð~ïá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Determine whether each of the following pairs of figures is congruent. Explain why or why not.</a:t>
            </a:r>
            <a:endParaRPr b="0" lang="en-PH" sz="2000" spc="-1" strike="noStrike">
              <a:latin typeface="Montserrat"/>
              <a:ea typeface="Ð~ïáþ"/>
            </a:endParaRPr>
          </a:p>
          <a:p>
            <a:endParaRPr b="0" lang="en-PH" sz="2000" spc="-1" strike="noStrike">
              <a:latin typeface="Montserrat"/>
              <a:ea typeface="Ð~ïá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a.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b.</a:t>
            </a:r>
            <a:endParaRPr b="0" lang="en-PH" sz="2000" spc="-1" strike="noStrike">
              <a:latin typeface="Montserrat"/>
              <a:ea typeface="Ð~ïáþ"/>
            </a:endParaRPr>
          </a:p>
          <a:p>
            <a:endParaRPr b="0" lang="en-PH" sz="2000" spc="-1" strike="noStrike">
              <a:latin typeface="Montserrat"/>
              <a:ea typeface="Ð~ïáþ"/>
            </a:endParaRPr>
          </a:p>
          <a:p>
            <a:endParaRPr b="0" lang="en-PH" sz="2000" spc="-1" strike="noStrike">
              <a:latin typeface="Montserrat"/>
              <a:ea typeface="Ð~ïáþ"/>
            </a:endParaRPr>
          </a:p>
          <a:p>
            <a:endParaRPr b="0" lang="en-PH" sz="2000" spc="-1" strike="noStrike">
              <a:latin typeface="Montserrat"/>
              <a:ea typeface="Ð~ïáþ"/>
            </a:endParaRPr>
          </a:p>
          <a:p>
            <a:endParaRPr b="0" lang="en-PH" sz="2000" spc="-1" strike="noStrike">
              <a:latin typeface="Montserrat"/>
              <a:ea typeface="Ð~ïáþ"/>
            </a:endParaRPr>
          </a:p>
          <a:p>
            <a:endParaRPr b="0" lang="en-PH" sz="2000" spc="-1" strike="noStrike">
              <a:latin typeface="Montserrat"/>
              <a:ea typeface="Ð~ïáþ"/>
            </a:endParaRPr>
          </a:p>
          <a:p>
            <a:endParaRPr b="0" lang="en-PH" sz="2000" spc="-1" strike="noStrike">
              <a:latin typeface="Montserrat"/>
              <a:ea typeface="Ð~ïáþ"/>
            </a:endParaRPr>
          </a:p>
          <a:p>
            <a:endParaRPr b="0" lang="en-PH" sz="2000" spc="-1" strike="noStrike">
              <a:latin typeface="Montserrat"/>
              <a:ea typeface="Ð~ïáþ"/>
            </a:endParaRPr>
          </a:p>
          <a:p>
            <a:endParaRPr b="0" lang="en-PH" sz="2000" spc="-1" strike="noStrike">
              <a:latin typeface="Montserrat"/>
              <a:ea typeface="Ð~ïáþ"/>
            </a:endParaRPr>
          </a:p>
          <a:p>
            <a:endParaRPr b="0" lang="en-PH" sz="2000" spc="-1" strike="noStrike">
              <a:latin typeface="Montserrat"/>
              <a:ea typeface="Ð~ïáþ"/>
            </a:endParaRPr>
          </a:p>
          <a:p>
            <a:endParaRPr b="0" lang="en-PH" sz="2000" spc="-1" strike="noStrike">
              <a:latin typeface="Montserrat"/>
              <a:ea typeface="Ð~ïá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Solution:</a:t>
            </a:r>
            <a:endParaRPr b="0" lang="en-PH" sz="2000" spc="-1" strike="noStrike">
              <a:latin typeface="Ð~ïáþ"/>
              <a:ea typeface="Ð~ïá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a.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If ΔDEF is drawn on a sheet of transparency and is flipped over, the figure will be the same as the figure on the left of it. The triangle on the transparency fits ΔABC exactly.</a:t>
            </a:r>
            <a:endParaRPr b="0" lang="en-PH" sz="2000" spc="-1" strike="noStrike">
              <a:latin typeface="Ð~ïáþ"/>
              <a:ea typeface="Ð~ïáþ"/>
            </a:endParaRPr>
          </a:p>
          <a:p>
            <a:endParaRPr b="0" lang="en-PH" sz="2000" spc="-1" strike="noStrike">
              <a:latin typeface="Ð~ïáþ"/>
              <a:ea typeface="Ð~ïá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Ð~ïáþ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Ð~ïáþ"/>
                <a:ea typeface="Ð~ïáþ"/>
              </a:rPr>
              <a:t>Thus, ΔABC ≅ ΔDEF.</a:t>
            </a:r>
            <a:endParaRPr b="0" lang="en-PH" sz="2000" spc="-1" strike="noStrike">
              <a:latin typeface="Ð~ïáþ"/>
              <a:ea typeface="Ð~ïáþ"/>
            </a:endParaRPr>
          </a:p>
          <a:p>
            <a:endParaRPr b="0" lang="en-PH" sz="2000" spc="-1" strike="noStrike">
              <a:latin typeface="Ð~ïáþ"/>
              <a:ea typeface="Ð~ïá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b.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~ïáþ"/>
              </a:rPr>
              <a:t>The radii of the two circles are different. Thus, the two circles are not congruent.</a:t>
            </a:r>
            <a:endParaRPr b="0" lang="en-PH" sz="2000" spc="-1" strike="noStrike">
              <a:latin typeface="Ð~ïáþ"/>
              <a:ea typeface="Ð~ïáþ"/>
            </a:endParaRPr>
          </a:p>
        </p:txBody>
      </p:sp>
    </p:spTree>
  </p:cSld>
  <p:transition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2023-08-02T13:04:31Z</dcterms:created>
  <dc:creator/>
  <dc:description/>
  <dc:identifier>DAFl9Zu4QXU</dc:identifier>
  <dc:language>en-PH</dc:language>
  <cp:lastModifiedBy/>
  <dcterms:modified xsi:type="dcterms:W3CDTF">2023-08-02T15:31:55Z</dcterms:modified>
  <cp:revision>2</cp:revision>
  <dc:subject/>
  <dc:title>PPT TEMPLATE FOR LRB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On-screen Show (4:3)</vt:lpwstr>
  </property>
</Properties>
</file>