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2.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slideLayouts/slideLayout19.xml" ContentType="application/vnd.openxmlformats-officedocument.presentationml.slideLayout+xml"/>
  <Override PartName="/ppt/slideLayouts/slideLayout17.xml" ContentType="application/vnd.openxmlformats-officedocument.presentationml.slideLayout+xml"/>
  <Override PartName="/ppt/slideLayouts/slideLayout8.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9.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1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3.xml" ContentType="application/vnd.openxmlformats-officedocument.presentationml.slideLayout+xml"/>
  <Override PartName="/ppt/slideLayouts/_rels/slideLayout14.xml.rels" ContentType="application/vnd.openxmlformats-package.relationships+xml"/>
  <Override PartName="/ppt/slideLayouts/_rels/slideLayout22.xml.rels" ContentType="application/vnd.openxmlformats-package.relationships+xml"/>
  <Override PartName="/ppt/slideLayouts/_rels/slideLayout7.xml.rels" ContentType="application/vnd.openxmlformats-package.relationships+xml"/>
  <Override PartName="/ppt/slideLayouts/_rels/slideLayout23.xml.rels" ContentType="application/vnd.openxmlformats-package.relationships+xml"/>
  <Override PartName="/ppt/slideLayouts/_rels/slideLayout15.xml.rels" ContentType="application/vnd.openxmlformats-package.relationships+xml"/>
  <Override PartName="/ppt/slideLayouts/_rels/slideLayout24.xml.rels" ContentType="application/vnd.openxmlformats-package.relationships+xml"/>
  <Override PartName="/ppt/slideLayouts/_rels/slideLayout16.xml.rels" ContentType="application/vnd.openxmlformats-package.relationships+xml"/>
  <Override PartName="/ppt/slideLayouts/_rels/slideLayout6.xml.rels" ContentType="application/vnd.openxmlformats-package.relationships+xml"/>
  <Override PartName="/ppt/slideLayouts/_rels/slideLayout5.xml.rels" ContentType="application/vnd.openxmlformats-package.relationships+xml"/>
  <Override PartName="/ppt/slideLayouts/_rels/slideLayout4.xml.rels" ContentType="application/vnd.openxmlformats-package.relationships+xml"/>
  <Override PartName="/ppt/slideLayouts/_rels/slideLayout13.xml.rels" ContentType="application/vnd.openxmlformats-package.relationships+xml"/>
  <Override PartName="/ppt/slideLayouts/_rels/slideLayout3.xml.rels" ContentType="application/vnd.openxmlformats-package.relationships+xml"/>
  <Override PartName="/ppt/slideLayouts/_rels/slideLayout9.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1.xml.rels" ContentType="application/vnd.openxmlformats-package.relationships+xml"/>
  <Override PartName="/ppt/slideLayouts/_rels/slideLayout18.xml.rels" ContentType="application/vnd.openxmlformats-package.relationships+xml"/>
  <Override PartName="/ppt/slideLayouts/_rels/slideLayout11.xml.rels" ContentType="application/vnd.openxmlformats-package.relationships+xml"/>
  <Override PartName="/ppt/slideLayouts/_rels/slideLayout17.xml.rels" ContentType="application/vnd.openxmlformats-package.relationships+xml"/>
  <Override PartName="/ppt/slideLayouts/_rels/slideLayout10.xml.rels" ContentType="application/vnd.openxmlformats-package.relationships+xml"/>
  <Override PartName="/ppt/slideLayouts/_rels/slideLayout12.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slideLayout5.xml" ContentType="application/vnd.openxmlformats-officedocument.presentationml.slideLayout+xml"/>
  <Override PartName="/ppt/slideLayouts/slideLayout14.xml" ContentType="application/vnd.openxmlformats-officedocument.presentationml.slideLayout+xml"/>
  <Override PartName="/ppt/slideLayouts/slideLayout6.xml" ContentType="application/vnd.openxmlformats-officedocument.presentationml.slideLayout+xml"/>
  <Override PartName="/ppt/slideLayouts/slideLayout15.xml" ContentType="application/vnd.openxmlformats-officedocument.presentationml.slideLayout+xml"/>
  <Override PartName="/ppt/slideLayouts/slideLayout7.xml" ContentType="application/vnd.openxmlformats-officedocument.presentationml.slideLayout+xml"/>
  <Override PartName="/ppt/slideLayouts/slideLayout16.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10.xml.rels" ContentType="application/vnd.openxmlformats-package.relationship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_rels/presentation.xml.rels" ContentType="application/vnd.openxmlformats-package.relationships+xml"/>
  <Override PartName="/ppt/media/image1.png" ContentType="image/png"/>
  <Override PartName="/ppt/media/image2.png" ContentType="image/png"/>
  <Override PartName="/ppt/media/image3.png" ContentType="image/png"/>
  <Override PartName="/ppt/media/image4.png" ContentType="image/png"/>
  <Override PartName="/ppt/media/image6.png" ContentType="image/png"/>
  <Override PartName="/ppt/media/image21.png" ContentType="image/png"/>
  <Override PartName="/ppt/media/image11.png" ContentType="image/png"/>
  <Override PartName="/ppt/media/image7.png" ContentType="image/png"/>
  <Override PartName="/ppt/media/image22.png" ContentType="image/png"/>
  <Override PartName="/ppt/media/image8.png" ContentType="image/png"/>
  <Override PartName="/ppt/media/image23.png" ContentType="image/png"/>
  <Override PartName="/ppt/media/image9.png" ContentType="image/png"/>
  <Override PartName="/ppt/media/image24.png" ContentType="image/png"/>
  <Override PartName="/ppt/media/image12.png" ContentType="image/png"/>
  <Override PartName="/ppt/media/image13.png" ContentType="image/png"/>
  <Override PartName="/ppt/media/image14.png" ContentType="image/png"/>
  <Override PartName="/ppt/media/image18.png" ContentType="image/png"/>
  <Override PartName="/ppt/media/image5.png" ContentType="image/png"/>
  <Override PartName="/ppt/media/image20.png" ContentType="image/png"/>
  <Override PartName="/ppt/media/image25.png" ContentType="image/png"/>
  <Override PartName="/ppt/media/image27.png" ContentType="image/png"/>
  <Override PartName="/ppt/media/image15.png" ContentType="image/png"/>
  <Override PartName="/ppt/media/image30.png" ContentType="image/png"/>
  <Override PartName="/ppt/media/image28.png" ContentType="image/png"/>
  <Override PartName="/ppt/media/image19.png" ContentType="image/png"/>
  <Override PartName="/ppt/media/image16.png" ContentType="image/png"/>
  <Override PartName="/ppt/media/image31.png" ContentType="image/png"/>
  <Override PartName="/ppt/media/image10.png" ContentType="image/png"/>
  <Override PartName="/ppt/media/image29.png" ContentType="image/png"/>
  <Override PartName="/ppt/media/image26.png" ContentType="image/png"/>
  <Override PartName="/ppt/media/image17.png" ContentType="image/png"/>
  <Override PartName="/ppt/media/image32.png" ContentType="image/png"/>
  <Override PartName="/ppt/presProps.xml" ContentType="application/vnd.openxmlformats-officedocument.presentationml.presPro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Lst>
  <p:sldSz cx="18288000" cy="10287000"/>
  <p:notesSz cx="7772400" cy="100584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presProps" Target="presProps.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4"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5"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7"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8"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9"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0"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2"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3"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4"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5"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6"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37"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1"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3"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45"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46"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1"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2"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3" name="PlaceHolder 2"/>
          <p:cNvSpPr>
            <a:spLocks noGrp="1"/>
          </p:cNvSpPr>
          <p:nvPr>
            <p:ph type="subTitle"/>
          </p:nvPr>
        </p:nvSpPr>
        <p:spPr>
          <a:xfrm>
            <a:off x="914400" y="2406960"/>
            <a:ext cx="16458840" cy="596592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4"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55"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6"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8"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59"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0"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2" name="PlaceHolder 2"/>
          <p:cNvSpPr>
            <a:spLocks noGrp="1"/>
          </p:cNvSpPr>
          <p:nvPr>
            <p:ph/>
          </p:nvPr>
        </p:nvSpPr>
        <p:spPr>
          <a:xfrm>
            <a:off x="914400" y="2406960"/>
            <a:ext cx="1645884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3" name="PlaceHolder 3"/>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65"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6"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7"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68" name="PlaceHolder 5"/>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0" name="PlaceHolder 2"/>
          <p:cNvSpPr>
            <a:spLocks noGrp="1"/>
          </p:cNvSpPr>
          <p:nvPr>
            <p:ph/>
          </p:nvPr>
        </p:nvSpPr>
        <p:spPr>
          <a:xfrm>
            <a:off x="91440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1" name="PlaceHolder 3"/>
          <p:cNvSpPr>
            <a:spLocks noGrp="1"/>
          </p:cNvSpPr>
          <p:nvPr>
            <p:ph/>
          </p:nvPr>
        </p:nvSpPr>
        <p:spPr>
          <a:xfrm>
            <a:off x="647928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2" name="PlaceHolder 4"/>
          <p:cNvSpPr>
            <a:spLocks noGrp="1"/>
          </p:cNvSpPr>
          <p:nvPr>
            <p:ph/>
          </p:nvPr>
        </p:nvSpPr>
        <p:spPr>
          <a:xfrm>
            <a:off x="12044160" y="240696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3" name="PlaceHolder 5"/>
          <p:cNvSpPr>
            <a:spLocks noGrp="1"/>
          </p:cNvSpPr>
          <p:nvPr>
            <p:ph/>
          </p:nvPr>
        </p:nvSpPr>
        <p:spPr>
          <a:xfrm>
            <a:off x="91440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4" name="PlaceHolder 6"/>
          <p:cNvSpPr>
            <a:spLocks noGrp="1"/>
          </p:cNvSpPr>
          <p:nvPr>
            <p:ph/>
          </p:nvPr>
        </p:nvSpPr>
        <p:spPr>
          <a:xfrm>
            <a:off x="647928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
        <p:nvSpPr>
          <p:cNvPr id="75" name="PlaceHolder 7"/>
          <p:cNvSpPr>
            <a:spLocks noGrp="1"/>
          </p:cNvSpPr>
          <p:nvPr>
            <p:ph/>
          </p:nvPr>
        </p:nvSpPr>
        <p:spPr>
          <a:xfrm>
            <a:off x="12044160" y="5523120"/>
            <a:ext cx="529956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5" name="PlaceHolder 2"/>
          <p:cNvSpPr>
            <a:spLocks noGrp="1"/>
          </p:cNvSpPr>
          <p:nvPr>
            <p:ph/>
          </p:nvPr>
        </p:nvSpPr>
        <p:spPr>
          <a:xfrm>
            <a:off x="914400" y="2406960"/>
            <a:ext cx="1645884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7"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8"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914400" y="410400"/>
            <a:ext cx="16458840" cy="7962840"/>
          </a:xfrm>
          <a:prstGeom prst="rect">
            <a:avLst/>
          </a:prstGeom>
          <a:noFill/>
          <a:ln w="0">
            <a:noFill/>
          </a:ln>
        </p:spPr>
        <p:txBody>
          <a:bodyPr lIns="0" rIns="0" tIns="0" bIns="0" anchor="ctr">
            <a:noAutofit/>
          </a:bodyPr>
          <a:p>
            <a:pPr algn="ctr">
              <a:buNone/>
            </a:pPr>
            <a:endParaRPr b="0" lang="en-PH"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2"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3" name="PlaceHolder 3"/>
          <p:cNvSpPr>
            <a:spLocks noGrp="1"/>
          </p:cNvSpPr>
          <p:nvPr>
            <p:ph/>
          </p:nvPr>
        </p:nvSpPr>
        <p:spPr>
          <a:xfrm>
            <a:off x="934812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4" name="PlaceHolder 4"/>
          <p:cNvSpPr>
            <a:spLocks noGrp="1"/>
          </p:cNvSpPr>
          <p:nvPr>
            <p:ph/>
          </p:nvPr>
        </p:nvSpPr>
        <p:spPr>
          <a:xfrm>
            <a:off x="91440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16" name="PlaceHolder 2"/>
          <p:cNvSpPr>
            <a:spLocks noGrp="1"/>
          </p:cNvSpPr>
          <p:nvPr>
            <p:ph/>
          </p:nvPr>
        </p:nvSpPr>
        <p:spPr>
          <a:xfrm>
            <a:off x="914400" y="2406960"/>
            <a:ext cx="8031600" cy="5965920"/>
          </a:xfrm>
          <a:prstGeom prst="rect">
            <a:avLst/>
          </a:prstGeom>
          <a:noFill/>
          <a:ln w="0">
            <a:noFill/>
          </a:ln>
        </p:spPr>
        <p:txBody>
          <a:bodyPr lIns="0" rIns="0" tIns="0" bIns="0" anchor="t">
            <a:normAutofit/>
          </a:bodyPr>
          <a:p>
            <a:endParaRPr b="0" lang="en-PH" sz="3200" spc="-1" strike="noStrike">
              <a:latin typeface="Arial"/>
            </a:endParaRPr>
          </a:p>
        </p:txBody>
      </p:sp>
      <p:sp>
        <p:nvSpPr>
          <p:cNvPr id="17"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18" name="PlaceHolder 4"/>
          <p:cNvSpPr>
            <a:spLocks noGrp="1"/>
          </p:cNvSpPr>
          <p:nvPr>
            <p:ph/>
          </p:nvPr>
        </p:nvSpPr>
        <p:spPr>
          <a:xfrm>
            <a:off x="9348120" y="5523120"/>
            <a:ext cx="803160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endParaRPr b="0" lang="en-PH" sz="4400" spc="-1" strike="noStrike">
              <a:latin typeface="Arial"/>
            </a:endParaRPr>
          </a:p>
        </p:txBody>
      </p:sp>
      <p:sp>
        <p:nvSpPr>
          <p:cNvPr id="20" name="PlaceHolder 2"/>
          <p:cNvSpPr>
            <a:spLocks noGrp="1"/>
          </p:cNvSpPr>
          <p:nvPr>
            <p:ph/>
          </p:nvPr>
        </p:nvSpPr>
        <p:spPr>
          <a:xfrm>
            <a:off x="91440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1" name="PlaceHolder 3"/>
          <p:cNvSpPr>
            <a:spLocks noGrp="1"/>
          </p:cNvSpPr>
          <p:nvPr>
            <p:ph/>
          </p:nvPr>
        </p:nvSpPr>
        <p:spPr>
          <a:xfrm>
            <a:off x="9348120" y="2406960"/>
            <a:ext cx="8031600" cy="2845440"/>
          </a:xfrm>
          <a:prstGeom prst="rect">
            <a:avLst/>
          </a:prstGeom>
          <a:noFill/>
          <a:ln w="0">
            <a:noFill/>
          </a:ln>
        </p:spPr>
        <p:txBody>
          <a:bodyPr lIns="0" rIns="0" tIns="0" bIns="0" anchor="t">
            <a:normAutofit/>
          </a:bodyPr>
          <a:p>
            <a:endParaRPr b="0" lang="en-PH" sz="3200" spc="-1" strike="noStrike">
              <a:latin typeface="Arial"/>
            </a:endParaRPr>
          </a:p>
        </p:txBody>
      </p:sp>
      <p:sp>
        <p:nvSpPr>
          <p:cNvPr id="22" name="PlaceHolder 4"/>
          <p:cNvSpPr>
            <a:spLocks noGrp="1"/>
          </p:cNvSpPr>
          <p:nvPr>
            <p:ph/>
          </p:nvPr>
        </p:nvSpPr>
        <p:spPr>
          <a:xfrm>
            <a:off x="914400" y="5523120"/>
            <a:ext cx="16458840" cy="2845440"/>
          </a:xfrm>
          <a:prstGeom prst="rect">
            <a:avLst/>
          </a:prstGeom>
          <a:noFill/>
          <a:ln w="0">
            <a:noFill/>
          </a:ln>
        </p:spPr>
        <p:txBody>
          <a:bodyPr lIns="0" rIns="0" tIns="0" bIns="0" anchor="t">
            <a:normAutofit/>
          </a:bodyPr>
          <a:p>
            <a:endParaRPr b="0" lang="en-PH"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914400" y="410400"/>
            <a:ext cx="16458480" cy="1717200"/>
          </a:xfrm>
          <a:prstGeom prst="rect">
            <a:avLst/>
          </a:prstGeom>
          <a:noFill/>
          <a:ln w="0">
            <a:noFill/>
          </a:ln>
        </p:spPr>
        <p:txBody>
          <a:bodyPr lIns="0" rIns="0" tIns="0" bIns="0" anchor="ctr">
            <a:noAutofit/>
          </a:bodyPr>
          <a:p>
            <a:r>
              <a:rPr b="0" lang="en-PH" sz="1800" spc="-1" strike="noStrike">
                <a:latin typeface="Arial"/>
              </a:rPr>
              <a:t>Click to edit the title text format</a:t>
            </a:r>
            <a:endParaRPr b="0" lang="en-PH" sz="1800" spc="-1" strike="noStrike">
              <a:latin typeface="Arial"/>
            </a:endParaRPr>
          </a:p>
        </p:txBody>
      </p:sp>
      <p:sp>
        <p:nvSpPr>
          <p:cNvPr id="1" name="PlaceHolder 2"/>
          <p:cNvSpPr>
            <a:spLocks noGrp="1"/>
          </p:cNvSpPr>
          <p:nvPr>
            <p:ph type="body"/>
          </p:nvPr>
        </p:nvSpPr>
        <p:spPr>
          <a:xfrm>
            <a:off x="914400" y="2406960"/>
            <a:ext cx="16458480" cy="59655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1800" spc="-1" strike="noStrike">
                <a:latin typeface="Arial"/>
              </a:rPr>
              <a:t>Click to edit the outline text format</a:t>
            </a:r>
            <a:endParaRPr b="0" lang="en-PH" sz="1800" spc="-1" strike="noStrike">
              <a:latin typeface="Arial"/>
            </a:endParaRPr>
          </a:p>
          <a:p>
            <a:pPr lvl="1" marL="864000" indent="-324000">
              <a:spcBef>
                <a:spcPts val="1134"/>
              </a:spcBef>
              <a:buClr>
                <a:srgbClr val="000000"/>
              </a:buClr>
              <a:buSzPct val="75000"/>
              <a:buFont typeface="Symbol" charset="2"/>
              <a:buChar char=""/>
            </a:pPr>
            <a:r>
              <a:rPr b="0" lang="en-PH" sz="1800" spc="-1" strike="noStrike">
                <a:latin typeface="Arial"/>
              </a:rPr>
              <a:t>Second Outline Level</a:t>
            </a:r>
            <a:endParaRPr b="0" lang="en-PH" sz="1800" spc="-1" strike="noStrike">
              <a:latin typeface="Arial"/>
            </a:endParaRPr>
          </a:p>
          <a:p>
            <a:pPr lvl="2" marL="1296000" indent="-288000">
              <a:spcBef>
                <a:spcPts val="850"/>
              </a:spcBef>
              <a:buClr>
                <a:srgbClr val="000000"/>
              </a:buClr>
              <a:buSzPct val="45000"/>
              <a:buFont typeface="Wingdings" charset="2"/>
              <a:buChar char=""/>
            </a:pPr>
            <a:r>
              <a:rPr b="0" lang="en-PH" sz="1800" spc="-1" strike="noStrike">
                <a:latin typeface="Arial"/>
              </a:rPr>
              <a:t>Third Outline Level</a:t>
            </a:r>
            <a:endParaRPr b="0" lang="en-PH" sz="1800" spc="-1" strike="noStrike">
              <a:latin typeface="Arial"/>
            </a:endParaRPr>
          </a:p>
          <a:p>
            <a:pPr lvl="3" marL="1728000" indent="-216000">
              <a:spcBef>
                <a:spcPts val="567"/>
              </a:spcBef>
              <a:buClr>
                <a:srgbClr val="000000"/>
              </a:buClr>
              <a:buSzPct val="75000"/>
              <a:buFont typeface="Symbol" charset="2"/>
              <a:buChar char=""/>
            </a:pPr>
            <a:r>
              <a:rPr b="0" lang="en-PH" sz="1800" spc="-1" strike="noStrike">
                <a:latin typeface="Arial"/>
              </a:rPr>
              <a:t>Fourth Outline Level</a:t>
            </a:r>
            <a:endParaRPr b="0" lang="en-PH" sz="1800" spc="-1" strike="noStrike">
              <a:latin typeface="Arial"/>
            </a:endParaRPr>
          </a:p>
          <a:p>
            <a:pPr lvl="4" marL="2160000" indent="-216000">
              <a:spcBef>
                <a:spcPts val="283"/>
              </a:spcBef>
              <a:buClr>
                <a:srgbClr val="000000"/>
              </a:buClr>
              <a:buSzPct val="45000"/>
              <a:buFont typeface="Wingdings" charset="2"/>
              <a:buChar char=""/>
            </a:pPr>
            <a:r>
              <a:rPr b="0" lang="en-PH" sz="1800" spc="-1" strike="noStrike">
                <a:latin typeface="Arial"/>
              </a:rPr>
              <a:t>Fifth Outline Level</a:t>
            </a:r>
            <a:endParaRPr b="0" lang="en-PH" sz="1800" spc="-1" strike="noStrike">
              <a:latin typeface="Arial"/>
            </a:endParaRPr>
          </a:p>
          <a:p>
            <a:pPr lvl="5" marL="2592000" indent="-216000">
              <a:spcBef>
                <a:spcPts val="283"/>
              </a:spcBef>
              <a:buClr>
                <a:srgbClr val="000000"/>
              </a:buClr>
              <a:buSzPct val="45000"/>
              <a:buFont typeface="Wingdings" charset="2"/>
              <a:buChar char=""/>
            </a:pPr>
            <a:r>
              <a:rPr b="0" lang="en-PH" sz="1800" spc="-1" strike="noStrike">
                <a:latin typeface="Arial"/>
              </a:rPr>
              <a:t>Sixth Outline Level</a:t>
            </a:r>
            <a:endParaRPr b="0" lang="en-PH" sz="1800" spc="-1" strike="noStrike">
              <a:latin typeface="Arial"/>
            </a:endParaRPr>
          </a:p>
          <a:p>
            <a:pPr lvl="6" marL="3024000" indent="-216000">
              <a:spcBef>
                <a:spcPts val="283"/>
              </a:spcBef>
              <a:buClr>
                <a:srgbClr val="000000"/>
              </a:buClr>
              <a:buSzPct val="45000"/>
              <a:buFont typeface="Wingdings" charset="2"/>
              <a:buChar char=""/>
            </a:pPr>
            <a:r>
              <a:rPr b="0" lang="en-PH" sz="1800" spc="-1" strike="noStrike">
                <a:latin typeface="Arial"/>
              </a:rPr>
              <a:t>Seventh Outline Level</a:t>
            </a:r>
            <a:endParaRPr b="0" lang="en-PH" sz="18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914400" y="410400"/>
            <a:ext cx="16458840" cy="1717560"/>
          </a:xfrm>
          <a:prstGeom prst="rect">
            <a:avLst/>
          </a:prstGeom>
          <a:noFill/>
          <a:ln w="0">
            <a:noFill/>
          </a:ln>
        </p:spPr>
        <p:txBody>
          <a:bodyPr lIns="0" rIns="0" tIns="0" bIns="0" anchor="ctr">
            <a:noAutofit/>
          </a:bodyPr>
          <a:p>
            <a:pPr algn="ctr">
              <a:buNone/>
            </a:pPr>
            <a:r>
              <a:rPr b="0" lang="en-PH" sz="4400" spc="-1" strike="noStrike">
                <a:latin typeface="Arial"/>
              </a:rPr>
              <a:t>Click to edit the title text format</a:t>
            </a:r>
            <a:endParaRPr b="0" lang="en-PH" sz="4400" spc="-1" strike="noStrike">
              <a:latin typeface="Arial"/>
            </a:endParaRPr>
          </a:p>
        </p:txBody>
      </p:sp>
      <p:sp>
        <p:nvSpPr>
          <p:cNvPr id="39" name="PlaceHolder 2"/>
          <p:cNvSpPr>
            <a:spLocks noGrp="1"/>
          </p:cNvSpPr>
          <p:nvPr>
            <p:ph type="body"/>
          </p:nvPr>
        </p:nvSpPr>
        <p:spPr>
          <a:xfrm>
            <a:off x="914400" y="2406960"/>
            <a:ext cx="16458840" cy="596592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en-PH" sz="3200" spc="-1" strike="noStrike">
                <a:latin typeface="Arial"/>
              </a:rPr>
              <a:t>Click to edit the outline text format</a:t>
            </a:r>
            <a:endParaRPr b="0" lang="en-PH" sz="3200" spc="-1" strike="noStrike">
              <a:latin typeface="Arial"/>
            </a:endParaRPr>
          </a:p>
          <a:p>
            <a:pPr lvl="1" marL="864000" indent="-324000">
              <a:spcBef>
                <a:spcPts val="1134"/>
              </a:spcBef>
              <a:buClr>
                <a:srgbClr val="000000"/>
              </a:buClr>
              <a:buSzPct val="75000"/>
              <a:buFont typeface="Symbol" charset="2"/>
              <a:buChar char=""/>
            </a:pPr>
            <a:r>
              <a:rPr b="0" lang="en-PH" sz="2800" spc="-1" strike="noStrike">
                <a:latin typeface="Arial"/>
              </a:rPr>
              <a:t>Second Outline Level</a:t>
            </a:r>
            <a:endParaRPr b="0" lang="en-PH" sz="2800" spc="-1" strike="noStrike">
              <a:latin typeface="Arial"/>
            </a:endParaRPr>
          </a:p>
          <a:p>
            <a:pPr lvl="2" marL="1296000" indent="-288000">
              <a:spcBef>
                <a:spcPts val="850"/>
              </a:spcBef>
              <a:buClr>
                <a:srgbClr val="000000"/>
              </a:buClr>
              <a:buSzPct val="45000"/>
              <a:buFont typeface="Wingdings" charset="2"/>
              <a:buChar char=""/>
            </a:pPr>
            <a:r>
              <a:rPr b="0" lang="en-PH" sz="2400" spc="-1" strike="noStrike">
                <a:latin typeface="Arial"/>
              </a:rPr>
              <a:t>Third Outline Level</a:t>
            </a:r>
            <a:endParaRPr b="0" lang="en-PH" sz="2400" spc="-1" strike="noStrike">
              <a:latin typeface="Arial"/>
            </a:endParaRPr>
          </a:p>
          <a:p>
            <a:pPr lvl="3" marL="1728000" indent="-216000">
              <a:spcBef>
                <a:spcPts val="567"/>
              </a:spcBef>
              <a:buClr>
                <a:srgbClr val="000000"/>
              </a:buClr>
              <a:buSzPct val="75000"/>
              <a:buFont typeface="Symbol" charset="2"/>
              <a:buChar char=""/>
            </a:pPr>
            <a:r>
              <a:rPr b="0" lang="en-PH" sz="2000" spc="-1" strike="noStrike">
                <a:latin typeface="Arial"/>
              </a:rPr>
              <a:t>Fourth Outline Level</a:t>
            </a:r>
            <a:endParaRPr b="0" lang="en-PH" sz="2000" spc="-1" strike="noStrike">
              <a:latin typeface="Arial"/>
            </a:endParaRPr>
          </a:p>
          <a:p>
            <a:pPr lvl="4" marL="2160000" indent="-216000">
              <a:spcBef>
                <a:spcPts val="283"/>
              </a:spcBef>
              <a:buClr>
                <a:srgbClr val="000000"/>
              </a:buClr>
              <a:buSzPct val="45000"/>
              <a:buFont typeface="Wingdings" charset="2"/>
              <a:buChar char=""/>
            </a:pPr>
            <a:r>
              <a:rPr b="0" lang="en-PH" sz="2000" spc="-1" strike="noStrike">
                <a:latin typeface="Arial"/>
              </a:rPr>
              <a:t>Fifth Outline Level</a:t>
            </a:r>
            <a:endParaRPr b="0" lang="en-PH" sz="2000" spc="-1" strike="noStrike">
              <a:latin typeface="Arial"/>
            </a:endParaRPr>
          </a:p>
          <a:p>
            <a:pPr lvl="5" marL="2592000" indent="-216000">
              <a:spcBef>
                <a:spcPts val="283"/>
              </a:spcBef>
              <a:buClr>
                <a:srgbClr val="000000"/>
              </a:buClr>
              <a:buSzPct val="45000"/>
              <a:buFont typeface="Wingdings" charset="2"/>
              <a:buChar char=""/>
            </a:pPr>
            <a:r>
              <a:rPr b="0" lang="en-PH" sz="2000" spc="-1" strike="noStrike">
                <a:latin typeface="Arial"/>
              </a:rPr>
              <a:t>Sixth Outline Level</a:t>
            </a:r>
            <a:endParaRPr b="0" lang="en-PH" sz="2000" spc="-1" strike="noStrike">
              <a:latin typeface="Arial"/>
            </a:endParaRPr>
          </a:p>
          <a:p>
            <a:pPr lvl="6" marL="3024000" indent="-216000">
              <a:spcBef>
                <a:spcPts val="283"/>
              </a:spcBef>
              <a:buClr>
                <a:srgbClr val="000000"/>
              </a:buClr>
              <a:buSzPct val="45000"/>
              <a:buFont typeface="Wingdings" charset="2"/>
              <a:buChar char=""/>
            </a:pPr>
            <a:r>
              <a:rPr b="0" lang="en-PH" sz="2000" spc="-1" strike="noStrike">
                <a:latin typeface="Arial"/>
              </a:rPr>
              <a:t>Seventh Outline Level</a:t>
            </a:r>
            <a:endParaRPr b="0" lang="en-PH"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png"/><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13.xml"/>
</Relationships>
</file>

<file path=ppt/slides/_rels/slide2.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image" Target="../media/image5.png"/><Relationship Id="rId3" Type="http://schemas.openxmlformats.org/officeDocument/2006/relationships/image" Target="../media/image6.png"/><Relationship Id="rId4"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image" Target="../media/image8.png"/><Relationship Id="rId3"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image" Target="../media/image14.png"/><Relationship Id="rId3" Type="http://schemas.openxmlformats.org/officeDocument/2006/relationships/image" Target="../media/image15.png"/><Relationship Id="rId4" Type="http://schemas.openxmlformats.org/officeDocument/2006/relationships/image" Target="../media/image16.png"/><Relationship Id="rId5" Type="http://schemas.openxmlformats.org/officeDocument/2006/relationships/image" Target="../media/image17.png"/><Relationship Id="rId6"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png"/><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image" Target="../media/image23.png"/><Relationship Id="rId3" Type="http://schemas.openxmlformats.org/officeDocument/2006/relationships/image" Target="../media/image24.png"/><Relationship Id="rId4" Type="http://schemas.openxmlformats.org/officeDocument/2006/relationships/image" Target="../media/image25.png"/><Relationship Id="rId5" Type="http://schemas.openxmlformats.org/officeDocument/2006/relationships/image" Target="../media/image26.png"/><Relationship Id="rId6" Type="http://schemas.openxmlformats.org/officeDocument/2006/relationships/image" Target="../media/image27.png"/><Relationship Id="rId7"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30.png"/><Relationship Id="rId2" Type="http://schemas.openxmlformats.org/officeDocument/2006/relationships/image" Target="../media/image31.png"/><Relationship Id="rId3"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Picture 2" descr=""/>
          <p:cNvPicPr/>
          <p:nvPr/>
        </p:nvPicPr>
        <p:blipFill>
          <a:blip r:embed="rId1"/>
          <a:stretch/>
        </p:blipFill>
        <p:spPr>
          <a:xfrm>
            <a:off x="0" y="0"/>
            <a:ext cx="18285120" cy="10284120"/>
          </a:xfrm>
          <a:prstGeom prst="rect">
            <a:avLst/>
          </a:prstGeom>
          <a:ln w="0">
            <a:noFill/>
          </a:ln>
        </p:spPr>
      </p:pic>
      <p:grpSp>
        <p:nvGrpSpPr>
          <p:cNvPr id="77" name="Group 3"/>
          <p:cNvGrpSpPr/>
          <p:nvPr/>
        </p:nvGrpSpPr>
        <p:grpSpPr>
          <a:xfrm>
            <a:off x="0" y="0"/>
            <a:ext cx="18273240" cy="10272240"/>
            <a:chOff x="0" y="0"/>
            <a:chExt cx="18273240" cy="10272240"/>
          </a:xfrm>
        </p:grpSpPr>
        <p:sp>
          <p:nvSpPr>
            <p:cNvPr id="78" name="Freeform 4"/>
            <p:cNvSpPr/>
            <p:nvPr/>
          </p:nvSpPr>
          <p:spPr>
            <a:xfrm>
              <a:off x="0" y="0"/>
              <a:ext cx="18273240" cy="10272240"/>
            </a:xfrm>
            <a:custGeom>
              <a:avLst/>
              <a:gdLst/>
              <a:ahLst/>
              <a:rect l="l" t="t" r="r" b="b"/>
              <a:pathLst>
                <a:path w="24368379" h="13700125">
                  <a:moveTo>
                    <a:pt x="0" y="0"/>
                  </a:moveTo>
                  <a:lnTo>
                    <a:pt x="24368379" y="0"/>
                  </a:lnTo>
                  <a:lnTo>
                    <a:pt x="24368379" y="13700125"/>
                  </a:lnTo>
                  <a:lnTo>
                    <a:pt x="0" y="13700125"/>
                  </a:lnTo>
                  <a:close/>
                </a:path>
              </a:pathLst>
            </a:custGeom>
            <a:solidFill>
              <a:srgbClr val="ffffff"/>
            </a:solidFill>
            <a:ln w="0">
              <a:noFill/>
            </a:ln>
          </p:spPr>
          <p:style>
            <a:lnRef idx="0"/>
            <a:fillRef idx="0"/>
            <a:effectRef idx="0"/>
            <a:fontRef idx="minor"/>
          </p:style>
        </p:sp>
      </p:grpSp>
      <p:sp>
        <p:nvSpPr>
          <p:cNvPr id="79" name="Freeform 5"/>
          <p:cNvSpPr/>
          <p:nvPr/>
        </p:nvSpPr>
        <p:spPr>
          <a:xfrm>
            <a:off x="499680" y="2701800"/>
            <a:ext cx="4183920" cy="4183920"/>
          </a:xfrm>
          <a:custGeom>
            <a:avLst/>
            <a:gdLst/>
            <a:ahLst/>
            <a:rect l="l" t="t" r="r" b="b"/>
            <a:pathLst>
              <a:path w="4186620" h="4186620">
                <a:moveTo>
                  <a:pt x="0" y="0"/>
                </a:moveTo>
                <a:lnTo>
                  <a:pt x="4186620" y="0"/>
                </a:lnTo>
                <a:lnTo>
                  <a:pt x="4186620" y="4186620"/>
                </a:lnTo>
                <a:lnTo>
                  <a:pt x="0" y="4186620"/>
                </a:lnTo>
                <a:lnTo>
                  <a:pt x="0" y="0"/>
                </a:lnTo>
                <a:close/>
              </a:path>
            </a:pathLst>
          </a:custGeom>
          <a:blipFill rotWithShape="0">
            <a:blip r:embed="rId2"/>
            <a:srcRect/>
            <a:stretch/>
          </a:blipFill>
          <a:ln w="0">
            <a:noFill/>
          </a:ln>
        </p:spPr>
        <p:style>
          <a:lnRef idx="0"/>
          <a:fillRef idx="0"/>
          <a:effectRef idx="0"/>
          <a:fontRef idx="minor"/>
        </p:style>
      </p:sp>
      <p:grpSp>
        <p:nvGrpSpPr>
          <p:cNvPr id="80" name="Group 6"/>
          <p:cNvGrpSpPr/>
          <p:nvPr/>
        </p:nvGrpSpPr>
        <p:grpSpPr>
          <a:xfrm>
            <a:off x="5231160" y="2212920"/>
            <a:ext cx="13041720" cy="5778720"/>
            <a:chOff x="5231160" y="2212920"/>
            <a:chExt cx="13041720" cy="5778720"/>
          </a:xfrm>
        </p:grpSpPr>
        <p:sp>
          <p:nvSpPr>
            <p:cNvPr id="81" name="Freeform 7"/>
            <p:cNvSpPr/>
            <p:nvPr/>
          </p:nvSpPr>
          <p:spPr>
            <a:xfrm>
              <a:off x="5231160" y="2212920"/>
              <a:ext cx="13041720" cy="577872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82" name="Freeform 8"/>
          <p:cNvSpPr/>
          <p:nvPr/>
        </p:nvSpPr>
        <p:spPr>
          <a:xfrm>
            <a:off x="5231160" y="8006760"/>
            <a:ext cx="13042080" cy="561600"/>
          </a:xfrm>
          <a:custGeom>
            <a:avLst/>
            <a:gdLst/>
            <a:ahLst/>
            <a:rect l="l" t="t" r="r" b="b"/>
            <a:pathLst>
              <a:path w="13044780" h="564300">
                <a:moveTo>
                  <a:pt x="0" y="0"/>
                </a:moveTo>
                <a:lnTo>
                  <a:pt x="13044780" y="0"/>
                </a:lnTo>
                <a:lnTo>
                  <a:pt x="13044780" y="564300"/>
                </a:lnTo>
                <a:lnTo>
                  <a:pt x="0" y="564300"/>
                </a:lnTo>
                <a:lnTo>
                  <a:pt x="0" y="0"/>
                </a:lnTo>
                <a:close/>
              </a:path>
            </a:pathLst>
          </a:custGeom>
          <a:blipFill rotWithShape="0">
            <a:blip r:embed="rId3"/>
            <a:srcRect/>
            <a:stretch/>
          </a:blipFill>
          <a:ln w="0">
            <a:noFill/>
          </a:ln>
        </p:spPr>
        <p:style>
          <a:lnRef idx="0"/>
          <a:fillRef idx="0"/>
          <a:effectRef idx="0"/>
          <a:fontRef idx="minor"/>
        </p:style>
      </p:sp>
      <p:sp>
        <p:nvSpPr>
          <p:cNvPr id="83" name="TextBox 9"/>
          <p:cNvSpPr/>
          <p:nvPr/>
        </p:nvSpPr>
        <p:spPr>
          <a:xfrm>
            <a:off x="6068160" y="4320360"/>
            <a:ext cx="11048040" cy="1645920"/>
          </a:xfrm>
          <a:prstGeom prst="rect">
            <a:avLst/>
          </a:prstGeom>
          <a:noFill/>
          <a:ln w="0">
            <a:noFill/>
          </a:ln>
        </p:spPr>
        <p:style>
          <a:lnRef idx="0"/>
          <a:fillRef idx="0"/>
          <a:effectRef idx="0"/>
          <a:fontRef idx="minor"/>
        </p:style>
        <p:txBody>
          <a:bodyPr lIns="0" rIns="0" tIns="0" bIns="0" anchor="t">
            <a:spAutoFit/>
          </a:bodyPr>
          <a:p>
            <a:pPr algn="ctr">
              <a:lnSpc>
                <a:spcPts val="6480"/>
              </a:lnSpc>
              <a:buNone/>
            </a:pPr>
            <a:r>
              <a:rPr b="1" lang="en-US" sz="5400" spc="-1" strike="noStrike">
                <a:solidFill>
                  <a:srgbClr val="ffffff"/>
                </a:solidFill>
                <a:latin typeface="Lato Bold"/>
                <a:ea typeface="DejaVu Sans"/>
              </a:rPr>
              <a:t>Solving Problems Involving the Missing Base, Percentage, and Rate</a:t>
            </a:r>
            <a:endParaRPr b="0" lang="en-PH" sz="5400" spc="-1" strike="noStrike">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9" name="Freeform 2"/>
          <p:cNvSpPr/>
          <p:nvPr/>
        </p:nvSpPr>
        <p:spPr>
          <a:xfrm>
            <a:off x="4133880" y="2263320"/>
            <a:ext cx="9910080" cy="5062320"/>
          </a:xfrm>
          <a:custGeom>
            <a:avLst/>
            <a:gdLst/>
            <a:ahLst/>
            <a:rect l="l" t="t" r="r" b="b"/>
            <a:pathLst>
              <a:path w="9912780" h="5065200">
                <a:moveTo>
                  <a:pt x="0" y="0"/>
                </a:moveTo>
                <a:lnTo>
                  <a:pt x="9912780" y="0"/>
                </a:lnTo>
                <a:lnTo>
                  <a:pt x="9912780" y="5065200"/>
                </a:lnTo>
                <a:lnTo>
                  <a:pt x="0" y="5065200"/>
                </a:lnTo>
                <a:lnTo>
                  <a:pt x="0" y="0"/>
                </a:lnTo>
                <a:close/>
              </a:path>
            </a:pathLst>
          </a:custGeom>
          <a:blipFill rotWithShape="0">
            <a:blip r:embed="rId1"/>
            <a:srcRect/>
            <a:stretch/>
          </a:blip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4" name="Freeform 2"/>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85" name="Group 3"/>
          <p:cNvGrpSpPr/>
          <p:nvPr/>
        </p:nvGrpSpPr>
        <p:grpSpPr>
          <a:xfrm>
            <a:off x="16303320" y="0"/>
            <a:ext cx="1441080" cy="1441080"/>
            <a:chOff x="16303320" y="0"/>
            <a:chExt cx="1441080" cy="1441080"/>
          </a:xfrm>
        </p:grpSpPr>
        <p:sp>
          <p:nvSpPr>
            <p:cNvPr id="86" name="Freeform 4"/>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87" name="Freeform 5"/>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88" name="TextBox 6"/>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89" name="TextBox 7"/>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0" name="TextBox 8"/>
          <p:cNvSpPr/>
          <p:nvPr/>
        </p:nvSpPr>
        <p:spPr>
          <a:xfrm>
            <a:off x="438840" y="360000"/>
            <a:ext cx="15040440" cy="5029200"/>
          </a:xfrm>
          <a:prstGeom prst="rect">
            <a:avLst/>
          </a:prstGeom>
          <a:noFill/>
          <a:ln w="0">
            <a:noFill/>
          </a:ln>
        </p:spPr>
        <p:style>
          <a:lnRef idx="0"/>
          <a:fillRef idx="0"/>
          <a:effectRef idx="0"/>
          <a:fontRef idx="minor"/>
        </p:style>
        <p:txBody>
          <a:bodyPr lIns="0" rIns="0" tIns="0" bIns="0" anchor="t">
            <a:spAutoFit/>
          </a:bodyPr>
          <a:p>
            <a:pPr algn="just">
              <a:lnSpc>
                <a:spcPts val="36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In solving problems involving base, percentage, or rate, you must understand the relationships among them. At a constant rate, the percentage is directly proportional to the base.</a:t>
            </a:r>
            <a:endParaRPr b="0" lang="en-PH" sz="3000" spc="-1" strike="noStrike">
              <a:latin typeface="Arial"/>
            </a:endParaRPr>
          </a:p>
          <a:p>
            <a:pPr algn="just">
              <a:lnSpc>
                <a:spcPts val="36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The unknown quantity can be identified from the given two values. For example, if the percentage is missing in the word problem, the base and the rate must be given. Some words can give hints as to what is given or missing in a word problem. As an</a:t>
            </a:r>
            <a:endParaRPr b="0" lang="en-PH" sz="3000" spc="-1" strike="noStrike">
              <a:latin typeface="Arial"/>
            </a:endParaRPr>
          </a:p>
          <a:p>
            <a:pPr algn="just">
              <a:lnSpc>
                <a:spcPts val="3600"/>
              </a:lnSpc>
              <a:buNone/>
            </a:pPr>
            <a:r>
              <a:rPr b="0" lang="en-US" sz="3000" spc="-1" strike="noStrike">
                <a:solidFill>
                  <a:srgbClr val="000000"/>
                </a:solidFill>
                <a:latin typeface="Lato"/>
                <a:ea typeface="DejaVu Sans"/>
              </a:rPr>
              <a:t>example, the quantity with the percent (%) symbol is the rate. The base refers to the total quantity or the whole and is usually preceded by the word of in a sentence. On the other hand, the percentage is a part of the base.</a:t>
            </a:r>
            <a:endParaRPr b="0" lang="en-PH" sz="3000" spc="-1" strike="noStrike">
              <a:latin typeface="Arial"/>
            </a:endParaRPr>
          </a:p>
          <a:p>
            <a:pPr algn="just">
              <a:lnSpc>
                <a:spcPts val="36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Teehan’s triangle is one of the tools that you can use to help you solve problems with unknown base, percentage, or rate.</a:t>
            </a:r>
            <a:endParaRPr b="0" lang="en-PH" sz="3000" spc="-1" strike="noStrike">
              <a:latin typeface="Arial"/>
            </a:endParaRPr>
          </a:p>
        </p:txBody>
      </p:sp>
      <p:pic>
        <p:nvPicPr>
          <p:cNvPr id="91" name="" descr=""/>
          <p:cNvPicPr/>
          <p:nvPr/>
        </p:nvPicPr>
        <p:blipFill>
          <a:blip r:embed="rId3"/>
          <a:stretch/>
        </p:blipFill>
        <p:spPr>
          <a:xfrm>
            <a:off x="6778800" y="5760000"/>
            <a:ext cx="4730400" cy="3311280"/>
          </a:xfrm>
          <a:prstGeom prst="rect">
            <a:avLst/>
          </a:prstGeom>
          <a:ln w="0">
            <a:noFill/>
          </a:ln>
        </p:spPr>
      </p:pic>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Freeform 1"/>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93" name="Group 1"/>
          <p:cNvGrpSpPr/>
          <p:nvPr/>
        </p:nvGrpSpPr>
        <p:grpSpPr>
          <a:xfrm>
            <a:off x="16303320" y="0"/>
            <a:ext cx="1441080" cy="1441080"/>
            <a:chOff x="16303320" y="0"/>
            <a:chExt cx="1441080" cy="1441080"/>
          </a:xfrm>
        </p:grpSpPr>
        <p:sp>
          <p:nvSpPr>
            <p:cNvPr id="94" name="Freeform 3"/>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95" name="Freeform 6"/>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96" name="TextBox 3"/>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97" name="TextBox 4"/>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98" name="TextBox 5"/>
          <p:cNvSpPr/>
          <p:nvPr/>
        </p:nvSpPr>
        <p:spPr>
          <a:xfrm>
            <a:off x="438840" y="360000"/>
            <a:ext cx="15760440" cy="2285640"/>
          </a:xfrm>
          <a:prstGeom prst="rect">
            <a:avLst/>
          </a:prstGeom>
          <a:noFill/>
          <a:ln w="0">
            <a:noFill/>
          </a:ln>
        </p:spPr>
        <p:style>
          <a:lnRef idx="0"/>
          <a:fillRef idx="0"/>
          <a:effectRef idx="0"/>
          <a:fontRef idx="minor"/>
        </p:style>
        <p:txBody>
          <a:bodyPr lIns="0" rIns="0" tIns="0" bIns="0" anchor="t">
            <a:spAutoFit/>
          </a:bodyPr>
          <a:p>
            <a:pPr algn="just">
              <a:lnSpc>
                <a:spcPts val="3600"/>
              </a:lnSpc>
              <a:buNone/>
            </a:pPr>
            <a:r>
              <a:rPr b="0" lang="en-US" sz="3000" spc="-1" strike="noStrike">
                <a:solidFill>
                  <a:srgbClr val="000000"/>
                </a:solidFill>
                <a:latin typeface="Lato"/>
                <a:ea typeface="DejaVu Sans"/>
              </a:rPr>
              <a:t>	</a:t>
            </a:r>
            <a:r>
              <a:rPr b="0" lang="en-US" sz="3000" spc="-1" strike="noStrike">
                <a:solidFill>
                  <a:srgbClr val="000000"/>
                </a:solidFill>
                <a:latin typeface="Lato"/>
                <a:ea typeface="DejaVu Sans"/>
              </a:rPr>
              <a:t>To ensure the health and safety of all in the midst of the pandemic, the teaching and learning activities in schools shifted to different modes of distance education. These include modular learning, TV- and radio-based learning, online learning, etc.</a:t>
            </a:r>
            <a:endParaRPr b="0" lang="en-PH" sz="3000" spc="-1" strike="noStrike">
              <a:latin typeface="Arial"/>
            </a:endParaRPr>
          </a:p>
          <a:p>
            <a:pPr algn="just">
              <a:lnSpc>
                <a:spcPts val="3600"/>
              </a:lnSpc>
              <a:buNone/>
            </a:pPr>
            <a:endParaRPr b="0" lang="en-PH" sz="3000" spc="-1" strike="noStrike">
              <a:latin typeface="Arial"/>
            </a:endParaRPr>
          </a:p>
          <a:p>
            <a:pPr algn="just">
              <a:lnSpc>
                <a:spcPts val="3600"/>
              </a:lnSpc>
              <a:buNone/>
            </a:pPr>
            <a:r>
              <a:rPr b="0" lang="en-US" sz="3000" spc="-1" strike="noStrike">
                <a:solidFill>
                  <a:srgbClr val="000000"/>
                </a:solidFill>
                <a:latin typeface="Lato"/>
                <a:ea typeface="DejaVu Sans"/>
              </a:rPr>
              <a:t>Consider the following problem:</a:t>
            </a:r>
            <a:endParaRPr b="0" lang="en-PH" sz="3000" spc="-1" strike="noStrike">
              <a:latin typeface="Arial"/>
            </a:endParaRPr>
          </a:p>
        </p:txBody>
      </p:sp>
      <p:sp>
        <p:nvSpPr>
          <p:cNvPr id="99" name=""/>
          <p:cNvSpPr/>
          <p:nvPr/>
        </p:nvSpPr>
        <p:spPr>
          <a:xfrm>
            <a:off x="720000" y="2736000"/>
            <a:ext cx="17099280" cy="1799280"/>
          </a:xfrm>
          <a:custGeom>
            <a:avLst/>
            <a:gdLst/>
            <a:ahLst/>
            <a:rect l="l" t="t" r="r" b="b"/>
            <a:pathLst>
              <a:path w="47502" h="5002">
                <a:moveTo>
                  <a:pt x="833" y="0"/>
                </a:moveTo>
                <a:lnTo>
                  <a:pt x="834" y="0"/>
                </a:lnTo>
                <a:cubicBezTo>
                  <a:pt x="687" y="0"/>
                  <a:pt x="543" y="39"/>
                  <a:pt x="417" y="112"/>
                </a:cubicBezTo>
                <a:cubicBezTo>
                  <a:pt x="290" y="185"/>
                  <a:pt x="185" y="290"/>
                  <a:pt x="112" y="417"/>
                </a:cubicBezTo>
                <a:cubicBezTo>
                  <a:pt x="39" y="543"/>
                  <a:pt x="0" y="687"/>
                  <a:pt x="0" y="834"/>
                </a:cubicBezTo>
                <a:lnTo>
                  <a:pt x="0" y="4167"/>
                </a:lnTo>
                <a:lnTo>
                  <a:pt x="0" y="4168"/>
                </a:lnTo>
                <a:cubicBezTo>
                  <a:pt x="0" y="4314"/>
                  <a:pt x="39" y="4458"/>
                  <a:pt x="112" y="4584"/>
                </a:cubicBezTo>
                <a:cubicBezTo>
                  <a:pt x="185" y="4711"/>
                  <a:pt x="290" y="4816"/>
                  <a:pt x="417" y="4889"/>
                </a:cubicBezTo>
                <a:cubicBezTo>
                  <a:pt x="543" y="4962"/>
                  <a:pt x="687" y="5001"/>
                  <a:pt x="834" y="5001"/>
                </a:cubicBezTo>
                <a:lnTo>
                  <a:pt x="46667" y="5001"/>
                </a:lnTo>
                <a:lnTo>
                  <a:pt x="46668" y="5001"/>
                </a:lnTo>
                <a:cubicBezTo>
                  <a:pt x="46814" y="5001"/>
                  <a:pt x="46958" y="4962"/>
                  <a:pt x="47084" y="4889"/>
                </a:cubicBezTo>
                <a:cubicBezTo>
                  <a:pt x="47211" y="4816"/>
                  <a:pt x="47316" y="4711"/>
                  <a:pt x="47389" y="4584"/>
                </a:cubicBezTo>
                <a:cubicBezTo>
                  <a:pt x="47462" y="4458"/>
                  <a:pt x="47501" y="4314"/>
                  <a:pt x="47501" y="4168"/>
                </a:cubicBezTo>
                <a:lnTo>
                  <a:pt x="47501" y="833"/>
                </a:lnTo>
                <a:lnTo>
                  <a:pt x="47501" y="834"/>
                </a:lnTo>
                <a:lnTo>
                  <a:pt x="47501" y="834"/>
                </a:lnTo>
                <a:cubicBezTo>
                  <a:pt x="47501" y="687"/>
                  <a:pt x="47462" y="543"/>
                  <a:pt x="47389" y="417"/>
                </a:cubicBezTo>
                <a:cubicBezTo>
                  <a:pt x="47316" y="290"/>
                  <a:pt x="47211" y="185"/>
                  <a:pt x="47084" y="112"/>
                </a:cubicBezTo>
                <a:cubicBezTo>
                  <a:pt x="46958" y="39"/>
                  <a:pt x="46814" y="0"/>
                  <a:pt x="46668" y="0"/>
                </a:cubicBezTo>
                <a:lnTo>
                  <a:pt x="833" y="0"/>
                </a:lnTo>
              </a:path>
            </a:pathLst>
          </a:custGeom>
          <a:solidFill>
            <a:srgbClr val="00346c"/>
          </a:solidFill>
          <a:ln w="72000">
            <a:solidFill>
              <a:srgbClr val="00346c"/>
            </a:solidFill>
            <a:round/>
          </a:ln>
        </p:spPr>
        <p:style>
          <a:lnRef idx="0"/>
          <a:fillRef idx="0"/>
          <a:effectRef idx="0"/>
          <a:fontRef idx="minor"/>
        </p:style>
        <p:txBody>
          <a:bodyPr lIns="126000" rIns="126000" tIns="81000" bIns="81000" anchor="ctr">
            <a:noAutofit/>
          </a:bodyPr>
          <a:p>
            <a:pPr algn="just">
              <a:lnSpc>
                <a:spcPct val="100000"/>
              </a:lnSpc>
              <a:buNone/>
            </a:pPr>
            <a:r>
              <a:rPr b="1" lang="en-PH" sz="3000" spc="-1" strike="noStrike">
                <a:solidFill>
                  <a:srgbClr val="ffffff"/>
                </a:solidFill>
                <a:latin typeface="Lato"/>
                <a:ea typeface="DejaVu Sans"/>
              </a:rPr>
              <a:t>	</a:t>
            </a:r>
            <a:r>
              <a:rPr b="1" lang="en-PH" sz="3000" spc="-1" strike="noStrike">
                <a:solidFill>
                  <a:srgbClr val="ffffff"/>
                </a:solidFill>
                <a:latin typeface="Lato"/>
                <a:ea typeface="DejaVu Sans"/>
              </a:rPr>
              <a:t>A total of 65 parents were asked online about their preferred mode of instruction for their children in distance education. It was found out that 40% of them preferred modular learning. How many parents preferred modular learning?</a:t>
            </a:r>
            <a:endParaRPr b="0" lang="en-PH" sz="3000" spc="-1" strike="noStrike">
              <a:latin typeface="Arial"/>
            </a:endParaRPr>
          </a:p>
        </p:txBody>
      </p:sp>
      <p:sp>
        <p:nvSpPr>
          <p:cNvPr id="100" name="TextBox 11"/>
          <p:cNvSpPr/>
          <p:nvPr/>
        </p:nvSpPr>
        <p:spPr>
          <a:xfrm>
            <a:off x="2238840" y="5482440"/>
            <a:ext cx="157604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a:ea typeface="DejaVu Sans"/>
              </a:rPr>
              <a:t>What is being asked in the word problem? Can you think of a strategy to solve the problem?</a:t>
            </a:r>
            <a:endParaRPr b="0" lang="en-PH" sz="30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Freeform 9"/>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02" name="Group 2"/>
          <p:cNvGrpSpPr/>
          <p:nvPr/>
        </p:nvGrpSpPr>
        <p:grpSpPr>
          <a:xfrm>
            <a:off x="16303320" y="0"/>
            <a:ext cx="1441080" cy="1441080"/>
            <a:chOff x="16303320" y="0"/>
            <a:chExt cx="1441080" cy="1441080"/>
          </a:xfrm>
        </p:grpSpPr>
        <p:sp>
          <p:nvSpPr>
            <p:cNvPr id="103" name="Freeform 10"/>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04" name="Freeform 11"/>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05" name="TextBox 12"/>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06" name="TextBox 13"/>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07" name="TextBox 14"/>
          <p:cNvSpPr/>
          <p:nvPr/>
        </p:nvSpPr>
        <p:spPr>
          <a:xfrm>
            <a:off x="438840" y="288000"/>
            <a:ext cx="15760440" cy="4386600"/>
          </a:xfrm>
          <a:prstGeom prst="rect">
            <a:avLst/>
          </a:prstGeom>
          <a:noFill/>
          <a:ln w="0">
            <a:noFill/>
          </a:ln>
        </p:spPr>
        <p:style>
          <a:lnRef idx="0"/>
          <a:fillRef idx="0"/>
          <a:effectRef idx="0"/>
          <a:fontRef idx="minor"/>
        </p:style>
        <p:txBody>
          <a:bodyPr lIns="0" rIns="0" tIns="0" bIns="0" anchor="t">
            <a:spAutoFit/>
          </a:bodyPr>
          <a:p>
            <a:pPr algn="just">
              <a:lnSpc>
                <a:spcPct val="100000"/>
              </a:lnSpc>
              <a:buNone/>
            </a:pPr>
            <a:r>
              <a:rPr b="0" lang="en-US" sz="3200" spc="-1" strike="noStrike">
                <a:solidFill>
                  <a:srgbClr val="000000"/>
                </a:solidFill>
                <a:latin typeface="Lato"/>
                <a:ea typeface="DejaVu Sans"/>
              </a:rPr>
              <a:t>	</a:t>
            </a:r>
            <a:r>
              <a:rPr b="0" lang="en-US" sz="3200" spc="-1" strike="noStrike">
                <a:solidFill>
                  <a:srgbClr val="000000"/>
                </a:solidFill>
                <a:latin typeface="Lato"/>
                <a:ea typeface="DejaVu Sans"/>
              </a:rPr>
              <a:t>The given word problem involves finding the percentage. In the previous lesson, you have identified the base, percentage, and rate in a problem. Therefore, before solving the given problem, you must first determine the given and the missing quantity.</a:t>
            </a:r>
            <a:endParaRPr b="0" lang="en-PH" sz="3200" spc="-1" strike="noStrike">
              <a:latin typeface="Arial"/>
            </a:endParaRPr>
          </a:p>
          <a:p>
            <a:pPr algn="just">
              <a:lnSpc>
                <a:spcPct val="100000"/>
              </a:lnSpc>
              <a:buNone/>
            </a:pPr>
            <a:r>
              <a:rPr b="0" lang="en-US" sz="3200" spc="-1" strike="noStrike">
                <a:solidFill>
                  <a:srgbClr val="000000"/>
                </a:solidFill>
                <a:latin typeface="Lato"/>
                <a:ea typeface="DejaVu Sans"/>
              </a:rPr>
              <a:t>	</a:t>
            </a:r>
            <a:r>
              <a:rPr b="0" lang="en-US" sz="3200" spc="-1" strike="noStrike">
                <a:solidFill>
                  <a:srgbClr val="000000"/>
                </a:solidFill>
                <a:latin typeface="Lato"/>
                <a:ea typeface="DejaVu Sans"/>
              </a:rPr>
              <a:t>In the given problem, 65 is the </a:t>
            </a:r>
            <a:r>
              <a:rPr b="1" lang="en-US" sz="3200" spc="-1" strike="noStrike">
                <a:solidFill>
                  <a:srgbClr val="000000"/>
                </a:solidFill>
                <a:latin typeface="Lato"/>
                <a:ea typeface="DejaVu Sans"/>
              </a:rPr>
              <a:t>base (B)</a:t>
            </a:r>
            <a:r>
              <a:rPr b="0" lang="en-US" sz="3200" spc="-1" strike="noStrike">
                <a:solidFill>
                  <a:srgbClr val="000000"/>
                </a:solidFill>
                <a:latin typeface="Lato"/>
                <a:ea typeface="DejaVu Sans"/>
              </a:rPr>
              <a:t> as it refers to the total number of Parents.</a:t>
            </a:r>
            <a:endParaRPr b="0" lang="en-PH" sz="3200" spc="-1" strike="noStrike">
              <a:latin typeface="Arial"/>
            </a:endParaRPr>
          </a:p>
          <a:p>
            <a:pPr algn="just">
              <a:lnSpc>
                <a:spcPct val="100000"/>
              </a:lnSpc>
              <a:buNone/>
            </a:pPr>
            <a:r>
              <a:rPr b="0" lang="en-US" sz="3200" spc="-1" strike="noStrike">
                <a:solidFill>
                  <a:srgbClr val="000000"/>
                </a:solidFill>
                <a:latin typeface="Lato"/>
                <a:ea typeface="DejaVu Sans"/>
              </a:rPr>
              <a:t>	</a:t>
            </a:r>
            <a:r>
              <a:rPr b="0" lang="en-US" sz="3200" spc="-1" strike="noStrike">
                <a:solidFill>
                  <a:srgbClr val="000000"/>
                </a:solidFill>
                <a:latin typeface="Lato"/>
                <a:ea typeface="DejaVu Sans"/>
              </a:rPr>
              <a:t>40% is the </a:t>
            </a:r>
            <a:r>
              <a:rPr b="1" lang="en-US" sz="3200" spc="-1" strike="noStrike">
                <a:solidFill>
                  <a:srgbClr val="000000"/>
                </a:solidFill>
                <a:latin typeface="Lato"/>
                <a:ea typeface="DejaVu Sans"/>
              </a:rPr>
              <a:t>rate (R)</a:t>
            </a:r>
            <a:r>
              <a:rPr b="0" lang="en-US" sz="3200" spc="-1" strike="noStrike">
                <a:solidFill>
                  <a:srgbClr val="000000"/>
                </a:solidFill>
                <a:latin typeface="Lato"/>
                <a:ea typeface="DejaVu Sans"/>
              </a:rPr>
              <a:t>. It is usually accompanied by a % symbol. Thus, the missing is the percentage (P).</a:t>
            </a:r>
            <a:endParaRPr b="0" lang="en-PH" sz="3200" spc="-1" strike="noStrike">
              <a:latin typeface="Arial"/>
            </a:endParaRPr>
          </a:p>
          <a:p>
            <a:pPr algn="just">
              <a:lnSpc>
                <a:spcPct val="100000"/>
              </a:lnSpc>
              <a:buNone/>
            </a:pPr>
            <a:r>
              <a:rPr b="0" lang="en-US" sz="3200" spc="-1" strike="noStrike">
                <a:solidFill>
                  <a:srgbClr val="000000"/>
                </a:solidFill>
                <a:latin typeface="Lato"/>
                <a:ea typeface="DejaVu Sans"/>
              </a:rPr>
              <a:t>	</a:t>
            </a:r>
            <a:r>
              <a:rPr b="0" lang="en-US" sz="3200" spc="-1" strike="noStrike">
                <a:solidFill>
                  <a:srgbClr val="000000"/>
                </a:solidFill>
                <a:latin typeface="Lato"/>
                <a:ea typeface="DejaVu Sans"/>
              </a:rPr>
              <a:t>One strategy to solve percentage problems is the use of Teehan’s triangle. It shows the relationship among base, percentage, and rate. If the two quantities are given, this strategy can be used to find the value of the other one.</a:t>
            </a:r>
            <a:endParaRPr b="0" lang="en-PH" sz="3200" spc="-1" strike="noStrike">
              <a:latin typeface="Arial"/>
            </a:endParaRPr>
          </a:p>
        </p:txBody>
      </p:sp>
      <p:pic>
        <p:nvPicPr>
          <p:cNvPr id="108" name="" descr=""/>
          <p:cNvPicPr/>
          <p:nvPr/>
        </p:nvPicPr>
        <p:blipFill>
          <a:blip r:embed="rId3"/>
          <a:stretch/>
        </p:blipFill>
        <p:spPr>
          <a:xfrm>
            <a:off x="2880000" y="4680000"/>
            <a:ext cx="5826960" cy="4078440"/>
          </a:xfrm>
          <a:prstGeom prst="rect">
            <a:avLst/>
          </a:prstGeom>
          <a:ln w="0">
            <a:noFill/>
          </a:ln>
        </p:spPr>
      </p:pic>
      <p:pic>
        <p:nvPicPr>
          <p:cNvPr id="109" name="" descr=""/>
          <p:cNvPicPr/>
          <p:nvPr/>
        </p:nvPicPr>
        <p:blipFill>
          <a:blip r:embed="rId4"/>
          <a:stretch/>
        </p:blipFill>
        <p:spPr>
          <a:xfrm>
            <a:off x="9540000" y="4680000"/>
            <a:ext cx="5579280" cy="3986640"/>
          </a:xfrm>
          <a:prstGeom prst="rect">
            <a:avLst/>
          </a:prstGeom>
          <a:ln w="0">
            <a:noFill/>
          </a:ln>
        </p:spPr>
      </p:pic>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10" name="" descr=""/>
          <p:cNvPicPr/>
          <p:nvPr/>
        </p:nvPicPr>
        <p:blipFill>
          <a:blip r:embed="rId1"/>
          <a:stretch/>
        </p:blipFill>
        <p:spPr>
          <a:xfrm>
            <a:off x="14837400" y="3525120"/>
            <a:ext cx="3249000" cy="2774160"/>
          </a:xfrm>
          <a:prstGeom prst="rect">
            <a:avLst/>
          </a:prstGeom>
          <a:ln w="0">
            <a:noFill/>
          </a:ln>
        </p:spPr>
      </p:pic>
      <p:sp>
        <p:nvSpPr>
          <p:cNvPr id="111" name="Freeform 12"/>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12" name="Group 4"/>
          <p:cNvGrpSpPr/>
          <p:nvPr/>
        </p:nvGrpSpPr>
        <p:grpSpPr>
          <a:xfrm>
            <a:off x="16303320" y="0"/>
            <a:ext cx="1441080" cy="1441080"/>
            <a:chOff x="16303320" y="0"/>
            <a:chExt cx="1441080" cy="1441080"/>
          </a:xfrm>
        </p:grpSpPr>
        <p:sp>
          <p:nvSpPr>
            <p:cNvPr id="113" name="Freeform 13"/>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14" name="Freeform 14"/>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15" name="TextBox 15"/>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16" name="TextBox 16"/>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17" name="TextBox 17"/>
          <p:cNvSpPr/>
          <p:nvPr/>
        </p:nvSpPr>
        <p:spPr>
          <a:xfrm>
            <a:off x="438840" y="360000"/>
            <a:ext cx="802044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Let us analyze it using the Teehan’s triangle.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40% of 65 is the number of parents who preferred modular learning</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40% × 65 = n</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Study the given sample solution below on how to multiply in order to solve for the percentage.</a:t>
            </a:r>
            <a:endParaRPr b="0" lang="en-PH" sz="2000" spc="-1" strike="noStrike">
              <a:latin typeface="Arial"/>
            </a:endParaRPr>
          </a:p>
        </p:txBody>
      </p:sp>
      <p:sp>
        <p:nvSpPr>
          <p:cNvPr id="118" name=""/>
          <p:cNvSpPr/>
          <p:nvPr/>
        </p:nvSpPr>
        <p:spPr>
          <a:xfrm>
            <a:off x="792000" y="1476000"/>
            <a:ext cx="899280" cy="179280"/>
          </a:xfrm>
          <a:custGeom>
            <a:avLst/>
            <a:gdLst/>
            <a:ahLst/>
            <a:rect l="l" t="t" r="r" b="b"/>
            <a:pathLst>
              <a:path w="2502" h="502">
                <a:moveTo>
                  <a:pt x="0" y="125"/>
                </a:moveTo>
                <a:lnTo>
                  <a:pt x="1875" y="125"/>
                </a:lnTo>
                <a:lnTo>
                  <a:pt x="1875" y="0"/>
                </a:lnTo>
                <a:lnTo>
                  <a:pt x="2501" y="250"/>
                </a:lnTo>
                <a:lnTo>
                  <a:pt x="1875" y="501"/>
                </a:lnTo>
                <a:lnTo>
                  <a:pt x="1875" y="375"/>
                </a:lnTo>
                <a:lnTo>
                  <a:pt x="0" y="375"/>
                </a:lnTo>
                <a:lnTo>
                  <a:pt x="0" y="125"/>
                </a:lnTo>
              </a:path>
            </a:pathLst>
          </a:custGeom>
          <a:solidFill>
            <a:srgbClr val="729fcf"/>
          </a:solidFill>
          <a:ln w="0">
            <a:solidFill>
              <a:srgbClr val="3465a4"/>
            </a:solidFill>
          </a:ln>
        </p:spPr>
        <p:style>
          <a:lnRef idx="0"/>
          <a:fillRef idx="0"/>
          <a:effectRef idx="0"/>
          <a:fontRef idx="minor"/>
        </p:style>
      </p:sp>
      <p:pic>
        <p:nvPicPr>
          <p:cNvPr id="119" name="" descr=""/>
          <p:cNvPicPr/>
          <p:nvPr/>
        </p:nvPicPr>
        <p:blipFill>
          <a:blip r:embed="rId4"/>
          <a:stretch/>
        </p:blipFill>
        <p:spPr>
          <a:xfrm>
            <a:off x="900000" y="2826000"/>
            <a:ext cx="6987600" cy="2213280"/>
          </a:xfrm>
          <a:prstGeom prst="rect">
            <a:avLst/>
          </a:prstGeom>
          <a:ln w="0">
            <a:noFill/>
          </a:ln>
        </p:spPr>
      </p:pic>
      <p:sp>
        <p:nvSpPr>
          <p:cNvPr id="120" name="TextBox 18"/>
          <p:cNvSpPr/>
          <p:nvPr/>
        </p:nvSpPr>
        <p:spPr>
          <a:xfrm>
            <a:off x="438840" y="5093640"/>
            <a:ext cx="8020440" cy="1828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Use Teehan’s triangle and follow the steps below to solve the problem.</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Step 1:</a:t>
            </a:r>
            <a:r>
              <a:rPr b="0" lang="en-US" sz="2000" spc="-1" strike="noStrike">
                <a:solidFill>
                  <a:srgbClr val="000000"/>
                </a:solidFill>
                <a:latin typeface="Lato"/>
                <a:ea typeface="DejaVu Sans"/>
              </a:rPr>
              <a:t> Identify the given base, percentage, and rate in the problem.</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Change the rate to decimal form.</a:t>
            </a:r>
            <a:endParaRPr b="0" lang="en-PH" sz="2000" spc="-1" strike="noStrike">
              <a:latin typeface="Arial"/>
            </a:endParaRPr>
          </a:p>
        </p:txBody>
      </p:sp>
      <p:graphicFrame>
        <p:nvGraphicFramePr>
          <p:cNvPr id="121" name=""/>
          <p:cNvGraphicFramePr/>
          <p:nvPr/>
        </p:nvGraphicFramePr>
        <p:xfrm>
          <a:off x="1378440" y="7265880"/>
          <a:ext cx="5075280" cy="884160"/>
        </p:xfrm>
        <a:graphic>
          <a:graphicData uri="http://schemas.openxmlformats.org/drawingml/2006/table">
            <a:tbl>
              <a:tblPr/>
              <a:tblGrid>
                <a:gridCol w="1994040"/>
                <a:gridCol w="1942560"/>
                <a:gridCol w="1139040"/>
              </a:tblGrid>
              <a:tr h="444240">
                <a:tc>
                  <a:txBody>
                    <a:bodyPr lIns="90000" rIns="90000" anchor="t">
                      <a:noAutofit/>
                    </a:bodyPr>
                    <a:p>
                      <a:pPr algn="ctr">
                        <a:lnSpc>
                          <a:spcPct val="100000"/>
                        </a:lnSpc>
                        <a:buNone/>
                      </a:pPr>
                      <a:r>
                        <a:rPr b="1" lang="en-US" sz="2000" spc="-1" strike="noStrike">
                          <a:solidFill>
                            <a:srgbClr val="000000"/>
                          </a:solidFill>
                          <a:latin typeface="Lato"/>
                          <a:ea typeface="DejaVu Sans"/>
                        </a:rPr>
                        <a:t>Percentage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Rate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Base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40280">
                <a:tc>
                  <a:txBody>
                    <a:bodyPr lIns="90000" rIns="90000" anchor="t">
                      <a:noAutofit/>
                    </a:bodyPr>
                    <a:p>
                      <a:pPr algn="ctr">
                        <a:lnSpc>
                          <a:spcPct val="100000"/>
                        </a:lnSpc>
                        <a:buNone/>
                      </a:pPr>
                      <a:r>
                        <a:rPr b="0" lang="en-US" sz="2000" spc="-1" strike="noStrike">
                          <a:solidFill>
                            <a:srgbClr val="000000"/>
                          </a:solidFill>
                          <a:latin typeface="Lato"/>
                          <a:ea typeface="DejaVu Sans"/>
                        </a:rPr>
                        <a:t>n</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40% = 0.40</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65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122" name="TextBox 19"/>
          <p:cNvSpPr/>
          <p:nvPr/>
        </p:nvSpPr>
        <p:spPr>
          <a:xfrm>
            <a:off x="8820000" y="180000"/>
            <a:ext cx="8020440" cy="914400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Step 2:</a:t>
            </a:r>
            <a:r>
              <a:rPr b="0" lang="en-US" sz="2000" spc="-1" strike="noStrike">
                <a:solidFill>
                  <a:srgbClr val="000000"/>
                </a:solidFill>
                <a:latin typeface="Lato"/>
                <a:ea typeface="DejaVu Sans"/>
              </a:rPr>
              <a:t> Key in the values inside Teehan’s triangle.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Step 3: </a:t>
            </a:r>
            <a:r>
              <a:rPr b="0" lang="en-US" sz="2000" spc="-1" strike="noStrike">
                <a:solidFill>
                  <a:srgbClr val="000000"/>
                </a:solidFill>
                <a:latin typeface="Lato"/>
                <a:ea typeface="DejaVu Sans"/>
              </a:rPr>
              <a:t>Since the percentage is missing, use the formula based on Teehan’s triangle.</a:t>
            </a:r>
            <a:endParaRPr b="0" lang="en-PH" sz="2000" spc="-1" strike="noStrike">
              <a:latin typeface="Arial"/>
            </a:endParaRPr>
          </a:p>
          <a:p>
            <a:pPr algn="ct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Formula: Percentage = Rate × Base</a:t>
            </a:r>
            <a:endParaRPr b="0" lang="en-PH" sz="2000" spc="-1" strike="noStrike">
              <a:latin typeface="Arial"/>
            </a:endParaRPr>
          </a:p>
          <a:p>
            <a:pPr algn="ctr">
              <a:lnSpc>
                <a:spcPts val="3600"/>
              </a:lnSpc>
              <a:buNone/>
            </a:pPr>
            <a:r>
              <a:rPr b="0" lang="en-US" sz="2000" spc="-1" strike="noStrike">
                <a:solidFill>
                  <a:srgbClr val="000000"/>
                </a:solidFill>
                <a:latin typeface="Lato"/>
                <a:ea typeface="DejaVu Sans"/>
              </a:rPr>
              <a:t>or</a:t>
            </a:r>
            <a:endParaRPr b="0" lang="en-PH" sz="2000" spc="-1" strike="noStrike">
              <a:latin typeface="Arial"/>
            </a:endParaRPr>
          </a:p>
          <a:p>
            <a:pPr algn="ctr">
              <a:lnSpc>
                <a:spcPts val="3600"/>
              </a:lnSpc>
              <a:buNone/>
            </a:pPr>
            <a:r>
              <a:rPr b="0" lang="en-US" sz="2000" spc="-1" strike="noStrike">
                <a:solidFill>
                  <a:srgbClr val="000000"/>
                </a:solidFill>
                <a:latin typeface="Lato"/>
                <a:ea typeface="DejaVu Sans"/>
              </a:rPr>
              <a:t>P = R × B</a:t>
            </a:r>
            <a:endParaRPr b="0" lang="en-PH" sz="2000" spc="-1" strike="noStrike">
              <a:latin typeface="Arial"/>
            </a:endParaRPr>
          </a:p>
          <a:p>
            <a:pPr algn="ctr">
              <a:lnSpc>
                <a:spcPts val="3600"/>
              </a:lnSpc>
              <a:buNone/>
            </a:pPr>
            <a:r>
              <a:rPr b="0" lang="en-US" sz="2000" spc="-1" strike="noStrike">
                <a:solidFill>
                  <a:srgbClr val="000000"/>
                </a:solidFill>
                <a:latin typeface="Lato"/>
                <a:ea typeface="DejaVu Sans"/>
              </a:rPr>
              <a:t>By substitution, n = 0.40 × 65</a:t>
            </a:r>
            <a:endParaRPr b="0" lang="en-PH" sz="2000" spc="-1" strike="noStrike">
              <a:latin typeface="Arial"/>
            </a:endParaRPr>
          </a:p>
          <a:p>
            <a:pPr algn="ctr">
              <a:lnSpc>
                <a:spcPts val="3600"/>
              </a:lnSpc>
              <a:buNone/>
            </a:pPr>
            <a:r>
              <a:rPr b="1" lang="en-US" sz="2000" spc="-1" strike="noStrike">
                <a:solidFill>
                  <a:srgbClr val="000000"/>
                </a:solidFill>
                <a:latin typeface="Lato"/>
                <a:ea typeface="DejaVu Sans"/>
              </a:rPr>
              <a:t>n = 26 Percentage</a:t>
            </a:r>
            <a:endParaRPr b="0" lang="en-PH" sz="2000" spc="-1" strike="noStrike">
              <a:latin typeface="Arial"/>
            </a:endParaRPr>
          </a:p>
          <a:p>
            <a:pPr>
              <a:lnSpc>
                <a:spcPts val="3600"/>
              </a:lnSpc>
              <a:buNone/>
            </a:pPr>
            <a:r>
              <a:rPr b="1" lang="en-US" sz="2000" spc="-1" strike="noStrike">
                <a:solidFill>
                  <a:srgbClr val="000000"/>
                </a:solidFill>
                <a:latin typeface="Lato"/>
                <a:ea typeface="DejaVu Sans"/>
              </a:rPr>
              <a:t>Step 4:</a:t>
            </a:r>
            <a:r>
              <a:rPr b="0" lang="en-US" sz="2000" spc="-1" strike="noStrike">
                <a:solidFill>
                  <a:srgbClr val="000000"/>
                </a:solidFill>
                <a:latin typeface="Lato"/>
                <a:ea typeface="DejaVu Sans"/>
              </a:rPr>
              <a:t> Use the formula and check your answer.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P = R × B</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26 = 0.40 × 65</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26 = 26</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Hence, 40% of 65 is 26.</a:t>
            </a:r>
            <a:endParaRPr b="0" lang="en-PH" sz="2000" spc="-1" strike="noStrike">
              <a:latin typeface="Arial"/>
            </a:endParaRPr>
          </a:p>
          <a:p>
            <a:pPr>
              <a:lnSpc>
                <a:spcPts val="3600"/>
              </a:lnSpc>
              <a:buNone/>
            </a:pPr>
            <a:endParaRPr b="0" lang="en-PH" sz="2000" spc="-1" strike="noStrike">
              <a:latin typeface="Arial"/>
            </a:endParaRPr>
          </a:p>
          <a:p>
            <a:pPr algn="r">
              <a:lnSpc>
                <a:spcPts val="3600"/>
              </a:lnSpc>
              <a:buNone/>
            </a:pPr>
            <a:r>
              <a:rPr b="1" lang="en-US" sz="2000" spc="-1" strike="noStrike">
                <a:solidFill>
                  <a:srgbClr val="000000"/>
                </a:solidFill>
                <a:latin typeface="Lato"/>
                <a:ea typeface="DejaVu Sans"/>
              </a:rPr>
              <a:t>There were 26 parents who preferred to use modular learning.</a:t>
            </a:r>
            <a:endParaRPr b="0" lang="en-PH" sz="2000" spc="-1" strike="noStrike">
              <a:latin typeface="Arial"/>
            </a:endParaRPr>
          </a:p>
        </p:txBody>
      </p:sp>
      <p:pic>
        <p:nvPicPr>
          <p:cNvPr id="123" name="" descr=""/>
          <p:cNvPicPr/>
          <p:nvPr/>
        </p:nvPicPr>
        <p:blipFill>
          <a:blip r:embed="rId5"/>
          <a:stretch/>
        </p:blipFill>
        <p:spPr>
          <a:xfrm>
            <a:off x="9000000" y="725040"/>
            <a:ext cx="5789160" cy="2118240"/>
          </a:xfrm>
          <a:prstGeom prst="rect">
            <a:avLst/>
          </a:prstGeom>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24" name="" descr=""/>
          <p:cNvPicPr/>
          <p:nvPr/>
        </p:nvPicPr>
        <p:blipFill>
          <a:blip r:embed="rId1"/>
          <a:stretch/>
        </p:blipFill>
        <p:spPr>
          <a:xfrm>
            <a:off x="5184000" y="7141680"/>
            <a:ext cx="2690640" cy="2073600"/>
          </a:xfrm>
          <a:prstGeom prst="rect">
            <a:avLst/>
          </a:prstGeom>
          <a:ln w="0">
            <a:noFill/>
          </a:ln>
        </p:spPr>
      </p:pic>
      <p:sp>
        <p:nvSpPr>
          <p:cNvPr id="125" name="Freeform 15"/>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2"/>
            <a:srcRect/>
            <a:stretch/>
          </a:blipFill>
          <a:ln w="0">
            <a:noFill/>
          </a:ln>
        </p:spPr>
        <p:style>
          <a:lnRef idx="0"/>
          <a:fillRef idx="0"/>
          <a:effectRef idx="0"/>
          <a:fontRef idx="minor"/>
        </p:style>
      </p:sp>
      <p:grpSp>
        <p:nvGrpSpPr>
          <p:cNvPr id="126" name="Group 5"/>
          <p:cNvGrpSpPr/>
          <p:nvPr/>
        </p:nvGrpSpPr>
        <p:grpSpPr>
          <a:xfrm>
            <a:off x="16303320" y="0"/>
            <a:ext cx="1441080" cy="1441080"/>
            <a:chOff x="16303320" y="0"/>
            <a:chExt cx="1441080" cy="1441080"/>
          </a:xfrm>
        </p:grpSpPr>
        <p:sp>
          <p:nvSpPr>
            <p:cNvPr id="127" name="Freeform 16"/>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28" name="Freeform 17"/>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3"/>
            <a:srcRect/>
            <a:stretch/>
          </a:blipFill>
          <a:ln w="0">
            <a:noFill/>
          </a:ln>
        </p:spPr>
        <p:style>
          <a:lnRef idx="0"/>
          <a:fillRef idx="0"/>
          <a:effectRef idx="0"/>
          <a:fontRef idx="minor"/>
        </p:style>
      </p:sp>
      <p:sp>
        <p:nvSpPr>
          <p:cNvPr id="129" name="TextBox 20"/>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30" name="TextBox 21"/>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31" name="TextBox 22"/>
          <p:cNvSpPr/>
          <p:nvPr/>
        </p:nvSpPr>
        <p:spPr>
          <a:xfrm>
            <a:off x="258840" y="360000"/>
            <a:ext cx="8020440" cy="8686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Example 1</a:t>
            </a:r>
            <a:r>
              <a:rPr b="0" lang="en-US" sz="2000" spc="-1" strike="noStrike">
                <a:solidFill>
                  <a:srgbClr val="000000"/>
                </a:solidFill>
                <a:latin typeface="Lato"/>
                <a:ea typeface="DejaVu Sans"/>
              </a:rPr>
              <a:t>: What is 25% of 92?</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Step 1: Identify the given base, percentage, and rate in the problem.</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Change the rate to decimal form.</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Step 2:</a:t>
            </a:r>
            <a:r>
              <a:rPr b="0" lang="en-US" sz="2000" spc="-1" strike="noStrike">
                <a:solidFill>
                  <a:srgbClr val="000000"/>
                </a:solidFill>
                <a:latin typeface="Lato"/>
                <a:ea typeface="DejaVu Sans"/>
              </a:rPr>
              <a:t> Substitute the values in Teehan’s triangle.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Step 3:</a:t>
            </a:r>
            <a:r>
              <a:rPr b="0" lang="en-US" sz="2000" spc="-1" strike="noStrike">
                <a:solidFill>
                  <a:srgbClr val="000000"/>
                </a:solidFill>
                <a:latin typeface="Lato"/>
                <a:ea typeface="DejaVu Sans"/>
              </a:rPr>
              <a:t> Since the percentage is missing, use the formula based on Teehan’s triangle.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Formula: Percentage = Rate × Base</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Or P = R × B</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By substitution, n = 0.25 × 92</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1" lang="en-US" sz="2000" spc="-1" strike="noStrike">
                <a:solidFill>
                  <a:srgbClr val="000000"/>
                </a:solidFill>
                <a:latin typeface="Lato"/>
                <a:ea typeface="DejaVu Sans"/>
              </a:rPr>
              <a:t>n = 23 Percentage</a:t>
            </a:r>
            <a:endParaRPr b="0" lang="en-PH" sz="2000" spc="-1" strike="noStrike">
              <a:latin typeface="Arial"/>
            </a:endParaRPr>
          </a:p>
        </p:txBody>
      </p:sp>
      <p:graphicFrame>
        <p:nvGraphicFramePr>
          <p:cNvPr id="132" name=""/>
          <p:cNvGraphicFramePr/>
          <p:nvPr/>
        </p:nvGraphicFramePr>
        <p:xfrm>
          <a:off x="1218960" y="2379960"/>
          <a:ext cx="5075280" cy="893520"/>
        </p:xfrm>
        <a:graphic>
          <a:graphicData uri="http://schemas.openxmlformats.org/drawingml/2006/table">
            <a:tbl>
              <a:tblPr/>
              <a:tblGrid>
                <a:gridCol w="1994040"/>
                <a:gridCol w="1942560"/>
                <a:gridCol w="1139040"/>
              </a:tblGrid>
              <a:tr h="453600">
                <a:tc>
                  <a:txBody>
                    <a:bodyPr lIns="90000" rIns="90000" anchor="t">
                      <a:noAutofit/>
                    </a:bodyPr>
                    <a:p>
                      <a:pPr algn="ctr">
                        <a:lnSpc>
                          <a:spcPct val="100000"/>
                        </a:lnSpc>
                        <a:buNone/>
                      </a:pPr>
                      <a:r>
                        <a:rPr b="1" lang="en-US" sz="2000" spc="-1" strike="noStrike">
                          <a:solidFill>
                            <a:srgbClr val="000000"/>
                          </a:solidFill>
                          <a:latin typeface="Lato"/>
                          <a:ea typeface="DejaVu Sans"/>
                        </a:rPr>
                        <a:t>Percentage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Rate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Base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40280">
                <a:tc>
                  <a:txBody>
                    <a:bodyPr lIns="90000" rIns="90000" anchor="t">
                      <a:noAutofit/>
                    </a:bodyPr>
                    <a:p>
                      <a:pPr algn="ctr">
                        <a:lnSpc>
                          <a:spcPct val="100000"/>
                        </a:lnSpc>
                        <a:buNone/>
                      </a:pPr>
                      <a:r>
                        <a:rPr b="0" lang="en-US" sz="2000" spc="-1" strike="noStrike">
                          <a:solidFill>
                            <a:srgbClr val="000000"/>
                          </a:solidFill>
                          <a:latin typeface="Lato"/>
                          <a:ea typeface="DejaVu Sans"/>
                        </a:rPr>
                        <a:t>n</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nSpc>
                          <a:spcPct val="100000"/>
                        </a:lnSpc>
                        <a:buNone/>
                      </a:pPr>
                      <a:r>
                        <a:rPr b="0" lang="en-US" sz="2000" spc="-1" strike="noStrike">
                          <a:solidFill>
                            <a:srgbClr val="000000"/>
                          </a:solidFill>
                          <a:latin typeface="Lato"/>
                          <a:ea typeface="DejaVu Sans"/>
                        </a:rPr>
                        <a:t>25% = 0.25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92</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pic>
        <p:nvPicPr>
          <p:cNvPr id="133" name="" descr=""/>
          <p:cNvPicPr/>
          <p:nvPr/>
        </p:nvPicPr>
        <p:blipFill>
          <a:blip r:embed="rId4"/>
          <a:stretch/>
        </p:blipFill>
        <p:spPr>
          <a:xfrm>
            <a:off x="1296000" y="4356000"/>
            <a:ext cx="5145480" cy="1882440"/>
          </a:xfrm>
          <a:prstGeom prst="rect">
            <a:avLst/>
          </a:prstGeom>
          <a:ln w="0">
            <a:noFill/>
          </a:ln>
        </p:spPr>
      </p:pic>
      <p:sp>
        <p:nvSpPr>
          <p:cNvPr id="134" name="TextBox 23"/>
          <p:cNvSpPr/>
          <p:nvPr/>
        </p:nvSpPr>
        <p:spPr>
          <a:xfrm>
            <a:off x="8640000" y="413640"/>
            <a:ext cx="8020440" cy="22856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Step 4: </a:t>
            </a:r>
            <a:r>
              <a:rPr b="0" lang="en-US" sz="2000" spc="-1" strike="noStrike">
                <a:solidFill>
                  <a:srgbClr val="000000"/>
                </a:solidFill>
                <a:latin typeface="Lato"/>
                <a:ea typeface="DejaVu Sans"/>
              </a:rPr>
              <a:t>Use the formula and check your answer.</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P = R × B</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23 = 0.25 × 92</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23 = 23</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Hence, 25% of 92 is 23 which is the percentage.</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Freeform 18"/>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36" name="Group 7"/>
          <p:cNvGrpSpPr/>
          <p:nvPr/>
        </p:nvGrpSpPr>
        <p:grpSpPr>
          <a:xfrm>
            <a:off x="16303320" y="0"/>
            <a:ext cx="1441080" cy="1441080"/>
            <a:chOff x="16303320" y="0"/>
            <a:chExt cx="1441080" cy="1441080"/>
          </a:xfrm>
        </p:grpSpPr>
        <p:sp>
          <p:nvSpPr>
            <p:cNvPr id="137" name="Freeform 19"/>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38" name="Freeform 20"/>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39" name="TextBox 24"/>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40" name="TextBox 25"/>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41" name="TextBox 26"/>
          <p:cNvSpPr/>
          <p:nvPr/>
        </p:nvSpPr>
        <p:spPr>
          <a:xfrm>
            <a:off x="258840" y="360000"/>
            <a:ext cx="8020440" cy="7314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Example 2</a:t>
            </a:r>
            <a:r>
              <a:rPr b="0" lang="en-US" sz="2000" spc="-1" strike="noStrike">
                <a:solidFill>
                  <a:srgbClr val="000000"/>
                </a:solidFill>
                <a:latin typeface="Lato"/>
                <a:ea typeface="DejaVu Sans"/>
              </a:rPr>
              <a:t>: In our school, there are 130 teachers and 38 of them are males. What percent of the teachers are male?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Step 1:</a:t>
            </a:r>
            <a:r>
              <a:rPr b="0" lang="en-US" sz="2000" spc="-1" strike="noStrike">
                <a:solidFill>
                  <a:srgbClr val="000000"/>
                </a:solidFill>
                <a:latin typeface="Lato"/>
                <a:ea typeface="DejaVu Sans"/>
              </a:rPr>
              <a:t> Identify the given percentage, base, and rate in the problem.</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PH" sz="2000" spc="-1" strike="noStrike">
                <a:solidFill>
                  <a:srgbClr val="000000"/>
                </a:solidFill>
                <a:latin typeface="Arial"/>
                <a:ea typeface="DejaVu Sans"/>
              </a:rPr>
              <a:t>Here, the unknown is the rate.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Step 2:</a:t>
            </a:r>
            <a:r>
              <a:rPr b="0" lang="en-US" sz="2000" spc="-1" strike="noStrike">
                <a:solidFill>
                  <a:srgbClr val="000000"/>
                </a:solidFill>
                <a:latin typeface="Lato"/>
                <a:ea typeface="DejaVu Sans"/>
              </a:rPr>
              <a:t> Substitute the values in Teehan’s triangle.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endParaRPr b="0" lang="en-PH" sz="2000" spc="-1" strike="noStrike">
              <a:latin typeface="Arial"/>
            </a:endParaRPr>
          </a:p>
        </p:txBody>
      </p:sp>
      <p:graphicFrame>
        <p:nvGraphicFramePr>
          <p:cNvPr id="142" name=""/>
          <p:cNvGraphicFramePr/>
          <p:nvPr/>
        </p:nvGraphicFramePr>
        <p:xfrm>
          <a:off x="1294560" y="2418480"/>
          <a:ext cx="5075280" cy="893520"/>
        </p:xfrm>
        <a:graphic>
          <a:graphicData uri="http://schemas.openxmlformats.org/drawingml/2006/table">
            <a:tbl>
              <a:tblPr/>
              <a:tblGrid>
                <a:gridCol w="1994040"/>
                <a:gridCol w="1916640"/>
                <a:gridCol w="1164960"/>
              </a:tblGrid>
              <a:tr h="453600">
                <a:tc>
                  <a:txBody>
                    <a:bodyPr lIns="90000" rIns="90000" anchor="t">
                      <a:noAutofit/>
                    </a:bodyPr>
                    <a:p>
                      <a:pPr algn="ctr">
                        <a:lnSpc>
                          <a:spcPct val="100000"/>
                        </a:lnSpc>
                        <a:buNone/>
                      </a:pPr>
                      <a:r>
                        <a:rPr b="1" lang="en-US" sz="2000" spc="-1" strike="noStrike">
                          <a:solidFill>
                            <a:srgbClr val="000000"/>
                          </a:solidFill>
                          <a:latin typeface="Lato"/>
                          <a:ea typeface="DejaVu Sans"/>
                        </a:rPr>
                        <a:t>Percentage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Rate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Base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40280">
                <a:tc>
                  <a:txBody>
                    <a:bodyPr lIns="90000" rIns="90000" anchor="t">
                      <a:noAutofit/>
                    </a:bodyPr>
                    <a:p>
                      <a:pPr algn="ctr">
                        <a:lnSpc>
                          <a:spcPct val="100000"/>
                        </a:lnSpc>
                        <a:buNone/>
                      </a:pPr>
                      <a:r>
                        <a:rPr b="0" lang="en-US" sz="2000" spc="-1" strike="noStrike">
                          <a:solidFill>
                            <a:srgbClr val="000000"/>
                          </a:solidFill>
                          <a:latin typeface="Lato"/>
                          <a:ea typeface="DejaVu Sans"/>
                        </a:rPr>
                        <a:t>38</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n</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92</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143" name="TextBox 27"/>
          <p:cNvSpPr/>
          <p:nvPr/>
        </p:nvSpPr>
        <p:spPr>
          <a:xfrm>
            <a:off x="8640000" y="413640"/>
            <a:ext cx="8020440" cy="86864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000000"/>
                </a:solidFill>
                <a:latin typeface="Lato"/>
                <a:ea typeface="DejaVu Sans"/>
              </a:rPr>
              <a:t>Step 3:</a:t>
            </a:r>
            <a:r>
              <a:rPr b="0" lang="en-US" sz="2000" spc="-1" strike="noStrike">
                <a:solidFill>
                  <a:srgbClr val="000000"/>
                </a:solidFill>
                <a:latin typeface="Lato"/>
                <a:ea typeface="DejaVu Sans"/>
              </a:rPr>
              <a:t> Since the rate is missing, use the formula based on </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Teehan’s triangle.</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(Rate is equal to the quotient of percentage and the base times 100.)</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By substitution,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1" lang="en-US" sz="2000" spc="-1" strike="noStrike">
                <a:solidFill>
                  <a:srgbClr val="000000"/>
                </a:solidFill>
                <a:latin typeface="Lato"/>
                <a:ea typeface="DejaVu Sans"/>
              </a:rPr>
              <a:t>n = 38/130 x 100</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1" lang="en-US" sz="2000" spc="-1" strike="noStrike">
                <a:solidFill>
                  <a:srgbClr val="000000"/>
                </a:solidFill>
                <a:latin typeface="Lato"/>
                <a:ea typeface="DejaVu Sans"/>
              </a:rPr>
              <a:t>Rate =&gt;</a:t>
            </a:r>
            <a:r>
              <a:rPr b="0" lang="en-US" sz="2000" spc="-1" strike="noStrike">
                <a:solidFill>
                  <a:srgbClr val="000000"/>
                </a:solidFill>
                <a:latin typeface="Lato"/>
                <a:ea typeface="DejaVu Sans"/>
              </a:rPr>
              <a:t>	</a:t>
            </a:r>
            <a:r>
              <a:rPr b="1" lang="en-US" sz="2000" spc="-1" strike="noStrike">
                <a:solidFill>
                  <a:srgbClr val="000000"/>
                </a:solidFill>
                <a:latin typeface="Lato"/>
                <a:ea typeface="DejaVu Sans"/>
              </a:rPr>
              <a:t>n = 29.2%</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1" lang="en-US" sz="2000" spc="-1" strike="noStrike">
                <a:solidFill>
                  <a:srgbClr val="000000"/>
                </a:solidFill>
                <a:latin typeface="Lato"/>
                <a:ea typeface="DejaVu Sans"/>
              </a:rPr>
              <a:t> </a:t>
            </a:r>
            <a:r>
              <a:rPr b="1" lang="en-US" sz="2000" spc="-1" strike="noStrike">
                <a:solidFill>
                  <a:srgbClr val="000000"/>
                </a:solidFill>
                <a:latin typeface="Lato"/>
                <a:ea typeface="DejaVu Sans"/>
              </a:rPr>
              <a:t>Step 4: </a:t>
            </a:r>
            <a:r>
              <a:rPr b="0" lang="en-US" sz="2000" spc="-1" strike="noStrike">
                <a:solidFill>
                  <a:srgbClr val="000000"/>
                </a:solidFill>
                <a:latin typeface="Lato"/>
                <a:ea typeface="DejaVu Sans"/>
              </a:rPr>
              <a:t>Use the formula and check your answer.</a:t>
            </a: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29.2% = 29.2%</a:t>
            </a:r>
            <a:endParaRPr b="0" lang="en-PH" sz="2000" spc="-1" strike="noStrike">
              <a:latin typeface="Arial"/>
            </a:endParaRPr>
          </a:p>
          <a:p>
            <a:pP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Hence, 38 is 29.2% of 130.</a:t>
            </a:r>
            <a:endParaRPr b="0" lang="en-PH" sz="2000" spc="-1" strike="noStrike">
              <a:latin typeface="Arial"/>
            </a:endParaRPr>
          </a:p>
          <a:p>
            <a:pPr algn="r">
              <a:lnSpc>
                <a:spcPts val="3600"/>
              </a:lnSpc>
              <a:buNone/>
            </a:pPr>
            <a:r>
              <a:rPr b="0" lang="en-US" sz="2000" spc="-1" strike="noStrike">
                <a:solidFill>
                  <a:srgbClr val="000000"/>
                </a:solidFill>
                <a:latin typeface="Lato"/>
                <a:ea typeface="DejaVu Sans"/>
              </a:rPr>
              <a:t>	</a:t>
            </a:r>
            <a:r>
              <a:rPr b="0" lang="en-US" sz="2000" spc="-1" strike="noStrike">
                <a:solidFill>
                  <a:srgbClr val="000000"/>
                </a:solidFill>
                <a:latin typeface="Lato"/>
                <a:ea typeface="DejaVu Sans"/>
              </a:rPr>
              <a:t>29.2% of the teachers in our school are males.</a:t>
            </a:r>
            <a:endParaRPr b="0" lang="en-PH" sz="2000" spc="-1" strike="noStrike">
              <a:latin typeface="Arial"/>
            </a:endParaRPr>
          </a:p>
        </p:txBody>
      </p:sp>
      <p:pic>
        <p:nvPicPr>
          <p:cNvPr id="144" name="" descr=""/>
          <p:cNvPicPr/>
          <p:nvPr/>
        </p:nvPicPr>
        <p:blipFill>
          <a:blip r:embed="rId3"/>
          <a:stretch/>
        </p:blipFill>
        <p:spPr>
          <a:xfrm>
            <a:off x="582840" y="5148000"/>
            <a:ext cx="6722280" cy="2339280"/>
          </a:xfrm>
          <a:prstGeom prst="rect">
            <a:avLst/>
          </a:prstGeom>
          <a:ln w="0">
            <a:noFill/>
          </a:ln>
        </p:spPr>
      </p:pic>
      <p:pic>
        <p:nvPicPr>
          <p:cNvPr id="145" name="" descr=""/>
          <p:cNvPicPr/>
          <p:nvPr/>
        </p:nvPicPr>
        <p:blipFill>
          <a:blip r:embed="rId4"/>
          <a:stretch/>
        </p:blipFill>
        <p:spPr>
          <a:xfrm>
            <a:off x="9504000" y="1388160"/>
            <a:ext cx="5399280" cy="1671120"/>
          </a:xfrm>
          <a:prstGeom prst="rect">
            <a:avLst/>
          </a:prstGeom>
          <a:ln w="0">
            <a:noFill/>
          </a:ln>
        </p:spPr>
      </p:pic>
      <p:pic>
        <p:nvPicPr>
          <p:cNvPr id="146" name="" descr=""/>
          <p:cNvPicPr/>
          <p:nvPr/>
        </p:nvPicPr>
        <p:blipFill>
          <a:blip r:embed="rId5"/>
          <a:stretch/>
        </p:blipFill>
        <p:spPr>
          <a:xfrm>
            <a:off x="13140000" y="3680280"/>
            <a:ext cx="2519280" cy="2079000"/>
          </a:xfrm>
          <a:prstGeom prst="rect">
            <a:avLst/>
          </a:prstGeom>
          <a:ln w="0">
            <a:noFill/>
          </a:ln>
        </p:spPr>
      </p:pic>
      <p:pic>
        <p:nvPicPr>
          <p:cNvPr id="147" name="" descr=""/>
          <p:cNvPicPr/>
          <p:nvPr/>
        </p:nvPicPr>
        <p:blipFill>
          <a:blip r:embed="rId6"/>
          <a:stretch/>
        </p:blipFill>
        <p:spPr>
          <a:xfrm>
            <a:off x="9504000" y="6489000"/>
            <a:ext cx="3924000" cy="121428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8" name="Freeform 2"/>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49" name="Group 3"/>
          <p:cNvGrpSpPr/>
          <p:nvPr/>
        </p:nvGrpSpPr>
        <p:grpSpPr>
          <a:xfrm>
            <a:off x="16303320" y="0"/>
            <a:ext cx="1441080" cy="1441080"/>
            <a:chOff x="16303320" y="0"/>
            <a:chExt cx="1441080" cy="1441080"/>
          </a:xfrm>
        </p:grpSpPr>
        <p:sp>
          <p:nvSpPr>
            <p:cNvPr id="150" name="Freeform 4"/>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51" name="Freeform 5"/>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52" name="TextBox 7"/>
          <p:cNvSpPr/>
          <p:nvPr/>
        </p:nvSpPr>
        <p:spPr>
          <a:xfrm>
            <a:off x="368280" y="291240"/>
            <a:ext cx="150404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a:t>
            </a:r>
            <a:endParaRPr b="0" lang="en-PH" sz="3000" spc="-1" strike="noStrike">
              <a:latin typeface="Arial"/>
            </a:endParaRPr>
          </a:p>
        </p:txBody>
      </p:sp>
      <p:sp>
        <p:nvSpPr>
          <p:cNvPr id="153" name="TextBox 8"/>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54" name="TextBox 9"/>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55" name="TextBox 2"/>
          <p:cNvSpPr/>
          <p:nvPr/>
        </p:nvSpPr>
        <p:spPr>
          <a:xfrm>
            <a:off x="618480" y="982440"/>
            <a:ext cx="150404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Copy and complete the table by finding the base, rate, or percentage.</a:t>
            </a:r>
            <a:endParaRPr b="0" lang="en-PH" sz="2000" spc="-1" strike="noStrike">
              <a:latin typeface="Arial"/>
            </a:endParaRPr>
          </a:p>
        </p:txBody>
      </p:sp>
      <p:graphicFrame>
        <p:nvGraphicFramePr>
          <p:cNvPr id="156" name=""/>
          <p:cNvGraphicFramePr/>
          <p:nvPr/>
        </p:nvGraphicFramePr>
        <p:xfrm>
          <a:off x="907560" y="1875960"/>
          <a:ext cx="16324920" cy="2653560"/>
        </p:xfrm>
        <a:graphic>
          <a:graphicData uri="http://schemas.openxmlformats.org/drawingml/2006/table">
            <a:tbl>
              <a:tblPr/>
              <a:tblGrid>
                <a:gridCol w="2251800"/>
                <a:gridCol w="7636320"/>
                <a:gridCol w="3529080"/>
                <a:gridCol w="2908080"/>
              </a:tblGrid>
              <a:tr h="537120">
                <a:tc>
                  <a:txBody>
                    <a:bodyPr lIns="90000" rIns="90000" anchor="t">
                      <a:noAutofit/>
                    </a:bodyPr>
                    <a:p>
                      <a:pPr algn="ctr">
                        <a:lnSpc>
                          <a:spcPct val="100000"/>
                        </a:lnSpc>
                        <a:buNone/>
                      </a:pPr>
                      <a:r>
                        <a:rPr b="1" lang="en-US" sz="2000" spc="-1" strike="noStrike">
                          <a:solidFill>
                            <a:srgbClr val="000000"/>
                          </a:solidFill>
                          <a:latin typeface="Lato"/>
                          <a:ea typeface="DejaVu Sans"/>
                        </a:rPr>
                        <a:t>No.</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Percentage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Base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Rate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14000">
                <a:tc>
                  <a:txBody>
                    <a:bodyPr lIns="90000" rIns="90000" anchor="t">
                      <a:noAutofit/>
                    </a:bodyPr>
                    <a:p>
                      <a:pPr algn="ctr">
                        <a:lnSpc>
                          <a:spcPct val="100000"/>
                        </a:lnSpc>
                        <a:buNone/>
                      </a:pPr>
                      <a:r>
                        <a:rPr b="0" lang="en-US" sz="2000" spc="-1" strike="noStrike">
                          <a:solidFill>
                            <a:srgbClr val="000000"/>
                          </a:solidFill>
                          <a:latin typeface="Lato"/>
                          <a:ea typeface="DejaVu Sans"/>
                        </a:rPr>
                        <a:t>1</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160</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3480">
                <a:tc>
                  <a:txBody>
                    <a:bodyPr lIns="90000" rIns="90000" anchor="t">
                      <a:noAutofit/>
                    </a:bodyPr>
                    <a:p>
                      <a:pPr algn="ctr">
                        <a:lnSpc>
                          <a:spcPct val="100000"/>
                        </a:lnSpc>
                        <a:buNone/>
                      </a:pPr>
                      <a:r>
                        <a:rPr b="0" lang="en-US" sz="2000" spc="-1" strike="noStrike">
                          <a:solidFill>
                            <a:srgbClr val="000000"/>
                          </a:solidFill>
                          <a:latin typeface="Lato"/>
                          <a:ea typeface="DejaVu Sans"/>
                        </a:rPr>
                        <a:t>2</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11</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44</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26960">
                <a:tc>
                  <a:txBody>
                    <a:bodyPr lIns="90000" rIns="90000" anchor="t">
                      <a:noAutofit/>
                    </a:bodyPr>
                    <a:p>
                      <a:pPr algn="ctr">
                        <a:lnSpc>
                          <a:spcPct val="100000"/>
                        </a:lnSpc>
                        <a:buNone/>
                      </a:pPr>
                      <a:r>
                        <a:rPr b="0" lang="en-US" sz="2000" spc="-1" strike="noStrike">
                          <a:solidFill>
                            <a:srgbClr val="000000"/>
                          </a:solidFill>
                          <a:latin typeface="Lato"/>
                          <a:ea typeface="DejaVu Sans"/>
                        </a:rPr>
                        <a:t>3</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24440">
                <a:tc>
                  <a:txBody>
                    <a:bodyPr lIns="90000" rIns="90000" anchor="t">
                      <a:noAutofit/>
                    </a:bodyPr>
                    <a:p>
                      <a:pPr algn="ctr">
                        <a:lnSpc>
                          <a:spcPct val="100000"/>
                        </a:lnSpc>
                        <a:buNone/>
                      </a:pPr>
                      <a:r>
                        <a:rPr b="0" lang="en-US" sz="2000" spc="-1" strike="noStrike">
                          <a:solidFill>
                            <a:srgbClr val="000000"/>
                          </a:solidFill>
                          <a:latin typeface="Lato"/>
                          <a:ea typeface="DejaVu Sans"/>
                        </a:rPr>
                        <a:t>4</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54</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50%</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57920">
                <a:tc>
                  <a:txBody>
                    <a:bodyPr lIns="90000" rIns="90000" anchor="t">
                      <a:noAutofit/>
                    </a:bodyPr>
                    <a:p>
                      <a:pPr algn="ctr">
                        <a:lnSpc>
                          <a:spcPct val="100000"/>
                        </a:lnSpc>
                        <a:buNone/>
                      </a:pPr>
                      <a:r>
                        <a:rPr b="0" lang="en-US" sz="2000" spc="-1" strike="noStrike">
                          <a:solidFill>
                            <a:srgbClr val="000000"/>
                          </a:solidFill>
                          <a:latin typeface="Lato"/>
                          <a:ea typeface="DejaVu Sans"/>
                        </a:rPr>
                        <a:t>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12</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60</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157" name="Group 9"/>
          <p:cNvGrpSpPr/>
          <p:nvPr/>
        </p:nvGrpSpPr>
        <p:grpSpPr>
          <a:xfrm>
            <a:off x="15386400" y="5075280"/>
            <a:ext cx="2792880" cy="2772000"/>
            <a:chOff x="15386400" y="5075280"/>
            <a:chExt cx="2792880" cy="2772000"/>
          </a:xfrm>
        </p:grpSpPr>
        <p:sp>
          <p:nvSpPr>
            <p:cNvPr id="158" name="Freeform 24"/>
            <p:cNvSpPr/>
            <p:nvPr/>
          </p:nvSpPr>
          <p:spPr>
            <a:xfrm>
              <a:off x="15386400" y="5075280"/>
              <a:ext cx="2792880" cy="2772000"/>
            </a:xfrm>
            <a:custGeom>
              <a:avLst/>
              <a:gdLst/>
              <a:ahLst/>
              <a:rect l="l" t="t" r="r" b="b"/>
              <a:pathLst>
                <a:path w="17393031" h="7709027">
                  <a:moveTo>
                    <a:pt x="0" y="0"/>
                  </a:moveTo>
                  <a:lnTo>
                    <a:pt x="17393031" y="0"/>
                  </a:lnTo>
                  <a:lnTo>
                    <a:pt x="17393031" y="7709027"/>
                  </a:lnTo>
                  <a:lnTo>
                    <a:pt x="0" y="7709027"/>
                  </a:lnTo>
                  <a:close/>
                </a:path>
              </a:pathLst>
            </a:custGeom>
            <a:solidFill>
              <a:srgbClr val="9c0000"/>
            </a:solidFill>
            <a:ln w="0">
              <a:noFill/>
            </a:ln>
          </p:spPr>
          <p:style>
            <a:lnRef idx="0"/>
            <a:fillRef idx="0"/>
            <a:effectRef idx="0"/>
            <a:fontRef idx="minor"/>
          </p:style>
        </p:sp>
      </p:grpSp>
      <p:sp>
        <p:nvSpPr>
          <p:cNvPr id="159" name="Freeform 21"/>
          <p:cNvSpPr/>
          <p:nvPr/>
        </p:nvSpPr>
        <p:spPr>
          <a:xfrm>
            <a:off x="0" y="9364320"/>
            <a:ext cx="18273600" cy="937800"/>
          </a:xfrm>
          <a:custGeom>
            <a:avLst/>
            <a:gdLst/>
            <a:ahLst/>
            <a:rect l="l" t="t" r="r" b="b"/>
            <a:pathLst>
              <a:path w="18276300" h="940680">
                <a:moveTo>
                  <a:pt x="0" y="0"/>
                </a:moveTo>
                <a:lnTo>
                  <a:pt x="18276300" y="0"/>
                </a:lnTo>
                <a:lnTo>
                  <a:pt x="18276300" y="940680"/>
                </a:lnTo>
                <a:lnTo>
                  <a:pt x="0" y="940680"/>
                </a:lnTo>
                <a:lnTo>
                  <a:pt x="0" y="0"/>
                </a:lnTo>
                <a:close/>
              </a:path>
            </a:pathLst>
          </a:custGeom>
          <a:blipFill rotWithShape="0">
            <a:blip r:embed="rId1"/>
            <a:srcRect/>
            <a:stretch/>
          </a:blipFill>
          <a:ln w="0">
            <a:noFill/>
          </a:ln>
        </p:spPr>
        <p:style>
          <a:lnRef idx="0"/>
          <a:fillRef idx="0"/>
          <a:effectRef idx="0"/>
          <a:fontRef idx="minor"/>
        </p:style>
      </p:sp>
      <p:grpSp>
        <p:nvGrpSpPr>
          <p:cNvPr id="160" name="Group 8"/>
          <p:cNvGrpSpPr/>
          <p:nvPr/>
        </p:nvGrpSpPr>
        <p:grpSpPr>
          <a:xfrm>
            <a:off x="16303320" y="0"/>
            <a:ext cx="1441080" cy="1441080"/>
            <a:chOff x="16303320" y="0"/>
            <a:chExt cx="1441080" cy="1441080"/>
          </a:xfrm>
        </p:grpSpPr>
        <p:sp>
          <p:nvSpPr>
            <p:cNvPr id="161" name="Freeform 22"/>
            <p:cNvSpPr/>
            <p:nvPr/>
          </p:nvSpPr>
          <p:spPr>
            <a:xfrm>
              <a:off x="16303320" y="0"/>
              <a:ext cx="1441080" cy="1441080"/>
            </a:xfrm>
            <a:custGeom>
              <a:avLst/>
              <a:gdLst/>
              <a:ahLst/>
              <a:rect l="l" t="t" r="r" b="b"/>
              <a:pathLst>
                <a:path w="1925320" h="1925320">
                  <a:moveTo>
                    <a:pt x="0" y="0"/>
                  </a:moveTo>
                  <a:lnTo>
                    <a:pt x="1925320" y="0"/>
                  </a:lnTo>
                  <a:lnTo>
                    <a:pt x="1925320" y="1925320"/>
                  </a:lnTo>
                  <a:lnTo>
                    <a:pt x="0" y="1925320"/>
                  </a:lnTo>
                  <a:close/>
                </a:path>
              </a:pathLst>
            </a:custGeom>
            <a:solidFill>
              <a:srgbClr val="9c0000"/>
            </a:solidFill>
            <a:ln w="0">
              <a:noFill/>
            </a:ln>
          </p:spPr>
          <p:style>
            <a:lnRef idx="0"/>
            <a:fillRef idx="0"/>
            <a:effectRef idx="0"/>
            <a:fontRef idx="minor"/>
          </p:style>
        </p:sp>
      </p:grpSp>
      <p:sp>
        <p:nvSpPr>
          <p:cNvPr id="162" name="Freeform 23"/>
          <p:cNvSpPr/>
          <p:nvPr/>
        </p:nvSpPr>
        <p:spPr>
          <a:xfrm>
            <a:off x="16286040" y="-96840"/>
            <a:ext cx="1537200" cy="1537200"/>
          </a:xfrm>
          <a:custGeom>
            <a:avLst/>
            <a:gdLst/>
            <a:ahLst/>
            <a:rect l="l" t="t" r="r" b="b"/>
            <a:pathLst>
              <a:path w="1540080" h="1540080">
                <a:moveTo>
                  <a:pt x="0" y="0"/>
                </a:moveTo>
                <a:lnTo>
                  <a:pt x="1540080" y="0"/>
                </a:lnTo>
                <a:lnTo>
                  <a:pt x="1540080" y="1540080"/>
                </a:lnTo>
                <a:lnTo>
                  <a:pt x="0" y="1540080"/>
                </a:lnTo>
                <a:lnTo>
                  <a:pt x="0" y="0"/>
                </a:lnTo>
                <a:close/>
              </a:path>
            </a:pathLst>
          </a:custGeom>
          <a:blipFill rotWithShape="0">
            <a:blip r:embed="rId2"/>
            <a:srcRect/>
            <a:stretch/>
          </a:blipFill>
          <a:ln w="0">
            <a:noFill/>
          </a:ln>
        </p:spPr>
        <p:style>
          <a:lnRef idx="0"/>
          <a:fillRef idx="0"/>
          <a:effectRef idx="0"/>
          <a:fontRef idx="minor"/>
        </p:style>
      </p:sp>
      <p:sp>
        <p:nvSpPr>
          <p:cNvPr id="163" name="TextBox 1"/>
          <p:cNvSpPr/>
          <p:nvPr/>
        </p:nvSpPr>
        <p:spPr>
          <a:xfrm>
            <a:off x="368280" y="291240"/>
            <a:ext cx="150404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3000" spc="-1" strike="noStrike">
                <a:solidFill>
                  <a:srgbClr val="000000"/>
                </a:solidFill>
                <a:latin typeface="Lato Bold Italics"/>
                <a:ea typeface="DejaVu Sans"/>
              </a:rPr>
              <a:t>Activity: ANSWER KEY</a:t>
            </a:r>
            <a:endParaRPr b="0" lang="en-PH" sz="3000" spc="-1" strike="noStrike">
              <a:latin typeface="Arial"/>
            </a:endParaRPr>
          </a:p>
        </p:txBody>
      </p:sp>
      <p:sp>
        <p:nvSpPr>
          <p:cNvPr id="164" name="TextBox 28"/>
          <p:cNvSpPr/>
          <p:nvPr/>
        </p:nvSpPr>
        <p:spPr>
          <a:xfrm>
            <a:off x="368280" y="9588600"/>
            <a:ext cx="684324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Rex Curriculum Resource </a:t>
            </a:r>
            <a:endParaRPr b="0" lang="en-PH" sz="2700" spc="-1" strike="noStrike">
              <a:latin typeface="Arial"/>
            </a:endParaRPr>
          </a:p>
        </p:txBody>
      </p:sp>
      <p:sp>
        <p:nvSpPr>
          <p:cNvPr id="165" name="TextBox 29"/>
          <p:cNvSpPr/>
          <p:nvPr/>
        </p:nvSpPr>
        <p:spPr>
          <a:xfrm>
            <a:off x="14268960" y="9573480"/>
            <a:ext cx="3740400" cy="411120"/>
          </a:xfrm>
          <a:prstGeom prst="rect">
            <a:avLst/>
          </a:prstGeom>
          <a:noFill/>
          <a:ln w="0">
            <a:noFill/>
          </a:ln>
        </p:spPr>
        <p:style>
          <a:lnRef idx="0"/>
          <a:fillRef idx="0"/>
          <a:effectRef idx="0"/>
          <a:fontRef idx="minor"/>
        </p:style>
        <p:txBody>
          <a:bodyPr lIns="0" rIns="0" tIns="0" bIns="0" anchor="t">
            <a:spAutoFit/>
          </a:bodyPr>
          <a:p>
            <a:pPr>
              <a:lnSpc>
                <a:spcPts val="3240"/>
              </a:lnSpc>
              <a:buNone/>
            </a:pPr>
            <a:r>
              <a:rPr b="0" lang="en-US" sz="2700" spc="-1" strike="noStrike">
                <a:solidFill>
                  <a:srgbClr val="ffffff"/>
                </a:solidFill>
                <a:latin typeface="Montserrat Medium"/>
                <a:ea typeface="DejaVu Sans"/>
              </a:rPr>
              <a:t>WWW.REX.COM.PH</a:t>
            </a:r>
            <a:endParaRPr b="0" lang="en-PH" sz="2700" spc="-1" strike="noStrike">
              <a:latin typeface="Arial"/>
            </a:endParaRPr>
          </a:p>
        </p:txBody>
      </p:sp>
      <p:sp>
        <p:nvSpPr>
          <p:cNvPr id="166" name="TextBox 30"/>
          <p:cNvSpPr/>
          <p:nvPr/>
        </p:nvSpPr>
        <p:spPr>
          <a:xfrm>
            <a:off x="618480" y="982440"/>
            <a:ext cx="15040440" cy="456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0" lang="en-US" sz="2000" spc="-1" strike="noStrike">
                <a:solidFill>
                  <a:srgbClr val="000000"/>
                </a:solidFill>
                <a:latin typeface="Lato"/>
                <a:ea typeface="DejaVu Sans"/>
              </a:rPr>
              <a:t>Copy and complete the table by finding the base, rate, or percentage.</a:t>
            </a:r>
            <a:endParaRPr b="0" lang="en-PH" sz="2000" spc="-1" strike="noStrike">
              <a:latin typeface="Arial"/>
            </a:endParaRPr>
          </a:p>
        </p:txBody>
      </p:sp>
      <p:graphicFrame>
        <p:nvGraphicFramePr>
          <p:cNvPr id="167" name=""/>
          <p:cNvGraphicFramePr/>
          <p:nvPr/>
        </p:nvGraphicFramePr>
        <p:xfrm>
          <a:off x="907560" y="1875960"/>
          <a:ext cx="16324920" cy="2653560"/>
        </p:xfrm>
        <a:graphic>
          <a:graphicData uri="http://schemas.openxmlformats.org/drawingml/2006/table">
            <a:tbl>
              <a:tblPr/>
              <a:tblGrid>
                <a:gridCol w="2251800"/>
                <a:gridCol w="7636320"/>
                <a:gridCol w="3529080"/>
                <a:gridCol w="2908080"/>
              </a:tblGrid>
              <a:tr h="537120">
                <a:tc>
                  <a:txBody>
                    <a:bodyPr lIns="90000" rIns="90000" anchor="t">
                      <a:noAutofit/>
                    </a:bodyPr>
                    <a:p>
                      <a:pPr algn="ctr">
                        <a:lnSpc>
                          <a:spcPct val="100000"/>
                        </a:lnSpc>
                        <a:buNone/>
                      </a:pPr>
                      <a:r>
                        <a:rPr b="1" lang="en-US" sz="2000" spc="-1" strike="noStrike">
                          <a:solidFill>
                            <a:srgbClr val="000000"/>
                          </a:solidFill>
                          <a:latin typeface="Lato"/>
                          <a:ea typeface="DejaVu Sans"/>
                        </a:rPr>
                        <a:t>No.</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Percentage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Base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c>
                  <a:txBody>
                    <a:bodyPr lIns="90000" rIns="90000" anchor="t">
                      <a:noAutofit/>
                    </a:bodyPr>
                    <a:p>
                      <a:pPr algn="ctr">
                        <a:lnSpc>
                          <a:spcPct val="100000"/>
                        </a:lnSpc>
                        <a:buNone/>
                      </a:pPr>
                      <a:r>
                        <a:rPr b="1" lang="en-US" sz="2000" spc="-1" strike="noStrike">
                          <a:solidFill>
                            <a:srgbClr val="000000"/>
                          </a:solidFill>
                          <a:latin typeface="Lato"/>
                          <a:ea typeface="DejaVu Sans"/>
                        </a:rPr>
                        <a:t>Rate</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b3b3b3"/>
                    </a:solidFill>
                  </a:tcPr>
                </a:tc>
              </a:tr>
              <a:tr h="414000">
                <a:tc>
                  <a:txBody>
                    <a:bodyPr lIns="90000" rIns="90000" anchor="t">
                      <a:noAutofit/>
                    </a:bodyPr>
                    <a:p>
                      <a:pPr algn="ctr">
                        <a:lnSpc>
                          <a:spcPct val="100000"/>
                        </a:lnSpc>
                        <a:buNone/>
                      </a:pPr>
                      <a:r>
                        <a:rPr b="0" lang="en-US" sz="2000" spc="-1" strike="noStrike">
                          <a:solidFill>
                            <a:srgbClr val="000000"/>
                          </a:solidFill>
                          <a:latin typeface="Lato"/>
                          <a:ea typeface="DejaVu Sans"/>
                        </a:rPr>
                        <a:t>1</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160</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393480">
                <a:tc>
                  <a:txBody>
                    <a:bodyPr lIns="90000" rIns="90000" anchor="t">
                      <a:noAutofit/>
                    </a:bodyPr>
                    <a:p>
                      <a:pPr algn="ctr">
                        <a:lnSpc>
                          <a:spcPct val="100000"/>
                        </a:lnSpc>
                        <a:buNone/>
                      </a:pPr>
                      <a:r>
                        <a:rPr b="0" lang="en-US" sz="2000" spc="-1" strike="noStrike">
                          <a:solidFill>
                            <a:srgbClr val="000000"/>
                          </a:solidFill>
                          <a:latin typeface="Lato"/>
                          <a:ea typeface="DejaVu Sans"/>
                        </a:rPr>
                        <a:t>2</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11</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44</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26960">
                <a:tc>
                  <a:txBody>
                    <a:bodyPr lIns="90000" rIns="90000" anchor="t">
                      <a:noAutofit/>
                    </a:bodyPr>
                    <a:p>
                      <a:pPr algn="ctr">
                        <a:lnSpc>
                          <a:spcPct val="100000"/>
                        </a:lnSpc>
                        <a:buNone/>
                      </a:pPr>
                      <a:r>
                        <a:rPr b="0" lang="en-US" sz="2000" spc="-1" strike="noStrike">
                          <a:solidFill>
                            <a:srgbClr val="000000"/>
                          </a:solidFill>
                          <a:latin typeface="Lato"/>
                          <a:ea typeface="DejaVu Sans"/>
                        </a:rPr>
                        <a:t>3</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r h="424440">
                <a:tc>
                  <a:txBody>
                    <a:bodyPr lIns="90000" rIns="90000" anchor="t">
                      <a:noAutofit/>
                    </a:bodyPr>
                    <a:p>
                      <a:pPr algn="ctr">
                        <a:lnSpc>
                          <a:spcPct val="100000"/>
                        </a:lnSpc>
                        <a:buNone/>
                      </a:pPr>
                      <a:r>
                        <a:rPr b="0" lang="en-US" sz="2000" spc="-1" strike="noStrike">
                          <a:solidFill>
                            <a:srgbClr val="000000"/>
                          </a:solidFill>
                          <a:latin typeface="Lato"/>
                          <a:ea typeface="DejaVu Sans"/>
                        </a:rPr>
                        <a:t>4</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54</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50%</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e6e6e6"/>
                    </a:solidFill>
                  </a:tcPr>
                </a:tc>
              </a:tr>
              <a:tr h="457920">
                <a:tc>
                  <a:txBody>
                    <a:bodyPr lIns="90000" rIns="90000" anchor="t">
                      <a:noAutofit/>
                    </a:bodyPr>
                    <a:p>
                      <a:pPr algn="ctr">
                        <a:lnSpc>
                          <a:spcPct val="100000"/>
                        </a:lnSpc>
                        <a:buNone/>
                      </a:pPr>
                      <a:r>
                        <a:rPr b="0" lang="en-US" sz="2000" spc="-1" strike="noStrike">
                          <a:solidFill>
                            <a:srgbClr val="000000"/>
                          </a:solidFill>
                          <a:latin typeface="Lato"/>
                          <a:ea typeface="DejaVu Sans"/>
                        </a:rPr>
                        <a:t>5</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12</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xBody>
                    <a:bodyPr lIns="90000" rIns="90000" anchor="t">
                      <a:noAutofit/>
                    </a:bodyPr>
                    <a:p>
                      <a:pPr algn="ctr">
                        <a:lnSpc>
                          <a:spcPct val="100000"/>
                        </a:lnSpc>
                        <a:buNone/>
                      </a:pPr>
                      <a:r>
                        <a:rPr b="0" lang="en-US" sz="2000" spc="-1" strike="noStrike">
                          <a:solidFill>
                            <a:srgbClr val="000000"/>
                          </a:solidFill>
                          <a:latin typeface="Lato"/>
                          <a:ea typeface="DejaVu Sans"/>
                        </a:rPr>
                        <a:t>60</a:t>
                      </a:r>
                      <a:endParaRPr b="0" lang="en-PH" sz="2000" spc="-1" strike="noStrike">
                        <a:latin typeface="Arial"/>
                      </a:endParaRPr>
                    </a:p>
                  </a:txBody>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c>
                  <a:tcPr anchor="t" marL="90000" marR="90000">
                    <a:lnL w="720">
                      <a:solidFill>
                        <a:srgbClr val="ffffff"/>
                      </a:solidFill>
                    </a:lnL>
                    <a:lnR w="720">
                      <a:solidFill>
                        <a:srgbClr val="ffffff"/>
                      </a:solidFill>
                    </a:lnR>
                    <a:lnT w="720">
                      <a:solidFill>
                        <a:srgbClr val="ffffff"/>
                      </a:solidFill>
                    </a:lnT>
                    <a:lnB w="720">
                      <a:solidFill>
                        <a:srgbClr val="ffffff"/>
                      </a:solidFill>
                    </a:lnB>
                    <a:solidFill>
                      <a:srgbClr val="cccccc"/>
                    </a:solidFill>
                  </a:tcPr>
                </a:tc>
              </a:tr>
            </a:tbl>
          </a:graphicData>
        </a:graphic>
      </p:graphicFrame>
      <p:sp>
        <p:nvSpPr>
          <p:cNvPr id="168" name="TextBox 31"/>
          <p:cNvSpPr/>
          <p:nvPr/>
        </p:nvSpPr>
        <p:spPr>
          <a:xfrm>
            <a:off x="15840000" y="4997160"/>
            <a:ext cx="2159280" cy="2742840"/>
          </a:xfrm>
          <a:prstGeom prst="rect">
            <a:avLst/>
          </a:prstGeom>
          <a:noFill/>
          <a:ln w="0">
            <a:noFill/>
          </a:ln>
        </p:spPr>
        <p:style>
          <a:lnRef idx="0"/>
          <a:fillRef idx="0"/>
          <a:effectRef idx="0"/>
          <a:fontRef idx="minor"/>
        </p:style>
        <p:txBody>
          <a:bodyPr lIns="0" rIns="0" tIns="0" bIns="0" anchor="t">
            <a:spAutoFit/>
          </a:bodyPr>
          <a:p>
            <a:pPr>
              <a:lnSpc>
                <a:spcPts val="3600"/>
              </a:lnSpc>
              <a:buNone/>
            </a:pPr>
            <a:r>
              <a:rPr b="1" lang="en-US" sz="2000" spc="-1" strike="noStrike">
                <a:solidFill>
                  <a:srgbClr val="ffffff"/>
                </a:solidFill>
                <a:latin typeface="Lato"/>
                <a:ea typeface="DejaVu Sans"/>
              </a:rPr>
              <a:t>ANSWER KEY</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1. 8</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2. 25%</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3. 100</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4. 27</a:t>
            </a:r>
            <a:endParaRPr b="0" lang="en-PH" sz="2000" spc="-1" strike="noStrike">
              <a:latin typeface="Arial"/>
            </a:endParaRPr>
          </a:p>
          <a:p>
            <a:pPr>
              <a:lnSpc>
                <a:spcPts val="3600"/>
              </a:lnSpc>
              <a:buNone/>
            </a:pPr>
            <a:r>
              <a:rPr b="0" lang="en-US" sz="2000" spc="-1" strike="noStrike">
                <a:solidFill>
                  <a:srgbClr val="ffffff"/>
                </a:solidFill>
                <a:latin typeface="Lato"/>
                <a:ea typeface="DejaVu Sans"/>
              </a:rPr>
              <a:t>5. 20%</a:t>
            </a:r>
            <a:endParaRPr b="0" lang="en-PH" sz="2000" spc="-1" strike="noStrike">
              <a:latin typeface="Arial"/>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33</TotalTime>
  <Application>LibreOffice/7.2.5.2$MacOSX_X86_64 LibreOffice_project/499f9727c189e6ef3471021d6132d4c694f357e5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2023-07-01T07:57:27Z</dcterms:created>
  <dc:creator/>
  <dc:description/>
  <dc:identifier>DAFl9Zu4QXU</dc:identifier>
  <dc:language>en-PH</dc:language>
  <cp:lastModifiedBy/>
  <dcterms:modified xsi:type="dcterms:W3CDTF">2023-08-25T09:46:49Z</dcterms:modified>
  <cp:revision>9</cp:revision>
  <dc:subject/>
  <dc:title>PPT Template</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Format">
    <vt:lpwstr>On-screen Show (4:3)</vt:lpwstr>
  </property>
</Properties>
</file>