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6280" cy="684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160" cy="2783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600" cy="38466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8600" cy="368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6280" cy="619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4720" cy="9547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800" cy="1018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600" cy="33688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335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Sanhi at Bunga sa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mga Nasaksihang Pangyayari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9352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Sanhi at Bunga sa mga Nasaksihang Pangyayari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32000" y="1071720"/>
            <a:ext cx="11267640" cy="16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sanhi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pinagmulan o dahilan kung bakit naganap ang isang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bunga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epekto o kinalabasan ng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Maaaring gamitin ang sumusunod sa pag-uugnay ng sanhi at bunga: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dahil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sapagkat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bunga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kaya naman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tuloy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palibhasa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dahilan 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dahil 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kasi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2"/>
          <p:cNvSpPr/>
          <p:nvPr/>
        </p:nvSpPr>
        <p:spPr>
          <a:xfrm>
            <a:off x="432000" y="120960"/>
            <a:ext cx="1079352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Sanhi at Bunga sa mga Nasaksihang Pangyayari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62160" y="1260000"/>
            <a:ext cx="233748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60000" y="2160000"/>
            <a:ext cx="10799640" cy="16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</a:t>
            </a:r>
            <a:r>
              <a:rPr b="1" lang="en-PH" sz="1800" spc="-1" strike="noStrike">
                <a:solidFill>
                  <a:srgbClr val="c9211e"/>
                </a:solidFill>
                <a:latin typeface="Lato"/>
              </a:rPr>
              <a:t>May mga nagtatapon ng basura sa ilog  </a:t>
            </a:r>
            <a:r>
              <a:rPr b="0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kaya</a:t>
            </a:r>
            <a:r>
              <a:rPr b="0" lang="en-PH" sz="1800" spc="-1" strike="noStrike">
                <a:latin typeface="Lato"/>
              </a:rPr>
              <a:t>    </a:t>
            </a:r>
            <a:r>
              <a:rPr b="1" lang="en-PH" sz="1800" spc="-1" strike="noStrike">
                <a:solidFill>
                  <a:srgbClr val="00a933"/>
                </a:solidFill>
                <a:latin typeface="Lato"/>
              </a:rPr>
              <a:t>ito naging marumi.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</a:t>
            </a:r>
            <a:r>
              <a:rPr b="1" lang="en-PH" sz="1800" spc="-1" strike="noStrike">
                <a:solidFill>
                  <a:srgbClr val="ff0000"/>
                </a:solidFill>
                <a:latin typeface="Lato"/>
              </a:rPr>
              <a:t>Nag-iingat ang mga taong lumabas</a:t>
            </a:r>
            <a:r>
              <a:rPr b="0" lang="en-PH" sz="1800" spc="-1" strike="noStrike">
                <a:latin typeface="Lato"/>
              </a:rPr>
              <a:t>    </a:t>
            </a:r>
            <a:r>
              <a:rPr b="1" lang="en-PH" sz="1800" spc="-1" strike="noStrike">
                <a:latin typeface="Lato"/>
              </a:rPr>
              <a:t>dahil</a:t>
            </a:r>
            <a:r>
              <a:rPr b="0" lang="en-PH" sz="1800" spc="-1" strike="noStrike">
                <a:latin typeface="Lato"/>
              </a:rPr>
              <a:t>     </a:t>
            </a:r>
            <a:r>
              <a:rPr b="1" lang="en-PH" sz="1800" spc="-1" strike="noStrike">
                <a:solidFill>
                  <a:srgbClr val="00a933"/>
                </a:solidFill>
                <a:latin typeface="Lato"/>
              </a:rPr>
              <a:t>ayaw nilang magkasakit.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800000" y="2556000"/>
            <a:ext cx="12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SANHI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6120000" y="2533680"/>
            <a:ext cx="12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BUNGA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800000" y="3813120"/>
            <a:ext cx="12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SANHI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6120000" y="3741120"/>
            <a:ext cx="12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BUNGA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4536360" y="1980000"/>
            <a:ext cx="719640" cy="72000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360000" y="4500000"/>
            <a:ext cx="1043964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Ang pang-ugnay na</a:t>
            </a:r>
            <a:r>
              <a:rPr b="1" lang="en-PH" sz="1800" spc="-1" strike="noStrike">
                <a:latin typeface="Lato"/>
              </a:rPr>
              <a:t> kaya </a:t>
            </a:r>
            <a:r>
              <a:rPr b="0" lang="en-PH" sz="1800" spc="-1" strike="noStrike">
                <a:latin typeface="Lato"/>
              </a:rPr>
              <a:t>at </a:t>
            </a:r>
            <a:r>
              <a:rPr b="1" lang="en-PH" sz="1800" spc="-1" strike="noStrike">
                <a:latin typeface="Lato"/>
              </a:rPr>
              <a:t>dahil</a:t>
            </a:r>
            <a:r>
              <a:rPr b="0" lang="en-PH" sz="1800" spc="-1" strike="noStrike">
                <a:latin typeface="Lato"/>
              </a:rPr>
              <a:t> ay ginamit sa mga pangungusap na ito sa</a:t>
            </a:r>
            <a:r>
              <a:rPr b="1" lang="en-PH" sz="1800" spc="-1" strike="noStrike">
                <a:latin typeface="Lato"/>
              </a:rPr>
              <a:t> pagtukoy</a:t>
            </a:r>
            <a:r>
              <a:rPr b="0" lang="en-PH" sz="1800" spc="-1" strike="noStrike">
                <a:latin typeface="Lato"/>
              </a:rPr>
              <a:t> ng </a:t>
            </a:r>
            <a:r>
              <a:rPr b="1" lang="en-PH" sz="1800" spc="-1" strike="noStrike">
                <a:latin typeface="Lato"/>
              </a:rPr>
              <a:t>sanhi at bunga.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248360" y="3096000"/>
            <a:ext cx="719640" cy="72000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22"/>
          <p:cNvSpPr/>
          <p:nvPr/>
        </p:nvSpPr>
        <p:spPr>
          <a:xfrm>
            <a:off x="432000" y="120960"/>
            <a:ext cx="1079352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Sanhi at Bunga sa mga Nasaksihang Pangyayari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0000" y="1121400"/>
            <a:ext cx="1115892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76000" y="1571040"/>
            <a:ext cx="10979640" cy="84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Hanapin sa ikalawang hanay ang naging bunga ng mga sanhi sa unang hanay. Isulat ang letra ng sagot bago sa bilang.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360000" y="2520000"/>
            <a:ext cx="6119640" cy="33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Sanhi 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___1. Dahil sa patuloy na ilegal na pagputol ng mga puno.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___2. Dahil sa paggamit ng de-koryenteng sasakyan.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___3. Ang pagsipsip ng mga halaman ng maraming </a:t>
            </a:r>
            <a:r>
              <a:rPr b="0" i="1" lang="en-PH" sz="1800" spc="-1" strike="noStrike">
                <a:latin typeface="Lato"/>
              </a:rPr>
              <a:t>carbon dioxide.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___4. Kapag natutuhan ng mga tao ang dahilan ng g</a:t>
            </a:r>
            <a:r>
              <a:rPr b="0" i="1" lang="en-PH" sz="1800" spc="-1" strike="noStrike">
                <a:latin typeface="Lato"/>
              </a:rPr>
              <a:t>lobal warming.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___5. Ang pagkakaroon ng makabagong paliparan na may </a:t>
            </a:r>
            <a:r>
              <a:rPr b="0" i="1" lang="en-PH" sz="1800" spc="-1" strike="noStrike">
                <a:latin typeface="Lato"/>
              </a:rPr>
              <a:t>carbon offset kiosks.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6491160" y="2340000"/>
            <a:ext cx="5388480" cy="39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1800" spc="-1" strike="noStrike">
                <a:latin typeface="Lato"/>
              </a:rPr>
              <a:t>Bunga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a. bunga nito ay ang pagbagal ng </a:t>
            </a:r>
            <a:r>
              <a:rPr b="0" i="1" lang="en-PH" sz="1800" spc="-1" strike="noStrike">
                <a:latin typeface="Lato"/>
              </a:rPr>
              <a:t>global warming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b. sila na ang gagawa ng paraan para mapigilan ito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c. kaya’t lubhang napipinsala ang ating kapaligiran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d. makatutulong sa pagbawas ng </a:t>
            </a:r>
            <a:r>
              <a:rPr b="0" i="1" lang="en-PH" sz="1800" spc="-1" strike="noStrike">
                <a:latin typeface="Lato"/>
              </a:rPr>
              <a:t>climate change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e. mabawasan ang masamang usok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f. upang magsaliksik tungkol sa </a:t>
            </a:r>
            <a:r>
              <a:rPr b="0" i="1" lang="en-PH" sz="1800" spc="-1" strike="noStrike">
                <a:latin typeface="Lato"/>
              </a:rPr>
              <a:t>global warming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8480" cy="70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3" name="PlaceHolder 6"/>
          <p:cNvSpPr/>
          <p:nvPr/>
        </p:nvSpPr>
        <p:spPr>
          <a:xfrm>
            <a:off x="432000" y="120960"/>
            <a:ext cx="1079352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Sanhi at Bunga sa mga Nasaksihang Pangyayari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545400" y="1620000"/>
            <a:ext cx="894240" cy="19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1.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2. 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3.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4.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5. 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2023-07-11T09:34:02Z</dcterms:modified>
  <cp:revision>199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