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5"/>
  </p:notesMasterIdLst>
  <p:sldIdLst>
    <p:sldId id="256" r:id="rId4"/>
    <p:sldId id="271" r:id="rId5"/>
    <p:sldId id="272" r:id="rId6"/>
    <p:sldId id="273" r:id="rId7"/>
    <p:sldId id="274" r:id="rId8"/>
    <p:sldId id="275" r:id="rId9"/>
    <p:sldId id="276" r:id="rId10"/>
    <p:sldId id="277" r:id="rId11"/>
    <p:sldId id="278" r:id="rId12"/>
    <p:sldId id="27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3"/>
    <p:restoredTop sz="96405"/>
  </p:normalViewPr>
  <p:slideViewPr>
    <p:cSldViewPr snapToGrid="0" snapToObjects="1">
      <p:cViewPr varScale="1">
        <p:scale>
          <a:sx n="81" d="100"/>
          <a:sy n="81" d="100"/>
        </p:scale>
        <p:origin x="200"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371232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236907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76715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220401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66763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385060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330902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408254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7/29/23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7/29/23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7/29/23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305593" y="328871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Surface Area of Cylinders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5E6797B-AE95-214C-83E8-20E219F3A6EB}"/>
                  </a:ext>
                </a:extLst>
              </p:cNvPr>
              <p:cNvSpPr>
                <a:spLocks noGrp="1"/>
              </p:cNvSpPr>
              <p:nvPr>
                <p:ph idx="1"/>
              </p:nvPr>
            </p:nvSpPr>
            <p:spPr>
              <a:xfrm>
                <a:off x="838200" y="1656036"/>
                <a:ext cx="10780986" cy="4602873"/>
              </a:xfrm>
            </p:spPr>
            <p:txBody>
              <a:bodyPr>
                <a:normAutofit/>
              </a:bodyPr>
              <a:lstStyle/>
              <a:p>
                <a:pPr marL="0" indent="0">
                  <a:buNone/>
                </a:pPr>
                <a:r>
                  <a:rPr lang="en-US" b="1" u="sng" dirty="0"/>
                  <a:t>Solution:</a:t>
                </a:r>
                <a:endParaRPr lang="en-US" dirty="0"/>
              </a:p>
              <a:p>
                <a:pPr marL="457200" lvl="1" indent="0">
                  <a:lnSpc>
                    <a:spcPct val="120000"/>
                  </a:lnSpc>
                  <a:buNone/>
                </a:pPr>
                <a14:m>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h</m:t>
                    </m:r>
                  </m:oMath>
                </a14:m>
                <a:r>
                  <a:rPr lang="en-PH" dirty="0"/>
                  <a:t>)</a:t>
                </a:r>
              </a:p>
              <a:p>
                <a:pPr marL="457200" lvl="1" indent="0">
                  <a:lnSpc>
                    <a:spcPct val="120000"/>
                  </a:lnSpc>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3.14</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6</m:t>
                                  </m:r>
                                </m:e>
                              </m:d>
                            </m:e>
                            <m:sup>
                              <m:r>
                                <a:rPr lang="en-US" b="0" i="1" smtClean="0">
                                  <a:latin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3.14</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14</m:t>
                          </m:r>
                        </m:e>
                      </m:d>
                      <m:r>
                        <a:rPr lang="en-US" b="0" i="0" smtClean="0">
                          <a:latin typeface="Cambria Math" panose="02040503050406030204" pitchFamily="18" charset="0"/>
                          <a:ea typeface="Cambria Math" panose="02040503050406030204" pitchFamily="18" charset="0"/>
                        </a:rPr>
                        <m:t>]</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3.14</m:t>
                              </m:r>
                            </m:e>
                          </m:d>
                          <m:r>
                            <a:rPr lang="en-US" b="0" i="1" smtClean="0">
                              <a:latin typeface="Cambria Math" panose="02040503050406030204" pitchFamily="18" charset="0"/>
                            </a:rPr>
                            <m:t>(36)</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3.14</m:t>
                          </m:r>
                        </m:e>
                      </m:d>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m:t>
                          </m:r>
                        </m:e>
                      </m:d>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14</m:t>
                          </m:r>
                        </m:e>
                      </m:d>
                      <m:r>
                        <a:rPr lang="en-US">
                          <a:latin typeface="Cambria Math" panose="02040503050406030204" pitchFamily="18" charset="0"/>
                          <a:ea typeface="Cambria Math" panose="02040503050406030204" pitchFamily="18" charset="0"/>
                        </a:rPr>
                        <m:t>]</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=2(113.04</m:t>
                      </m:r>
                      <m:r>
                        <a:rPr lang="en-US" b="0" i="1" smtClean="0">
                          <a:latin typeface="Cambria Math" panose="02040503050406030204" pitchFamily="18" charset="0"/>
                        </a:rPr>
                        <m:t>)+527.52</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=226.08+5</m:t>
                      </m:r>
                      <m:r>
                        <a:rPr lang="en-US" b="0" i="1" smtClean="0">
                          <a:latin typeface="Cambria Math" panose="02040503050406030204" pitchFamily="18" charset="0"/>
                          <a:ea typeface="Cambria Math" panose="02040503050406030204" pitchFamily="18" charset="0"/>
                        </a:rPr>
                        <m:t>27.5</m:t>
                      </m:r>
                      <m:r>
                        <a:rPr lang="en-US" i="1">
                          <a:latin typeface="Cambria Math" panose="02040503050406030204" pitchFamily="18" charset="0"/>
                          <a:ea typeface="Cambria Math" panose="02040503050406030204" pitchFamily="18" charset="0"/>
                        </a:rPr>
                        <m:t>2</m:t>
                      </m:r>
                    </m:oMath>
                  </m:oMathPara>
                </a14:m>
                <a:endParaRPr lang="en-PH" dirty="0"/>
              </a:p>
              <a:p>
                <a:pPr marL="457200" lvl="1" indent="0">
                  <a:lnSpc>
                    <a:spcPct val="120000"/>
                  </a:lnSpc>
                  <a:buNone/>
                </a:pP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b="1" i="1" smtClean="0">
                        <a:latin typeface="Cambria Math" panose="02040503050406030204" pitchFamily="18" charset="0"/>
                      </a:rPr>
                      <m:t>𝟕𝟓𝟑</m:t>
                    </m:r>
                    <m:r>
                      <a:rPr lang="en-US" b="1" i="1" smtClean="0">
                        <a:latin typeface="Cambria Math" panose="02040503050406030204" pitchFamily="18" charset="0"/>
                      </a:rPr>
                      <m:t>.</m:t>
                    </m:r>
                    <m:r>
                      <a:rPr lang="en-US" b="1" i="1" smtClean="0">
                        <a:latin typeface="Cambria Math" panose="02040503050406030204" pitchFamily="18" charset="0"/>
                      </a:rPr>
                      <m:t>𝟔</m:t>
                    </m:r>
                  </m:oMath>
                </a14:m>
                <a:r>
                  <a:rPr lang="en-US" b="1" dirty="0"/>
                  <a:t> sq. cm</a:t>
                </a:r>
                <a:r>
                  <a:rPr lang="en-US" dirty="0"/>
                  <a:t> or  </a:t>
                </a:r>
                <a14:m>
                  <m:oMath xmlns:m="http://schemas.openxmlformats.org/officeDocument/2006/math">
                    <m:r>
                      <a:rPr lang="en-US" b="1" i="0" smtClean="0">
                        <a:latin typeface="Cambria Math" panose="02040503050406030204" pitchFamily="18" charset="0"/>
                        <a:ea typeface="Cambria Math" panose="02040503050406030204" pitchFamily="18" charset="0"/>
                      </a:rPr>
                      <m:t>𝟕𝟓𝟑</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𝟔</m:t>
                    </m:r>
                    <m:r>
                      <a:rPr lang="en-US" b="1" i="0" smtClean="0">
                        <a:latin typeface="Cambria Math" panose="02040503050406030204" pitchFamily="18" charset="0"/>
                        <a:ea typeface="Cambria Math" panose="02040503050406030204" pitchFamily="18" charset="0"/>
                      </a:rPr>
                      <m:t> </m:t>
                    </m:r>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𝒄𝒎</m:t>
                        </m:r>
                      </m:e>
                      <m:sup>
                        <m:r>
                          <a:rPr lang="en-US" b="1" i="1">
                            <a:latin typeface="Cambria Math" panose="02040503050406030204" pitchFamily="18" charset="0"/>
                            <a:ea typeface="Cambria Math" panose="02040503050406030204" pitchFamily="18" charset="0"/>
                          </a:rPr>
                          <m:t>𝟐</m:t>
                        </m:r>
                      </m:sup>
                    </m:sSup>
                  </m:oMath>
                </a14:m>
                <a:endParaRPr lang="en-US" b="1" dirty="0"/>
              </a:p>
              <a:p>
                <a:pPr marL="0" indent="0">
                  <a:buNone/>
                </a:pPr>
                <a:r>
                  <a:rPr lang="en-PH" dirty="0"/>
                  <a:t>The surface area of the cylinder is </a:t>
                </a:r>
                <a14:m>
                  <m:oMath xmlns:m="http://schemas.openxmlformats.org/officeDocument/2006/math">
                    <m:r>
                      <a:rPr lang="en-US" b="1" i="1">
                        <a:latin typeface="Cambria Math" panose="02040503050406030204" pitchFamily="18" charset="0"/>
                      </a:rPr>
                      <m:t>𝟕𝟓𝟑</m:t>
                    </m:r>
                    <m:r>
                      <a:rPr lang="en-US" b="1" i="1">
                        <a:latin typeface="Cambria Math" panose="02040503050406030204" pitchFamily="18" charset="0"/>
                      </a:rPr>
                      <m:t>.</m:t>
                    </m:r>
                    <m:r>
                      <a:rPr lang="en-US" b="1" i="1">
                        <a:latin typeface="Cambria Math" panose="02040503050406030204" pitchFamily="18" charset="0"/>
                      </a:rPr>
                      <m:t>𝟔</m:t>
                    </m:r>
                  </m:oMath>
                </a14:m>
                <a:r>
                  <a:rPr lang="en-US" b="1" dirty="0"/>
                  <a:t> sq. cm</a:t>
                </a:r>
                <a:r>
                  <a:rPr lang="en-US" dirty="0"/>
                  <a:t> or  </a:t>
                </a:r>
                <a14:m>
                  <m:oMath xmlns:m="http://schemas.openxmlformats.org/officeDocument/2006/math">
                    <m:r>
                      <a:rPr lang="en-US" b="1">
                        <a:latin typeface="Cambria Math" panose="02040503050406030204" pitchFamily="18" charset="0"/>
                        <a:ea typeface="Cambria Math" panose="02040503050406030204" pitchFamily="18" charset="0"/>
                      </a:rPr>
                      <m:t>𝟕𝟓𝟑</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𝟔</m:t>
                    </m:r>
                    <m:r>
                      <a:rPr lang="en-US" b="1">
                        <a:latin typeface="Cambria Math" panose="02040503050406030204" pitchFamily="18" charset="0"/>
                        <a:ea typeface="Cambria Math" panose="02040503050406030204" pitchFamily="18" charset="0"/>
                      </a:rPr>
                      <m:t> </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𝒄𝒎</m:t>
                        </m:r>
                      </m:e>
                      <m:sup>
                        <m:r>
                          <a:rPr lang="en-US" b="1" i="1">
                            <a:latin typeface="Cambria Math" panose="02040503050406030204" pitchFamily="18" charset="0"/>
                            <a:ea typeface="Cambria Math" panose="02040503050406030204" pitchFamily="18" charset="0"/>
                          </a:rPr>
                          <m:t>𝟐</m:t>
                        </m:r>
                      </m:sup>
                    </m:sSup>
                  </m:oMath>
                </a14:m>
                <a:endParaRPr lang="en-PH" dirty="0"/>
              </a:p>
            </p:txBody>
          </p:sp>
        </mc:Choice>
        <mc:Fallback>
          <p:sp>
            <p:nvSpPr>
              <p:cNvPr id="6" name="Content Placeholder 5">
                <a:extLst>
                  <a:ext uri="{FF2B5EF4-FFF2-40B4-BE49-F238E27FC236}">
                    <a16:creationId xmlns:a16="http://schemas.microsoft.com/office/drawing/2014/main" id="{A5E6797B-AE95-214C-83E8-20E219F3A6EB}"/>
                  </a:ext>
                </a:extLst>
              </p:cNvPr>
              <p:cNvSpPr>
                <a:spLocks noGrp="1" noRot="1" noChangeAspect="1" noMove="1" noResize="1" noEditPoints="1" noAdjustHandles="1" noChangeArrowheads="1" noChangeShapeType="1" noTextEdit="1"/>
              </p:cNvSpPr>
              <p:nvPr>
                <p:ph idx="1"/>
              </p:nvPr>
            </p:nvSpPr>
            <p:spPr>
              <a:xfrm>
                <a:off x="838200" y="1656036"/>
                <a:ext cx="10780986" cy="4602873"/>
              </a:xfrm>
              <a:blipFill>
                <a:blip r:embed="rId3"/>
                <a:stretch>
                  <a:fillRect l="-1059" t="-2198"/>
                </a:stretch>
              </a:blipFill>
            </p:spPr>
            <p:txBody>
              <a:bodyPr/>
              <a:lstStyle/>
              <a:p>
                <a:r>
                  <a:rPr lang="en-US">
                    <a:noFill/>
                  </a:rPr>
                  <a:t> </a:t>
                </a:r>
              </a:p>
            </p:txBody>
          </p:sp>
        </mc:Fallback>
      </mc:AlternateContent>
    </p:spTree>
    <p:extLst>
      <p:ext uri="{BB962C8B-B14F-4D97-AF65-F5344CB8AC3E}">
        <p14:creationId xmlns:p14="http://schemas.microsoft.com/office/powerpoint/2010/main" val="171921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0EB8C6E-5500-BD4B-BF30-3CBD7941EC00}"/>
                  </a:ext>
                </a:extLst>
              </p:cNvPr>
              <p:cNvSpPr>
                <a:spLocks noGrp="1"/>
              </p:cNvSpPr>
              <p:nvPr>
                <p:ph idx="1"/>
              </p:nvPr>
            </p:nvSpPr>
            <p:spPr>
              <a:xfrm>
                <a:off x="838200" y="2125498"/>
                <a:ext cx="10515600" cy="3250872"/>
              </a:xfrm>
            </p:spPr>
            <p:txBody>
              <a:bodyPr/>
              <a:lstStyle/>
              <a:p>
                <a:pPr marL="0" indent="0" algn="just">
                  <a:buNone/>
                </a:pPr>
                <a:endParaRPr lang="en-PH" dirty="0"/>
              </a:p>
              <a:p>
                <a:pPr marL="0" indent="0" algn="just">
                  <a:buNone/>
                </a:pPr>
                <a:r>
                  <a:rPr lang="en-PH" dirty="0"/>
                  <a:t>	The surface area (</a:t>
                </a:r>
                <a:r>
                  <a:rPr lang="en-PH" i="1" dirty="0"/>
                  <a:t>SA</a:t>
                </a:r>
                <a:r>
                  <a:rPr lang="en-PH" dirty="0"/>
                  <a:t>) of a cylinder can be obtained using the formula:</a:t>
                </a:r>
              </a:p>
              <a:p>
                <a:pPr marL="0" indent="0" algn="just">
                  <a:buNone/>
                </a:pPr>
                <a:r>
                  <a:rPr lang="en-PH" i="1" dirty="0"/>
                  <a:t>SA</a:t>
                </a:r>
                <a:r>
                  <a:rPr lang="en-PH" dirty="0"/>
                  <a:t> = 2(</a:t>
                </a:r>
                <a14:m>
                  <m:oMath xmlns:m="http://schemas.openxmlformats.org/officeDocument/2006/math">
                    <m:r>
                      <a:rPr lang="en-PH" i="1" smtClean="0">
                        <a:latin typeface="Cambria Math" panose="02040503050406030204" pitchFamily="18" charset="0"/>
                        <a:ea typeface="Cambria Math" panose="02040503050406030204" pitchFamily="18" charset="0"/>
                      </a:rPr>
                      <m:t>𝜋</m:t>
                    </m:r>
                    <m:sSup>
                      <m:sSupPr>
                        <m:ctrlPr>
                          <a:rPr lang="en-PH"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oMath>
                </a14:m>
                <a:r>
                  <a:rPr lang="en-PH" dirty="0"/>
                  <a:t>) +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h</m:t>
                    </m:r>
                  </m:oMath>
                </a14:m>
                <a:r>
                  <a:rPr lang="en-PH" dirty="0"/>
                  <a:t>), where </a:t>
                </a:r>
                <a:r>
                  <a:rPr lang="en-PH" i="1" dirty="0"/>
                  <a:t>SA</a:t>
                </a:r>
                <a:r>
                  <a:rPr lang="en-PH" dirty="0"/>
                  <a:t> = surface area, </a:t>
                </a:r>
                <a:r>
                  <a:rPr lang="en-PH" i="1" dirty="0"/>
                  <a:t>r</a:t>
                </a:r>
                <a:r>
                  <a:rPr lang="en-PH" dirty="0"/>
                  <a:t> = radius, </a:t>
                </a:r>
                <a:r>
                  <a:rPr lang="en-PH" i="1" dirty="0"/>
                  <a:t>h</a:t>
                </a:r>
                <a:r>
                  <a:rPr lang="en-PH" dirty="0"/>
                  <a:t> = height, and </a:t>
                </a:r>
                <a14:m>
                  <m:oMath xmlns:m="http://schemas.openxmlformats.org/officeDocument/2006/math">
                    <m:r>
                      <a:rPr lang="en-PH" i="1">
                        <a:latin typeface="Cambria Math" panose="02040503050406030204" pitchFamily="18" charset="0"/>
                        <a:ea typeface="Cambria Math" panose="02040503050406030204" pitchFamily="18" charset="0"/>
                      </a:rPr>
                      <m:t>𝜋</m:t>
                    </m:r>
                  </m:oMath>
                </a14:m>
                <a:r>
                  <a:rPr lang="en-PH" dirty="0"/>
                  <a:t> ≈ 3.14.</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30EB8C6E-5500-BD4B-BF30-3CBD7941EC00}"/>
                  </a:ext>
                </a:extLst>
              </p:cNvPr>
              <p:cNvSpPr>
                <a:spLocks noGrp="1" noRot="1" noChangeAspect="1" noMove="1" noResize="1" noEditPoints="1" noAdjustHandles="1" noChangeArrowheads="1" noChangeShapeType="1" noTextEdit="1"/>
              </p:cNvSpPr>
              <p:nvPr>
                <p:ph idx="1"/>
              </p:nvPr>
            </p:nvSpPr>
            <p:spPr>
              <a:xfrm>
                <a:off x="838200" y="2125498"/>
                <a:ext cx="10515600" cy="3250872"/>
              </a:xfrm>
              <a:blipFill>
                <a:blip r:embed="rId3"/>
                <a:stretch>
                  <a:fillRect l="-1086" r="-1086"/>
                </a:stretch>
              </a:blipFill>
            </p:spPr>
            <p:txBody>
              <a:bodyPr/>
              <a:lstStyle/>
              <a:p>
                <a:r>
                  <a:rPr lang="en-US">
                    <a:noFill/>
                  </a:rPr>
                  <a:t> </a:t>
                </a:r>
              </a:p>
            </p:txBody>
          </p:sp>
        </mc:Fallback>
      </mc:AlternateContent>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p:sp>
        <p:nvSpPr>
          <p:cNvPr id="5" name="Content Placeholder 4">
            <a:extLst>
              <a:ext uri="{FF2B5EF4-FFF2-40B4-BE49-F238E27FC236}">
                <a16:creationId xmlns:a16="http://schemas.microsoft.com/office/drawing/2014/main" id="{655EFFE7-3EB6-9D4E-BD5E-E920ECF8E4D9}"/>
              </a:ext>
            </a:extLst>
          </p:cNvPr>
          <p:cNvSpPr>
            <a:spLocks noGrp="1"/>
          </p:cNvSpPr>
          <p:nvPr>
            <p:ph idx="1"/>
          </p:nvPr>
        </p:nvSpPr>
        <p:spPr/>
        <p:txBody>
          <a:bodyPr/>
          <a:lstStyle/>
          <a:p>
            <a:pPr marL="0" indent="0" algn="just">
              <a:buNone/>
            </a:pPr>
            <a:r>
              <a:rPr lang="en-PH" dirty="0"/>
              <a:t>	Look around your house for any cylindrical object (e.g., tin can, toilet paper, water bottle, etc.). Observe that these cylindrical objects generally have three surfaces: the top, the bottom, and the curved surfaces. If you cut and unroll the curved surface, a rectangle is formed.</a:t>
            </a:r>
          </a:p>
          <a:p>
            <a:pPr marL="0" indent="0" algn="just">
              <a:buNone/>
            </a:pPr>
            <a:endParaRPr lang="en-US" dirty="0"/>
          </a:p>
        </p:txBody>
      </p:sp>
      <p:pic>
        <p:nvPicPr>
          <p:cNvPr id="6" name="Picture 5">
            <a:extLst>
              <a:ext uri="{FF2B5EF4-FFF2-40B4-BE49-F238E27FC236}">
                <a16:creationId xmlns:a16="http://schemas.microsoft.com/office/drawing/2014/main" id="{44FB1B9E-E794-5A48-9A57-73A7003489F9}"/>
              </a:ext>
            </a:extLst>
          </p:cNvPr>
          <p:cNvPicPr>
            <a:picLocks noChangeAspect="1"/>
          </p:cNvPicPr>
          <p:nvPr/>
        </p:nvPicPr>
        <p:blipFill>
          <a:blip r:embed="rId3"/>
          <a:stretch>
            <a:fillRect/>
          </a:stretch>
        </p:blipFill>
        <p:spPr>
          <a:xfrm>
            <a:off x="3933781" y="3937931"/>
            <a:ext cx="3943437" cy="2239032"/>
          </a:xfrm>
          <a:prstGeom prst="rect">
            <a:avLst/>
          </a:prstGeom>
        </p:spPr>
      </p:pic>
    </p:spTree>
    <p:extLst>
      <p:ext uri="{BB962C8B-B14F-4D97-AF65-F5344CB8AC3E}">
        <p14:creationId xmlns:p14="http://schemas.microsoft.com/office/powerpoint/2010/main" val="351543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p:sp>
        <p:nvSpPr>
          <p:cNvPr id="4" name="Content Placeholder 3">
            <a:extLst>
              <a:ext uri="{FF2B5EF4-FFF2-40B4-BE49-F238E27FC236}">
                <a16:creationId xmlns:a16="http://schemas.microsoft.com/office/drawing/2014/main" id="{A872A54C-4DFB-3149-9969-F55E6E65CDA2}"/>
              </a:ext>
            </a:extLst>
          </p:cNvPr>
          <p:cNvSpPr>
            <a:spLocks noGrp="1"/>
          </p:cNvSpPr>
          <p:nvPr>
            <p:ph idx="1"/>
          </p:nvPr>
        </p:nvSpPr>
        <p:spPr>
          <a:xfrm>
            <a:off x="838200" y="2519308"/>
            <a:ext cx="10515600" cy="2194582"/>
          </a:xfrm>
        </p:spPr>
        <p:txBody>
          <a:bodyPr/>
          <a:lstStyle/>
          <a:p>
            <a:pPr marL="0" indent="0" algn="just">
              <a:buNone/>
            </a:pPr>
            <a:r>
              <a:rPr lang="en-PH" dirty="0"/>
              <a:t>	Determine the relationship between the area of the rectangle and the area of the curved surface. Measure the dimensions—length, width, and diameter. Determine the relationship between the length of the rectangle and the circumference of the base.</a:t>
            </a:r>
          </a:p>
          <a:p>
            <a:pPr marL="0" indent="0" algn="just">
              <a:buNone/>
            </a:pPr>
            <a:endParaRPr lang="en-US" dirty="0"/>
          </a:p>
        </p:txBody>
      </p:sp>
    </p:spTree>
    <p:extLst>
      <p:ext uri="{BB962C8B-B14F-4D97-AF65-F5344CB8AC3E}">
        <p14:creationId xmlns:p14="http://schemas.microsoft.com/office/powerpoint/2010/main" val="160838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p:sp>
        <p:nvSpPr>
          <p:cNvPr id="5" name="Content Placeholder 4">
            <a:extLst>
              <a:ext uri="{FF2B5EF4-FFF2-40B4-BE49-F238E27FC236}">
                <a16:creationId xmlns:a16="http://schemas.microsoft.com/office/drawing/2014/main" id="{0CFC4AAB-7D18-9647-B002-BC7870641F0E}"/>
              </a:ext>
            </a:extLst>
          </p:cNvPr>
          <p:cNvSpPr>
            <a:spLocks noGrp="1"/>
          </p:cNvSpPr>
          <p:nvPr>
            <p:ph idx="1"/>
          </p:nvPr>
        </p:nvSpPr>
        <p:spPr/>
        <p:txBody>
          <a:bodyPr/>
          <a:lstStyle/>
          <a:p>
            <a:pPr marL="0" indent="0" algn="just">
              <a:buNone/>
            </a:pPr>
            <a:r>
              <a:rPr lang="en-PH" dirty="0"/>
              <a:t>	The surface area (</a:t>
            </a:r>
            <a:r>
              <a:rPr lang="en-PH" i="1" dirty="0"/>
              <a:t>SA</a:t>
            </a:r>
            <a:r>
              <a:rPr lang="en-PH" dirty="0"/>
              <a:t>) of a cylinder is equal to the sum of the areas of its two circular bases and the rectangle that forms its curved surface (also known as </a:t>
            </a:r>
            <a:r>
              <a:rPr lang="en-PH" i="1" dirty="0"/>
              <a:t>lateral face</a:t>
            </a:r>
            <a:r>
              <a:rPr lang="en-PH" dirty="0"/>
              <a:t>).</a:t>
            </a:r>
          </a:p>
          <a:p>
            <a:pPr marL="0" indent="0" algn="just">
              <a:buNone/>
            </a:pPr>
            <a:endParaRPr lang="en-US" dirty="0"/>
          </a:p>
        </p:txBody>
      </p:sp>
      <p:pic>
        <p:nvPicPr>
          <p:cNvPr id="6" name="Picture 5">
            <a:extLst>
              <a:ext uri="{FF2B5EF4-FFF2-40B4-BE49-F238E27FC236}">
                <a16:creationId xmlns:a16="http://schemas.microsoft.com/office/drawing/2014/main" id="{A480288F-8E24-9440-A58E-1698ADB51B33}"/>
              </a:ext>
            </a:extLst>
          </p:cNvPr>
          <p:cNvPicPr>
            <a:picLocks noChangeAspect="1"/>
          </p:cNvPicPr>
          <p:nvPr/>
        </p:nvPicPr>
        <p:blipFill>
          <a:blip r:embed="rId3"/>
          <a:stretch>
            <a:fillRect/>
          </a:stretch>
        </p:blipFill>
        <p:spPr>
          <a:xfrm>
            <a:off x="3689013" y="3271194"/>
            <a:ext cx="4813973" cy="2609344"/>
          </a:xfrm>
          <a:prstGeom prst="rect">
            <a:avLst/>
          </a:prstGeom>
        </p:spPr>
      </p:pic>
    </p:spTree>
    <p:extLst>
      <p:ext uri="{BB962C8B-B14F-4D97-AF65-F5344CB8AC3E}">
        <p14:creationId xmlns:p14="http://schemas.microsoft.com/office/powerpoint/2010/main" val="194780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7A5ACEA4-7142-6643-86E8-DE1B3A5101C0}"/>
                  </a:ext>
                </a:extLst>
              </p:cNvPr>
              <p:cNvSpPr>
                <a:spLocks noGrp="1"/>
              </p:cNvSpPr>
              <p:nvPr>
                <p:ph idx="1"/>
              </p:nvPr>
            </p:nvSpPr>
            <p:spPr/>
            <p:txBody>
              <a:bodyPr>
                <a:normAutofit/>
              </a:bodyPr>
              <a:lstStyle/>
              <a:p>
                <a:pPr marL="0" indent="0" algn="just">
                  <a:buNone/>
                </a:pPr>
                <a:r>
                  <a:rPr lang="en-PH" dirty="0"/>
                  <a:t>	The area (A) of each circular base can be obtained using the formula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oMath>
                </a14:m>
                <a:r>
                  <a:rPr lang="en-PH" dirty="0"/>
                  <a:t>. The length of the rectangle is equal to the circumference of the circular base. Therefore, the lateral area (</a:t>
                </a:r>
                <a:r>
                  <a:rPr lang="en-PH" i="1" dirty="0"/>
                  <a:t>LA</a:t>
                </a:r>
                <a:r>
                  <a:rPr lang="en-PH" dirty="0"/>
                  <a:t>) can be obtained using the formula: </a:t>
                </a:r>
                <a14:m>
                  <m:oMath xmlns:m="http://schemas.openxmlformats.org/officeDocument/2006/math">
                    <m:r>
                      <m:rPr>
                        <m:sty m:val="p"/>
                      </m:rPr>
                      <a:rPr lang="en-US" b="0" i="0" smtClean="0">
                        <a:latin typeface="Cambria Math" panose="02040503050406030204" pitchFamily="18" charset="0"/>
                      </a:rPr>
                      <m:t>L</m:t>
                    </m:r>
                    <m:r>
                      <a:rPr lang="en-US" i="1">
                        <a:latin typeface="Cambria Math" panose="02040503050406030204" pitchFamily="18" charset="0"/>
                      </a:rPr>
                      <m:t>𝐴</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h</m:t>
                    </m:r>
                  </m:oMath>
                </a14:m>
                <a:r>
                  <a:rPr lang="en-PH" dirty="0"/>
                  <a:t>.</a:t>
                </a:r>
              </a:p>
              <a:p>
                <a:pPr marL="0" indent="0" algn="just">
                  <a:buNone/>
                </a:pPr>
                <a:r>
                  <a:rPr lang="en-PH" dirty="0"/>
                  <a:t>The surface area (</a:t>
                </a:r>
                <a:r>
                  <a:rPr lang="en-PH" i="1" dirty="0"/>
                  <a:t>SA</a:t>
                </a:r>
                <a:r>
                  <a:rPr lang="en-PH" dirty="0"/>
                  <a:t>) of a cylinder can be obtained using the formula:</a:t>
                </a:r>
              </a:p>
              <a:p>
                <a:pPr marL="0" indent="0" algn="ctr">
                  <a:buNone/>
                </a:pPr>
                <a14:m>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h</m:t>
                    </m:r>
                  </m:oMath>
                </a14:m>
                <a:r>
                  <a:rPr lang="en-PH" dirty="0"/>
                  <a:t>),</a:t>
                </a:r>
              </a:p>
              <a:p>
                <a:pPr marL="0" indent="0" algn="ctr">
                  <a:buNone/>
                </a:pPr>
                <a:endParaRPr lang="en-PH" dirty="0"/>
              </a:p>
              <a:p>
                <a:pPr marL="0" indent="0">
                  <a:buNone/>
                </a:pPr>
                <a:r>
                  <a:rPr lang="en-PH" dirty="0"/>
                  <a:t>where </a:t>
                </a:r>
                <a:r>
                  <a:rPr lang="en-PH" i="1" dirty="0"/>
                  <a:t>SA</a:t>
                </a:r>
                <a:r>
                  <a:rPr lang="en-PH" dirty="0"/>
                  <a:t> = surface area, </a:t>
                </a:r>
                <a:r>
                  <a:rPr lang="en-PH" i="1" dirty="0"/>
                  <a:t>r</a:t>
                </a:r>
                <a:r>
                  <a:rPr lang="en-PH" dirty="0"/>
                  <a:t> = radius, </a:t>
                </a:r>
                <a:r>
                  <a:rPr lang="en-PH" i="1" dirty="0"/>
                  <a:t>h</a:t>
                </a:r>
                <a:r>
                  <a:rPr lang="en-PH" dirty="0"/>
                  <a:t> = height, and </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PH" dirty="0"/>
                  <a:t> ≈ 3.14.</a:t>
                </a:r>
              </a:p>
              <a:p>
                <a:pPr marL="0" indent="0" algn="just">
                  <a:buNone/>
                </a:pPr>
                <a:endParaRPr lang="en-US" dirty="0"/>
              </a:p>
            </p:txBody>
          </p:sp>
        </mc:Choice>
        <mc:Fallback>
          <p:sp>
            <p:nvSpPr>
              <p:cNvPr id="7" name="Content Placeholder 6">
                <a:extLst>
                  <a:ext uri="{FF2B5EF4-FFF2-40B4-BE49-F238E27FC236}">
                    <a16:creationId xmlns:a16="http://schemas.microsoft.com/office/drawing/2014/main" id="{7A5ACEA4-7142-6643-86E8-DE1B3A5101C0}"/>
                  </a:ext>
                </a:extLst>
              </p:cNvPr>
              <p:cNvSpPr>
                <a:spLocks noGrp="1" noRot="1" noChangeAspect="1" noMove="1" noResize="1" noEditPoints="1" noAdjustHandles="1" noChangeArrowheads="1" noChangeShapeType="1" noTextEdit="1"/>
              </p:cNvSpPr>
              <p:nvPr>
                <p:ph idx="1"/>
              </p:nvPr>
            </p:nvSpPr>
            <p:spPr>
              <a:blipFill>
                <a:blip r:embed="rId3"/>
                <a:stretch>
                  <a:fillRect l="-1086" t="-2924" r="-1086"/>
                </a:stretch>
              </a:blipFill>
            </p:spPr>
            <p:txBody>
              <a:bodyPr/>
              <a:lstStyle/>
              <a:p>
                <a:r>
                  <a:rPr lang="en-US">
                    <a:noFill/>
                  </a:rPr>
                  <a:t> </a:t>
                </a:r>
              </a:p>
            </p:txBody>
          </p:sp>
        </mc:Fallback>
      </mc:AlternateContent>
    </p:spTree>
    <p:extLst>
      <p:ext uri="{BB962C8B-B14F-4D97-AF65-F5344CB8AC3E}">
        <p14:creationId xmlns:p14="http://schemas.microsoft.com/office/powerpoint/2010/main" val="241423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0520C1A9-7402-4E4B-BE1C-85FF2CFFF1F3}"/>
                  </a:ext>
                </a:extLst>
              </p:cNvPr>
              <p:cNvSpPr>
                <a:spLocks noGrp="1"/>
              </p:cNvSpPr>
              <p:nvPr>
                <p:ph idx="1"/>
              </p:nvPr>
            </p:nvSpPr>
            <p:spPr/>
            <p:txBody>
              <a:bodyPr/>
              <a:lstStyle/>
              <a:p>
                <a:pPr marL="0" indent="0">
                  <a:buNone/>
                </a:pPr>
                <a:r>
                  <a:rPr lang="en-PH" b="1" dirty="0"/>
                  <a:t>Find the surface area of the cylinder. Use 3.14 for </a:t>
                </a:r>
                <a14:m>
                  <m:oMath xmlns:m="http://schemas.openxmlformats.org/officeDocument/2006/math">
                    <m:r>
                      <a:rPr lang="en-US" b="1" i="1">
                        <a:latin typeface="Cambria Math" panose="02040503050406030204" pitchFamily="18" charset="0"/>
                        <a:ea typeface="Cambria Math" panose="02040503050406030204" pitchFamily="18" charset="0"/>
                      </a:rPr>
                      <m:t>𝝅</m:t>
                    </m:r>
                  </m:oMath>
                </a14:m>
                <a:r>
                  <a:rPr lang="en-PH" b="1" dirty="0"/>
                  <a:t>.</a:t>
                </a:r>
              </a:p>
              <a:p>
                <a:pPr marL="0" indent="0">
                  <a:buNone/>
                </a:pPr>
                <a:endParaRPr lang="en-PH" b="1" dirty="0"/>
              </a:p>
              <a:p>
                <a:pPr marL="0" indent="0">
                  <a:buNone/>
                </a:pPr>
                <a:endParaRPr lang="en-PH" b="1" dirty="0"/>
              </a:p>
              <a:p>
                <a:pPr marL="0" indent="0">
                  <a:buNone/>
                </a:pPr>
                <a:endParaRPr lang="en-PH" b="1" dirty="0"/>
              </a:p>
              <a:p>
                <a:pPr marL="0" indent="0">
                  <a:buNone/>
                </a:pPr>
                <a:endParaRPr lang="en-PH" b="1" dirty="0"/>
              </a:p>
              <a:p>
                <a:pPr marL="0" indent="0">
                  <a:buNone/>
                </a:pPr>
                <a:endParaRPr lang="en-PH" b="1" dirty="0"/>
              </a:p>
              <a:p>
                <a:pPr marL="0" indent="0">
                  <a:buNone/>
                </a:pPr>
                <a:r>
                  <a:rPr lang="en-PH" b="1" dirty="0"/>
                  <a:t>Given: </a:t>
                </a:r>
                <a:r>
                  <a:rPr lang="en-PH" i="1" dirty="0"/>
                  <a:t>r</a:t>
                </a:r>
                <a:r>
                  <a:rPr lang="en-PH" dirty="0"/>
                  <a:t> = 4 cm, </a:t>
                </a:r>
                <a:r>
                  <a:rPr lang="en-PH" i="1" dirty="0"/>
                  <a:t>h</a:t>
                </a:r>
                <a:r>
                  <a:rPr lang="en-PH" dirty="0"/>
                  <a:t> = 6 cm, and </a:t>
                </a:r>
                <a14:m>
                  <m:oMath xmlns:m="http://schemas.openxmlformats.org/officeDocument/2006/math">
                    <m:r>
                      <a:rPr lang="en-US" b="0" i="1">
                        <a:latin typeface="Cambria Math" panose="02040503050406030204" pitchFamily="18" charset="0"/>
                        <a:ea typeface="Cambria Math" panose="02040503050406030204" pitchFamily="18" charset="0"/>
                      </a:rPr>
                      <m:t>𝜋</m:t>
                    </m:r>
                  </m:oMath>
                </a14:m>
                <a:r>
                  <a:rPr lang="en-PH" dirty="0"/>
                  <a:t> ≈ 3.14</a:t>
                </a:r>
              </a:p>
              <a:p>
                <a:pPr marL="0" indent="0">
                  <a:buNone/>
                </a:pPr>
                <a:endParaRPr lang="en-PH" b="1" dirty="0"/>
              </a:p>
              <a:p>
                <a:pPr marL="0" indent="0">
                  <a:buNone/>
                </a:pPr>
                <a:endParaRPr lang="en-US" dirty="0"/>
              </a:p>
            </p:txBody>
          </p:sp>
        </mc:Choice>
        <mc:Fallback>
          <p:sp>
            <p:nvSpPr>
              <p:cNvPr id="4" name="Content Placeholder 3">
                <a:extLst>
                  <a:ext uri="{FF2B5EF4-FFF2-40B4-BE49-F238E27FC236}">
                    <a16:creationId xmlns:a16="http://schemas.microsoft.com/office/drawing/2014/main" id="{0520C1A9-7402-4E4B-BE1C-85FF2CFFF1F3}"/>
                  </a:ext>
                </a:extLst>
              </p:cNvPr>
              <p:cNvSpPr>
                <a:spLocks noGrp="1" noRot="1" noChangeAspect="1" noMove="1" noResize="1" noEditPoints="1" noAdjustHandles="1" noChangeArrowheads="1" noChangeShapeType="1" noTextEdit="1"/>
              </p:cNvSpPr>
              <p:nvPr>
                <p:ph idx="1"/>
              </p:nvPr>
            </p:nvSpPr>
            <p:spPr>
              <a:blipFill>
                <a:blip r:embed="rId3"/>
                <a:stretch>
                  <a:fillRect l="-1086" t="-292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3B4CC49-1753-0A44-8B4F-9A7926F21882}"/>
              </a:ext>
            </a:extLst>
          </p:cNvPr>
          <p:cNvPicPr>
            <a:picLocks noChangeAspect="1"/>
          </p:cNvPicPr>
          <p:nvPr/>
        </p:nvPicPr>
        <p:blipFill>
          <a:blip r:embed="rId4"/>
          <a:stretch>
            <a:fillRect/>
          </a:stretch>
        </p:blipFill>
        <p:spPr>
          <a:xfrm>
            <a:off x="4869764" y="2453509"/>
            <a:ext cx="2144577" cy="2181553"/>
          </a:xfrm>
          <a:prstGeom prst="rect">
            <a:avLst/>
          </a:prstGeom>
        </p:spPr>
      </p:pic>
    </p:spTree>
    <p:extLst>
      <p:ext uri="{BB962C8B-B14F-4D97-AF65-F5344CB8AC3E}">
        <p14:creationId xmlns:p14="http://schemas.microsoft.com/office/powerpoint/2010/main" val="285973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5E6797B-AE95-214C-83E8-20E219F3A6EB}"/>
                  </a:ext>
                </a:extLst>
              </p:cNvPr>
              <p:cNvSpPr>
                <a:spLocks noGrp="1"/>
              </p:cNvSpPr>
              <p:nvPr>
                <p:ph idx="1"/>
              </p:nvPr>
            </p:nvSpPr>
            <p:spPr>
              <a:xfrm>
                <a:off x="838200" y="1656036"/>
                <a:ext cx="10780986" cy="4602873"/>
              </a:xfrm>
            </p:spPr>
            <p:txBody>
              <a:bodyPr>
                <a:normAutofit/>
              </a:bodyPr>
              <a:lstStyle/>
              <a:p>
                <a:pPr marL="0" indent="0">
                  <a:buNone/>
                </a:pPr>
                <a:r>
                  <a:rPr lang="en-US" b="1" u="sng" dirty="0"/>
                  <a:t>Solution:</a:t>
                </a:r>
                <a:endParaRPr lang="en-US" dirty="0"/>
              </a:p>
              <a:p>
                <a:pPr marL="457200" lvl="1" indent="0">
                  <a:lnSpc>
                    <a:spcPct val="120000"/>
                  </a:lnSpc>
                  <a:buNone/>
                </a:pPr>
                <a14:m>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h</m:t>
                    </m:r>
                  </m:oMath>
                </a14:m>
                <a:r>
                  <a:rPr lang="en-PH" dirty="0"/>
                  <a:t>)</a:t>
                </a:r>
              </a:p>
              <a:p>
                <a:pPr marL="457200" lvl="1" indent="0">
                  <a:lnSpc>
                    <a:spcPct val="120000"/>
                  </a:lnSpc>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3.14</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m:t>
                                  </m:r>
                                </m:e>
                              </m:d>
                            </m:e>
                            <m:sup>
                              <m:r>
                                <a:rPr lang="en-US" b="0" i="1" smtClean="0">
                                  <a:latin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3.14</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m:t>
                          </m:r>
                        </m:e>
                      </m:d>
                      <m:r>
                        <a:rPr lang="en-US" b="0" i="0" smtClean="0">
                          <a:latin typeface="Cambria Math" panose="02040503050406030204" pitchFamily="18" charset="0"/>
                          <a:ea typeface="Cambria Math" panose="02040503050406030204" pitchFamily="18" charset="0"/>
                        </a:rPr>
                        <m:t>]</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𝐴</m:t>
                      </m:r>
                      <m:r>
                        <a:rPr lang="en-US" i="1">
                          <a:latin typeface="Cambria Math" panose="02040503050406030204" pitchFamily="18" charset="0"/>
                        </a:rPr>
                        <m:t>=2</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3.14</m:t>
                              </m:r>
                            </m:e>
                          </m:d>
                          <m:r>
                            <a:rPr lang="en-US" b="0" i="1" smtClean="0">
                              <a:latin typeface="Cambria Math" panose="02040503050406030204" pitchFamily="18" charset="0"/>
                            </a:rPr>
                            <m:t>(16)</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3.14</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6</m:t>
                          </m:r>
                        </m:e>
                      </m:d>
                      <m:r>
                        <a:rPr lang="en-US">
                          <a:latin typeface="Cambria Math" panose="02040503050406030204" pitchFamily="18" charset="0"/>
                          <a:ea typeface="Cambria Math" panose="02040503050406030204" pitchFamily="18" charset="0"/>
                        </a:rPr>
                        <m:t>]</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=2(50.24)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150.72</m:t>
                      </m:r>
                    </m:oMath>
                  </m:oMathPara>
                </a14:m>
                <a:endParaRPr lang="en-PH" dirty="0"/>
              </a:p>
              <a:p>
                <a:pPr marL="457200" lvl="1" indent="0">
                  <a:lnSpc>
                    <a:spcPct val="120000"/>
                  </a:lnSpc>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=100.48+1</m:t>
                      </m:r>
                      <m:r>
                        <a:rPr lang="en-US" i="1">
                          <a:latin typeface="Cambria Math" panose="02040503050406030204" pitchFamily="18" charset="0"/>
                          <a:ea typeface="Cambria Math" panose="02040503050406030204" pitchFamily="18" charset="0"/>
                        </a:rPr>
                        <m:t>50.72</m:t>
                      </m:r>
                    </m:oMath>
                  </m:oMathPara>
                </a14:m>
                <a:endParaRPr lang="en-PH" dirty="0"/>
              </a:p>
              <a:p>
                <a:pPr marL="457200" lvl="1" indent="0">
                  <a:lnSpc>
                    <a:spcPct val="120000"/>
                  </a:lnSpc>
                  <a:buNone/>
                </a:pP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b="1" i="1" smtClean="0">
                        <a:latin typeface="Cambria Math" panose="02040503050406030204" pitchFamily="18" charset="0"/>
                      </a:rPr>
                      <m:t>𝟐𝟓𝟏</m:t>
                    </m:r>
                    <m:r>
                      <a:rPr lang="en-US" b="1" i="1" smtClean="0">
                        <a:latin typeface="Cambria Math" panose="02040503050406030204" pitchFamily="18" charset="0"/>
                      </a:rPr>
                      <m:t>.</m:t>
                    </m:r>
                    <m:r>
                      <a:rPr lang="en-US" b="1" i="1" smtClean="0">
                        <a:latin typeface="Cambria Math" panose="02040503050406030204" pitchFamily="18" charset="0"/>
                      </a:rPr>
                      <m:t>𝟐</m:t>
                    </m:r>
                  </m:oMath>
                </a14:m>
                <a:r>
                  <a:rPr lang="en-US" b="1" dirty="0"/>
                  <a:t> sq. cm</a:t>
                </a:r>
                <a:r>
                  <a:rPr lang="en-US" dirty="0"/>
                  <a:t> or  </a:t>
                </a:r>
                <a14:m>
                  <m:oMath xmlns:m="http://schemas.openxmlformats.org/officeDocument/2006/math">
                    <m:r>
                      <a:rPr lang="en-US" b="1" i="0" smtClean="0">
                        <a:latin typeface="Cambria Math" panose="02040503050406030204" pitchFamily="18" charset="0"/>
                        <a:ea typeface="Cambria Math" panose="02040503050406030204" pitchFamily="18" charset="0"/>
                      </a:rPr>
                      <m:t>𝟐𝟓𝟏</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𝟐</m:t>
                    </m:r>
                    <m:r>
                      <a:rPr lang="en-US" b="1" i="0" smtClean="0">
                        <a:latin typeface="Cambria Math" panose="02040503050406030204" pitchFamily="18" charset="0"/>
                        <a:ea typeface="Cambria Math" panose="02040503050406030204" pitchFamily="18" charset="0"/>
                      </a:rPr>
                      <m:t> </m:t>
                    </m:r>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𝒄𝒎</m:t>
                        </m:r>
                      </m:e>
                      <m:sup>
                        <m:r>
                          <a:rPr lang="en-US" b="1" i="1">
                            <a:latin typeface="Cambria Math" panose="02040503050406030204" pitchFamily="18" charset="0"/>
                            <a:ea typeface="Cambria Math" panose="02040503050406030204" pitchFamily="18" charset="0"/>
                          </a:rPr>
                          <m:t>𝟐</m:t>
                        </m:r>
                      </m:sup>
                    </m:sSup>
                  </m:oMath>
                </a14:m>
                <a:endParaRPr lang="en-US" b="1" dirty="0"/>
              </a:p>
              <a:p>
                <a:pPr marL="0" indent="0">
                  <a:buNone/>
                </a:pPr>
                <a:r>
                  <a:rPr lang="en-PH" dirty="0"/>
                  <a:t>The surface area of the cylinder is </a:t>
                </a:r>
                <a14:m>
                  <m:oMath xmlns:m="http://schemas.openxmlformats.org/officeDocument/2006/math">
                    <m:r>
                      <a:rPr lang="en-US" b="1" i="1">
                        <a:latin typeface="Cambria Math" panose="02040503050406030204" pitchFamily="18" charset="0"/>
                      </a:rPr>
                      <m:t>𝟐𝟓𝟏</m:t>
                    </m:r>
                    <m:r>
                      <a:rPr lang="en-US" b="1" i="1">
                        <a:latin typeface="Cambria Math" panose="02040503050406030204" pitchFamily="18" charset="0"/>
                      </a:rPr>
                      <m:t>.</m:t>
                    </m:r>
                    <m:r>
                      <a:rPr lang="en-US" b="1" i="1">
                        <a:latin typeface="Cambria Math" panose="02040503050406030204" pitchFamily="18" charset="0"/>
                      </a:rPr>
                      <m:t>𝟐</m:t>
                    </m:r>
                  </m:oMath>
                </a14:m>
                <a:r>
                  <a:rPr lang="en-US" b="1" dirty="0"/>
                  <a:t> sq. cm</a:t>
                </a:r>
                <a:r>
                  <a:rPr lang="en-US" dirty="0"/>
                  <a:t> or </a:t>
                </a:r>
                <a14:m>
                  <m:oMath xmlns:m="http://schemas.openxmlformats.org/officeDocument/2006/math">
                    <m:r>
                      <a:rPr lang="en-US" b="1">
                        <a:latin typeface="Cambria Math" panose="02040503050406030204" pitchFamily="18" charset="0"/>
                        <a:ea typeface="Cambria Math" panose="02040503050406030204" pitchFamily="18" charset="0"/>
                      </a:rPr>
                      <m:t>𝟐𝟓𝟏</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𝟐</m:t>
                    </m:r>
                    <m:r>
                      <a:rPr lang="en-US" b="1">
                        <a:latin typeface="Cambria Math" panose="02040503050406030204" pitchFamily="18" charset="0"/>
                        <a:ea typeface="Cambria Math" panose="02040503050406030204" pitchFamily="18" charset="0"/>
                      </a:rPr>
                      <m:t> </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𝒄𝒎</m:t>
                        </m:r>
                      </m:e>
                      <m:sup>
                        <m:r>
                          <a:rPr lang="en-US" b="1" i="1">
                            <a:latin typeface="Cambria Math" panose="02040503050406030204" pitchFamily="18" charset="0"/>
                            <a:ea typeface="Cambria Math" panose="02040503050406030204" pitchFamily="18" charset="0"/>
                          </a:rPr>
                          <m:t>𝟐</m:t>
                        </m:r>
                      </m:sup>
                    </m:sSup>
                  </m:oMath>
                </a14:m>
                <a:endParaRPr lang="en-PH" dirty="0"/>
              </a:p>
            </p:txBody>
          </p:sp>
        </mc:Choice>
        <mc:Fallback>
          <p:sp>
            <p:nvSpPr>
              <p:cNvPr id="6" name="Content Placeholder 5">
                <a:extLst>
                  <a:ext uri="{FF2B5EF4-FFF2-40B4-BE49-F238E27FC236}">
                    <a16:creationId xmlns:a16="http://schemas.microsoft.com/office/drawing/2014/main" id="{A5E6797B-AE95-214C-83E8-20E219F3A6EB}"/>
                  </a:ext>
                </a:extLst>
              </p:cNvPr>
              <p:cNvSpPr>
                <a:spLocks noGrp="1" noRot="1" noChangeAspect="1" noMove="1" noResize="1" noEditPoints="1" noAdjustHandles="1" noChangeArrowheads="1" noChangeShapeType="1" noTextEdit="1"/>
              </p:cNvSpPr>
              <p:nvPr>
                <p:ph idx="1"/>
              </p:nvPr>
            </p:nvSpPr>
            <p:spPr>
              <a:xfrm>
                <a:off x="838200" y="1656036"/>
                <a:ext cx="10780986" cy="4602873"/>
              </a:xfrm>
              <a:blipFill>
                <a:blip r:embed="rId3"/>
                <a:stretch>
                  <a:fillRect l="-1059" t="-2198"/>
                </a:stretch>
              </a:blipFill>
            </p:spPr>
            <p:txBody>
              <a:bodyPr/>
              <a:lstStyle/>
              <a:p>
                <a:r>
                  <a:rPr lang="en-US">
                    <a:noFill/>
                  </a:rPr>
                  <a:t> </a:t>
                </a:r>
              </a:p>
            </p:txBody>
          </p:sp>
        </mc:Fallback>
      </mc:AlternateContent>
    </p:spTree>
    <p:extLst>
      <p:ext uri="{BB962C8B-B14F-4D97-AF65-F5344CB8AC3E}">
        <p14:creationId xmlns:p14="http://schemas.microsoft.com/office/powerpoint/2010/main" val="316596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Surface Area of Cylinders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C654CB3-7D55-7141-829C-003EFB25C9E3}"/>
                  </a:ext>
                </a:extLst>
              </p:cNvPr>
              <p:cNvSpPr>
                <a:spLocks noGrp="1"/>
              </p:cNvSpPr>
              <p:nvPr>
                <p:ph idx="1"/>
              </p:nvPr>
            </p:nvSpPr>
            <p:spPr/>
            <p:txBody>
              <a:bodyPr/>
              <a:lstStyle/>
              <a:p>
                <a:pPr marL="0" indent="0" algn="just">
                  <a:buNone/>
                </a:pPr>
                <a:r>
                  <a:rPr lang="en-PH" dirty="0"/>
                  <a:t>	</a:t>
                </a:r>
                <a:r>
                  <a:rPr lang="en-PH" b="1" dirty="0"/>
                  <a:t>If the diameter (d) of the circular base of a cylinder is 12 centimeters and the height of the cylinder is 14 centimeters, what is the surface area of the cylinder? Use 3.14 for </a:t>
                </a:r>
                <a14:m>
                  <m:oMath xmlns:m="http://schemas.openxmlformats.org/officeDocument/2006/math">
                    <m:r>
                      <a:rPr lang="en-US" b="1" i="1">
                        <a:latin typeface="Cambria Math" panose="02040503050406030204" pitchFamily="18" charset="0"/>
                        <a:ea typeface="Cambria Math" panose="02040503050406030204" pitchFamily="18" charset="0"/>
                      </a:rPr>
                      <m:t>𝝅</m:t>
                    </m:r>
                  </m:oMath>
                </a14:m>
                <a:r>
                  <a:rPr lang="en-PH" b="1" dirty="0"/>
                  <a:t>.</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1C654CB3-7D55-7141-829C-003EFB25C9E3}"/>
                  </a:ext>
                </a:extLst>
              </p:cNvPr>
              <p:cNvSpPr>
                <a:spLocks noGrp="1" noRot="1" noChangeAspect="1" noMove="1" noResize="1" noEditPoints="1" noAdjustHandles="1" noChangeArrowheads="1" noChangeShapeType="1" noTextEdit="1"/>
              </p:cNvSpPr>
              <p:nvPr>
                <p:ph idx="1"/>
              </p:nvPr>
            </p:nvSpPr>
            <p:spPr>
              <a:blipFill>
                <a:blip r:embed="rId3"/>
                <a:stretch>
                  <a:fillRect l="-1086" t="-2924" r="-10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E222412-BDCD-DE4E-B514-087F62B37C59}"/>
              </a:ext>
            </a:extLst>
          </p:cNvPr>
          <p:cNvPicPr>
            <a:picLocks noChangeAspect="1"/>
          </p:cNvPicPr>
          <p:nvPr/>
        </p:nvPicPr>
        <p:blipFill>
          <a:blip r:embed="rId4"/>
          <a:stretch>
            <a:fillRect/>
          </a:stretch>
        </p:blipFill>
        <p:spPr>
          <a:xfrm>
            <a:off x="2196246" y="3162957"/>
            <a:ext cx="2815435" cy="255992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0803962-2689-DB4E-8A88-13BFBFFCE106}"/>
                  </a:ext>
                </a:extLst>
              </p:cNvPr>
              <p:cNvSpPr txBox="1"/>
              <p:nvPr/>
            </p:nvSpPr>
            <p:spPr>
              <a:xfrm>
                <a:off x="5486400" y="3429000"/>
                <a:ext cx="5867400" cy="2308324"/>
              </a:xfrm>
              <a:prstGeom prst="rect">
                <a:avLst/>
              </a:prstGeom>
              <a:noFill/>
            </p:spPr>
            <p:txBody>
              <a:bodyPr wrap="square" rtlCol="0">
                <a:spAutoFit/>
              </a:bodyPr>
              <a:lstStyle/>
              <a:p>
                <a:pPr algn="just"/>
                <a:r>
                  <a:rPr lang="en-PH" sz="2400" b="1" dirty="0">
                    <a:latin typeface="Lato" panose="020F0502020204030203" pitchFamily="34" charset="77"/>
                  </a:rPr>
                  <a:t>Given:</a:t>
                </a:r>
                <a:r>
                  <a:rPr lang="en-PH" sz="2400" i="1" dirty="0">
                    <a:latin typeface="Lato" panose="020F0502020204030203" pitchFamily="34" charset="77"/>
                  </a:rPr>
                  <a:t> d </a:t>
                </a:r>
                <a:r>
                  <a:rPr lang="en-PH" sz="2400" dirty="0">
                    <a:latin typeface="Lato" panose="020F0502020204030203" pitchFamily="34" charset="77"/>
                  </a:rPr>
                  <a:t>= 12 cm, </a:t>
                </a:r>
                <a:r>
                  <a:rPr lang="en-PH" sz="2400" i="1" dirty="0">
                    <a:latin typeface="Lato" panose="020F0502020204030203" pitchFamily="34" charset="77"/>
                  </a:rPr>
                  <a:t>h</a:t>
                </a:r>
                <a:r>
                  <a:rPr lang="en-PH" sz="2400" dirty="0">
                    <a:latin typeface="Lato" panose="020F0502020204030203" pitchFamily="34" charset="77"/>
                  </a:rPr>
                  <a:t> = 14 cm, and </a:t>
                </a:r>
                <a14:m>
                  <m:oMath xmlns:m="http://schemas.openxmlformats.org/officeDocument/2006/math">
                    <m:r>
                      <a:rPr lang="en-US" sz="2400" b="0" i="1">
                        <a:latin typeface="Cambria Math" panose="02040503050406030204" pitchFamily="18" charset="0"/>
                        <a:ea typeface="Cambria Math" panose="02040503050406030204" pitchFamily="18" charset="0"/>
                      </a:rPr>
                      <m:t>𝜋</m:t>
                    </m:r>
                    <m:r>
                      <a:rPr lang="en-US" sz="2400" b="0" i="1">
                        <a:latin typeface="Cambria Math" panose="02040503050406030204" pitchFamily="18" charset="0"/>
                        <a:ea typeface="Cambria Math" panose="02040503050406030204" pitchFamily="18" charset="0"/>
                      </a:rPr>
                      <m:t> </m:t>
                    </m:r>
                  </m:oMath>
                </a14:m>
                <a:r>
                  <a:rPr lang="en-PH" sz="2400" dirty="0">
                    <a:latin typeface="Lato" panose="020F0502020204030203" pitchFamily="34" charset="77"/>
                  </a:rPr>
                  <a:t>≈ 3.14</a:t>
                </a:r>
              </a:p>
              <a:p>
                <a:pPr algn="just"/>
                <a:r>
                  <a:rPr lang="en-PH" sz="2400" b="1" dirty="0">
                    <a:latin typeface="Lato" panose="020F0502020204030203" pitchFamily="34" charset="77"/>
                  </a:rPr>
                  <a:t>Note: </a:t>
                </a:r>
                <a:r>
                  <a:rPr lang="en-PH" sz="2400" dirty="0">
                    <a:latin typeface="Lato" panose="020F0502020204030203" pitchFamily="34" charset="77"/>
                  </a:rPr>
                  <a:t>The radius (r) is half the diameter (d) of the circular base.</a:t>
                </a:r>
              </a:p>
              <a:p>
                <a:pPr algn="ctr"/>
                <a:r>
                  <a:rPr lang="en-PH" sz="2400" i="1" dirty="0">
                    <a:latin typeface="Lato" panose="020F0502020204030203" pitchFamily="34" charset="77"/>
                  </a:rPr>
                  <a:t>r </a:t>
                </a:r>
                <a:r>
                  <a:rPr lang="en-PH" sz="2400" dirty="0">
                    <a:latin typeface="Lato" panose="020F0502020204030203" pitchFamily="34" charset="77"/>
                  </a:rPr>
                  <a:t>= </a:t>
                </a:r>
                <a:r>
                  <a:rPr lang="en-PH" sz="2400" i="1" dirty="0">
                    <a:latin typeface="Lato" panose="020F0502020204030203" pitchFamily="34" charset="77"/>
                  </a:rPr>
                  <a:t>d </a:t>
                </a:r>
                <a:r>
                  <a:rPr lang="en-PH" sz="2400" dirty="0">
                    <a:latin typeface="Lato" panose="020F0502020204030203" pitchFamily="34" charset="77"/>
                  </a:rPr>
                  <a:t>÷ 2</a:t>
                </a:r>
              </a:p>
              <a:p>
                <a:pPr algn="ctr"/>
                <a:r>
                  <a:rPr lang="en-PH" sz="2400" dirty="0">
                    <a:latin typeface="Lato" panose="020F0502020204030203" pitchFamily="34" charset="77"/>
                  </a:rPr>
                  <a:t>       = 12 ÷ 2</a:t>
                </a:r>
              </a:p>
              <a:p>
                <a:pPr algn="ctr"/>
                <a:r>
                  <a:rPr lang="en-PH" sz="2400" dirty="0">
                    <a:latin typeface="Lato" panose="020F0502020204030203" pitchFamily="34" charset="77"/>
                  </a:rPr>
                  <a:t>    = 6 cm</a:t>
                </a:r>
              </a:p>
            </p:txBody>
          </p:sp>
        </mc:Choice>
        <mc:Fallback>
          <p:sp>
            <p:nvSpPr>
              <p:cNvPr id="7" name="TextBox 6">
                <a:extLst>
                  <a:ext uri="{FF2B5EF4-FFF2-40B4-BE49-F238E27FC236}">
                    <a16:creationId xmlns:a16="http://schemas.microsoft.com/office/drawing/2014/main" id="{00803962-2689-DB4E-8A88-13BFBFFCE106}"/>
                  </a:ext>
                </a:extLst>
              </p:cNvPr>
              <p:cNvSpPr txBox="1">
                <a:spLocks noRot="1" noChangeAspect="1" noMove="1" noResize="1" noEditPoints="1" noAdjustHandles="1" noChangeArrowheads="1" noChangeShapeType="1" noTextEdit="1"/>
              </p:cNvSpPr>
              <p:nvPr/>
            </p:nvSpPr>
            <p:spPr>
              <a:xfrm>
                <a:off x="5486400" y="3429000"/>
                <a:ext cx="5867400" cy="2308324"/>
              </a:xfrm>
              <a:prstGeom prst="rect">
                <a:avLst/>
              </a:prstGeom>
              <a:blipFill>
                <a:blip r:embed="rId5"/>
                <a:stretch>
                  <a:fillRect l="-1732" t="-2186" r="-1515" b="-4918"/>
                </a:stretch>
              </a:blipFill>
            </p:spPr>
            <p:txBody>
              <a:bodyPr/>
              <a:lstStyle/>
              <a:p>
                <a:r>
                  <a:rPr lang="en-US">
                    <a:noFill/>
                  </a:rPr>
                  <a:t> </a:t>
                </a:r>
              </a:p>
            </p:txBody>
          </p:sp>
        </mc:Fallback>
      </mc:AlternateContent>
    </p:spTree>
    <p:extLst>
      <p:ext uri="{BB962C8B-B14F-4D97-AF65-F5344CB8AC3E}">
        <p14:creationId xmlns:p14="http://schemas.microsoft.com/office/powerpoint/2010/main" val="285096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7194</TotalTime>
  <Words>269</Words>
  <Application>Microsoft Macintosh PowerPoint</Application>
  <PresentationFormat>Widescreen</PresentationFormat>
  <Paragraphs>59</Paragraphs>
  <Slides>11</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Surface Area of Cylinders</vt:lpstr>
      <vt:lpstr>Surface Area of Cylinders</vt:lpstr>
      <vt:lpstr>Surface Area of Cylinders</vt:lpstr>
      <vt:lpstr>Surface Area of Cylinders</vt:lpstr>
      <vt:lpstr>Surface Area of Cylinders</vt:lpstr>
      <vt:lpstr>Surface Area of Cylinders</vt:lpstr>
      <vt:lpstr>Surface Area of Cylinders</vt:lpstr>
      <vt:lpstr>Surface Area of Cylinders</vt:lpstr>
      <vt:lpstr>Surface Area of Cylinders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627</cp:revision>
  <cp:lastPrinted>2023-03-16T06:30:06Z</cp:lastPrinted>
  <dcterms:created xsi:type="dcterms:W3CDTF">2019-04-16T02:10:14Z</dcterms:created>
  <dcterms:modified xsi:type="dcterms:W3CDTF">2023-07-29T01:27:12Z</dcterms:modified>
</cp:coreProperties>
</file>