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160" cy="6845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6040" cy="2786040"/>
          </a:xfrm>
          <a:prstGeom prst="rect">
            <a:avLst/>
          </a:prstGeom>
          <a:ln w="0">
            <a:noFill/>
          </a:ln>
        </p:spPr>
      </p:pic>
      <p:sp>
        <p:nvSpPr>
          <p:cNvPr id="2" name="Rectangle 5"/>
          <p:cNvSpPr/>
          <p:nvPr/>
        </p:nvSpPr>
        <p:spPr>
          <a:xfrm>
            <a:off x="3487320" y="1475280"/>
            <a:ext cx="8691480" cy="3849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480" cy="371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9160" cy="622080"/>
          </a:xfrm>
          <a:prstGeom prst="rect">
            <a:avLst/>
          </a:prstGeom>
          <a:ln w="0">
            <a:noFill/>
          </a:ln>
        </p:spPr>
      </p:pic>
      <p:sp>
        <p:nvSpPr>
          <p:cNvPr id="43" name="Rectangle 7"/>
          <p:cNvSpPr/>
          <p:nvPr/>
        </p:nvSpPr>
        <p:spPr>
          <a:xfrm>
            <a:off x="10868760" y="0"/>
            <a:ext cx="957600" cy="957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680" cy="1021680"/>
          </a:xfrm>
          <a:prstGeom prst="rect">
            <a:avLst/>
          </a:prstGeom>
          <a:ln w="0">
            <a:noFill/>
          </a:ln>
        </p:spPr>
      </p:pic>
      <p:sp>
        <p:nvSpPr>
          <p:cNvPr id="45" name="TextBox 9"/>
          <p:cNvSpPr/>
          <p:nvPr/>
        </p:nvSpPr>
        <p:spPr>
          <a:xfrm>
            <a:off x="185400" y="6362280"/>
            <a:ext cx="467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480" cy="3371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96000" y="2512440"/>
            <a:ext cx="773892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Comparing Characteristics of Living Things and Nonliving Things</a:t>
            </a:r>
            <a:endParaRPr b="0" lang="en-PH" sz="3600" spc="-1" strike="noStrike">
              <a:latin typeface="Lato"/>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760" cy="342360"/>
          </a:xfrm>
          <a:prstGeom prst="rect">
            <a:avLst/>
          </a:prstGeom>
          <a:noFill/>
          <a:ln w="0">
            <a:noFill/>
          </a:ln>
        </p:spPr>
        <p:style>
          <a:lnRef idx="0"/>
          <a:fillRef idx="0"/>
          <a:effectRef idx="0"/>
          <a:fontRef idx="minor"/>
        </p:style>
      </p:sp>
      <p:sp>
        <p:nvSpPr>
          <p:cNvPr id="126" name=""/>
          <p:cNvSpPr/>
          <p:nvPr/>
        </p:nvSpPr>
        <p:spPr>
          <a:xfrm>
            <a:off x="0" y="1296000"/>
            <a:ext cx="4320000" cy="540000"/>
          </a:xfrm>
          <a:prstGeom prst="rect">
            <a:avLst/>
          </a:prstGeom>
          <a:gradFill rotWithShape="0">
            <a:gsLst>
              <a:gs pos="0">
                <a:srgbClr val="bbe33d">
                  <a:alpha val="0"/>
                </a:srgbClr>
              </a:gs>
              <a:gs pos="100000">
                <a:srgbClr val="bbe33d"/>
              </a:gs>
            </a:gsLst>
            <a:path path="rect">
              <a:fillToRect l="50000" t="50000" r="50000" b="50000"/>
            </a:path>
          </a:gradFill>
          <a:ln w="29160">
            <a:solidFill>
              <a:srgbClr val="395511"/>
            </a:solidFill>
            <a:round/>
          </a:ln>
        </p:spPr>
        <p:style>
          <a:lnRef idx="0"/>
          <a:fillRef idx="0"/>
          <a:effectRef idx="0"/>
          <a:fontRef idx="minor"/>
        </p:style>
        <p:txBody>
          <a:bodyPr lIns="104400" rIns="104400" tIns="59400" bIns="59400" anchor="ctr">
            <a:noAutofit/>
          </a:bodyPr>
          <a:p>
            <a:pPr algn="ctr">
              <a:buNone/>
            </a:pPr>
            <a:r>
              <a:rPr b="1" lang="en-PH" sz="1800" spc="-1" strike="noStrike">
                <a:latin typeface="Lato"/>
                <a:ea typeface="AppleSystemUIFont"/>
              </a:rPr>
              <a:t>Characteristics of Living Things</a:t>
            </a:r>
            <a:endParaRPr b="0" lang="en-PH" sz="1800" spc="-1" strike="noStrike">
              <a:latin typeface="AppleSystemUIFont"/>
              <a:ea typeface="AppleSystemUIFont"/>
            </a:endParaRPr>
          </a:p>
        </p:txBody>
      </p:sp>
      <p:sp>
        <p:nvSpPr>
          <p:cNvPr id="127" name=""/>
          <p:cNvSpPr txBox="1"/>
          <p:nvPr/>
        </p:nvSpPr>
        <p:spPr>
          <a:xfrm>
            <a:off x="395640" y="2160000"/>
            <a:ext cx="11400840" cy="1974960"/>
          </a:xfrm>
          <a:prstGeom prst="rect">
            <a:avLst/>
          </a:prstGeom>
          <a:noFill/>
          <a:ln w="0">
            <a:noFill/>
          </a:ln>
        </p:spPr>
        <p:txBody>
          <a:bodyPr lIns="90000" rIns="90000" tIns="45000" bIns="45000" anchor="t">
            <a:noAutofit/>
          </a:bodyPr>
          <a:p>
            <a:pPr algn="just">
              <a:buNone/>
            </a:pPr>
            <a:r>
              <a:rPr b="1" lang="en-PH" sz="1800" spc="-1" strike="noStrike">
                <a:highlight>
                  <a:srgbClr val="ffe994"/>
                </a:highlight>
                <a:latin typeface="Lato"/>
              </a:rPr>
              <a:t>1. Cellular Structure</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0" lang="en-PH" sz="1800" spc="-1" strike="noStrike">
                <a:latin typeface="Lato"/>
              </a:rPr>
              <a:t>The first and most important characteristic of every living thing is that </a:t>
            </a:r>
            <a:r>
              <a:rPr b="1" lang="en-PH" sz="1800" spc="-1" strike="noStrike">
                <a:latin typeface="Lato"/>
              </a:rPr>
              <a:t>living things are made up of cells.</a:t>
            </a:r>
            <a:r>
              <a:rPr b="0" lang="en-PH" sz="1800" spc="-1" strike="noStrike">
                <a:latin typeface="Lato"/>
              </a:rPr>
              <a:t> A cell is the smallest unit of organization in a living thing. </a:t>
            </a:r>
            <a:r>
              <a:rPr b="1" lang="en-PH" sz="1800" spc="-1" strike="noStrike">
                <a:latin typeface="Lato"/>
              </a:rPr>
              <a:t>Cells</a:t>
            </a:r>
            <a:r>
              <a:rPr b="0" lang="en-PH" sz="1800" spc="-1" strike="noStrike">
                <a:latin typeface="Lato"/>
              </a:rPr>
              <a:t> are often called the </a:t>
            </a:r>
            <a:r>
              <a:rPr b="0" lang="en-PH" sz="1800" spc="-1" strike="noStrike" u="sng">
                <a:uFillTx/>
                <a:latin typeface="Lato"/>
              </a:rPr>
              <a:t>basic building blocks of all living things.</a:t>
            </a:r>
            <a:r>
              <a:rPr b="0" lang="en-PH" sz="1800" spc="-1" strike="noStrike">
                <a:latin typeface="Lato"/>
              </a:rPr>
              <a:t> According to scientists, life begins from a single cell which then divides or multiplies to give rise to a complex living form. </a:t>
            </a:r>
            <a:endParaRPr b="0" lang="en-PH" sz="1800" spc="-1" strike="noStrike">
              <a:latin typeface="Lato"/>
              <a:ea typeface="AppleSystemUIFont"/>
            </a:endParaRPr>
          </a:p>
        </p:txBody>
      </p:sp>
      <p:sp>
        <p:nvSpPr>
          <p:cNvPr id="128" name=""/>
          <p:cNvSpPr txBox="1"/>
          <p:nvPr/>
        </p:nvSpPr>
        <p:spPr>
          <a:xfrm>
            <a:off x="324000" y="4264560"/>
            <a:ext cx="11544120" cy="70344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The human body is composed of trillions of cells. Both plants and animals are made up of one to countless number of cells. Cells enable living things to perform all of life’s functions and activities.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0260000" y="5746320"/>
            <a:ext cx="176760" cy="342360"/>
          </a:xfrm>
          <a:prstGeom prst="rect">
            <a:avLst/>
          </a:prstGeom>
          <a:noFill/>
          <a:ln w="0">
            <a:noFill/>
          </a:ln>
        </p:spPr>
        <p:style>
          <a:lnRef idx="0"/>
          <a:fillRef idx="0"/>
          <a:effectRef idx="0"/>
          <a:fontRef idx="minor"/>
        </p:style>
      </p:sp>
      <p:sp>
        <p:nvSpPr>
          <p:cNvPr id="130" name=""/>
          <p:cNvSpPr txBox="1"/>
          <p:nvPr/>
        </p:nvSpPr>
        <p:spPr>
          <a:xfrm>
            <a:off x="438120" y="1152000"/>
            <a:ext cx="11315880" cy="1653120"/>
          </a:xfrm>
          <a:prstGeom prst="rect">
            <a:avLst/>
          </a:prstGeom>
          <a:noFill/>
          <a:ln w="0">
            <a:noFill/>
          </a:ln>
        </p:spPr>
        <p:txBody>
          <a:bodyPr lIns="90000" rIns="90000" tIns="45000" bIns="45000" anchor="t">
            <a:noAutofit/>
          </a:bodyPr>
          <a:p>
            <a:pPr algn="just">
              <a:buNone/>
            </a:pPr>
            <a:r>
              <a:rPr b="1" lang="en-PH" sz="1800" spc="-1" strike="noStrike">
                <a:highlight>
                  <a:srgbClr val="ffe994"/>
                </a:highlight>
                <a:latin typeface="Lato"/>
              </a:rPr>
              <a:t>2. Nutrition or Food</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0" lang="en-PH" sz="1800" spc="-1" strike="noStrike">
                <a:latin typeface="Lato"/>
              </a:rPr>
              <a:t>All living things take their needs from their environment to get energy in order to grow and stay healthy. Substances that a living thing can use as energy and for growth and repair of damaged tissues are called </a:t>
            </a:r>
            <a:r>
              <a:rPr b="1" lang="en-PH" sz="1800" spc="-1" strike="noStrike">
                <a:latin typeface="Lato"/>
              </a:rPr>
              <a:t>nutrients.</a:t>
            </a:r>
            <a:endParaRPr b="0" lang="en-PH" sz="1800" spc="-1" strike="noStrike">
              <a:latin typeface="Lato"/>
              <a:ea typeface="AppleSystemUIFont"/>
            </a:endParaRPr>
          </a:p>
        </p:txBody>
      </p:sp>
      <p:sp>
        <p:nvSpPr>
          <p:cNvPr id="131" name=""/>
          <p:cNvSpPr txBox="1"/>
          <p:nvPr/>
        </p:nvSpPr>
        <p:spPr>
          <a:xfrm>
            <a:off x="425880" y="2860920"/>
            <a:ext cx="11340000" cy="70308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Green plants are living organisms that can produce their own food. Animals cannot make their own food thus, they obtain their food from the environment.</a:t>
            </a:r>
            <a:endParaRPr b="0" lang="en-PH" sz="1800" spc="-1" strike="noStrike">
              <a:latin typeface="Lato"/>
              <a:ea typeface="AppleSystemUIFont"/>
            </a:endParaRPr>
          </a:p>
        </p:txBody>
      </p:sp>
      <p:sp>
        <p:nvSpPr>
          <p:cNvPr id="132" name=""/>
          <p:cNvSpPr txBox="1"/>
          <p:nvPr/>
        </p:nvSpPr>
        <p:spPr>
          <a:xfrm>
            <a:off x="425880" y="3780000"/>
            <a:ext cx="11340000" cy="1653120"/>
          </a:xfrm>
          <a:prstGeom prst="rect">
            <a:avLst/>
          </a:prstGeom>
          <a:noFill/>
          <a:ln w="0">
            <a:noFill/>
          </a:ln>
        </p:spPr>
        <p:txBody>
          <a:bodyPr lIns="90000" rIns="90000" tIns="45000" bIns="45000" anchor="t">
            <a:noAutofit/>
          </a:bodyPr>
          <a:p>
            <a:pPr algn="just">
              <a:buNone/>
            </a:pPr>
            <a:r>
              <a:rPr b="1" lang="en-PH" sz="1800" spc="-1" strike="noStrike">
                <a:highlight>
                  <a:srgbClr val="ffe994"/>
                </a:highlight>
                <a:latin typeface="Lato"/>
              </a:rPr>
              <a:t>3. Movement</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0" lang="en-PH" sz="1800" spc="-1" strike="noStrike">
                <a:latin typeface="Lato"/>
              </a:rPr>
              <a:t>Living things exhibit some form of </a:t>
            </a:r>
            <a:r>
              <a:rPr b="1" lang="en-PH" sz="1800" spc="-1" strike="noStrike">
                <a:latin typeface="Lato"/>
              </a:rPr>
              <a:t>movement</a:t>
            </a:r>
            <a:r>
              <a:rPr b="0" lang="en-PH" sz="1800" spc="-1" strike="noStrike">
                <a:latin typeface="Lato"/>
              </a:rPr>
              <a:t>. Humans and animals can move around. Animals can move from one place to another by walking, flying, or swimming. But you rarely see a plant moving. Plants have parts like buds and leaves that track presence of sunlight.</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10260000" y="5746320"/>
            <a:ext cx="176760" cy="342360"/>
          </a:xfrm>
          <a:prstGeom prst="rect">
            <a:avLst/>
          </a:prstGeom>
          <a:noFill/>
          <a:ln w="0">
            <a:noFill/>
          </a:ln>
        </p:spPr>
        <p:style>
          <a:lnRef idx="0"/>
          <a:fillRef idx="0"/>
          <a:effectRef idx="0"/>
          <a:fontRef idx="minor"/>
        </p:style>
      </p:sp>
      <p:sp>
        <p:nvSpPr>
          <p:cNvPr id="134" name=""/>
          <p:cNvSpPr txBox="1"/>
          <p:nvPr/>
        </p:nvSpPr>
        <p:spPr>
          <a:xfrm>
            <a:off x="378360" y="1296000"/>
            <a:ext cx="11435040" cy="1653120"/>
          </a:xfrm>
          <a:prstGeom prst="rect">
            <a:avLst/>
          </a:prstGeom>
          <a:noFill/>
          <a:ln w="0">
            <a:noFill/>
          </a:ln>
        </p:spPr>
        <p:txBody>
          <a:bodyPr lIns="90000" rIns="90000" tIns="45000" bIns="45000" anchor="t">
            <a:noAutofit/>
          </a:bodyPr>
          <a:p>
            <a:pPr algn="just">
              <a:buNone/>
            </a:pPr>
            <a:r>
              <a:rPr b="1" lang="en-PH" sz="1800" spc="-1" strike="noStrike">
                <a:highlight>
                  <a:srgbClr val="ffe994"/>
                </a:highlight>
                <a:latin typeface="Lato"/>
              </a:rPr>
              <a:t>4. Respiration</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1" lang="en-PH" sz="1800" spc="-1" strike="noStrike">
                <a:latin typeface="Lato"/>
              </a:rPr>
              <a:t>Respiration</a:t>
            </a:r>
            <a:r>
              <a:rPr b="0" lang="en-PH" sz="1800" spc="-1" strike="noStrike">
                <a:latin typeface="Lato"/>
              </a:rPr>
              <a:t> is the process in which air is drawn into the body and gas wastes are eliminated. All living things exchange gases with their environment. Animals take in oxygen and release carbon dioxide. Plants take in carbon dioxide to be able to produce their own food.</a:t>
            </a:r>
            <a:endParaRPr b="0" lang="en-PH" sz="1800" spc="-1" strike="noStrike">
              <a:latin typeface="Lato"/>
              <a:ea typeface="AppleSystemUIFont"/>
            </a:endParaRPr>
          </a:p>
        </p:txBody>
      </p:sp>
      <p:sp>
        <p:nvSpPr>
          <p:cNvPr id="135" name=""/>
          <p:cNvSpPr txBox="1"/>
          <p:nvPr/>
        </p:nvSpPr>
        <p:spPr>
          <a:xfrm>
            <a:off x="397800" y="3148920"/>
            <a:ext cx="11396160" cy="2250360"/>
          </a:xfrm>
          <a:prstGeom prst="rect">
            <a:avLst/>
          </a:prstGeom>
          <a:noFill/>
          <a:ln w="0">
            <a:noFill/>
          </a:ln>
        </p:spPr>
        <p:txBody>
          <a:bodyPr lIns="90000" rIns="90000" tIns="45000" bIns="45000" anchor="t">
            <a:noAutofit/>
          </a:bodyPr>
          <a:p>
            <a:r>
              <a:rPr b="1" lang="en-PH" sz="1800" spc="-1" strike="noStrike">
                <a:highlight>
                  <a:srgbClr val="ffe994"/>
                </a:highlight>
                <a:latin typeface="Lato"/>
              </a:rPr>
              <a:t>5. Excretion</a:t>
            </a:r>
            <a:endParaRPr b="0" lang="en-PH" sz="1800" spc="-1" strike="noStrike">
              <a:latin typeface="Lato"/>
              <a:ea typeface="AppleSystemUIFont"/>
            </a:endParaRPr>
          </a:p>
          <a:p>
            <a:endParaRPr b="0" lang="en-PH" sz="1800" spc="-1" strike="noStrike">
              <a:latin typeface="Lato"/>
              <a:ea typeface="AppleSystemUIFont"/>
            </a:endParaRPr>
          </a:p>
          <a:p>
            <a:r>
              <a:rPr b="0" lang="en-PH" sz="1800" spc="-1" strike="noStrike">
                <a:latin typeface="Lato"/>
              </a:rPr>
              <a:t>	</a:t>
            </a:r>
            <a:r>
              <a:rPr b="0" lang="en-PH" sz="1800" spc="-1" strike="noStrike">
                <a:latin typeface="Lato"/>
              </a:rPr>
              <a:t>All living things produce substances that may be harmful if allowed to stay in the body. These harmful substances are excreted. The removal of these wastes is called excretion.</a:t>
            </a:r>
            <a:endParaRPr b="0" lang="en-PH" sz="1800" spc="-1" strike="noStrike">
              <a:latin typeface="Lato"/>
              <a:ea typeface="AppleSystemUIFont"/>
            </a:endParaRPr>
          </a:p>
          <a:p>
            <a:endParaRPr b="0" lang="en-PH" sz="1800" spc="-1" strike="noStrike">
              <a:latin typeface="Lato"/>
              <a:ea typeface="AppleSystemUIFont"/>
            </a:endParaRPr>
          </a:p>
          <a:p>
            <a:r>
              <a:rPr b="0" lang="en-PH" sz="1800" spc="-1" strike="noStrike">
                <a:latin typeface="Lato"/>
              </a:rPr>
              <a:t>	</a:t>
            </a:r>
            <a:r>
              <a:rPr b="0" lang="en-PH" sz="1800" spc="-1" strike="noStrike">
                <a:latin typeface="Lato"/>
              </a:rPr>
              <a:t>In humans, these wastes include carbon dioxide, excess salt and water, and undigested waste food or feces.</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0260000" y="5746320"/>
            <a:ext cx="176760" cy="342360"/>
          </a:xfrm>
          <a:prstGeom prst="rect">
            <a:avLst/>
          </a:prstGeom>
          <a:noFill/>
          <a:ln w="0">
            <a:noFill/>
          </a:ln>
        </p:spPr>
        <p:style>
          <a:lnRef idx="0"/>
          <a:fillRef idx="0"/>
          <a:effectRef idx="0"/>
          <a:fontRef idx="minor"/>
        </p:style>
      </p:sp>
      <p:sp>
        <p:nvSpPr>
          <p:cNvPr id="137" name=""/>
          <p:cNvSpPr txBox="1"/>
          <p:nvPr/>
        </p:nvSpPr>
        <p:spPr>
          <a:xfrm>
            <a:off x="363600" y="1152720"/>
            <a:ext cx="11464560" cy="1346760"/>
          </a:xfrm>
          <a:prstGeom prst="rect">
            <a:avLst/>
          </a:prstGeom>
          <a:noFill/>
          <a:ln w="0">
            <a:noFill/>
          </a:ln>
        </p:spPr>
        <p:txBody>
          <a:bodyPr lIns="90000" rIns="90000" tIns="45000" bIns="45000" anchor="t">
            <a:noAutofit/>
          </a:bodyPr>
          <a:p>
            <a:pPr algn="just">
              <a:buNone/>
            </a:pPr>
            <a:r>
              <a:rPr b="1" lang="en-PH" sz="1800" spc="-1" strike="noStrike">
                <a:highlight>
                  <a:srgbClr val="ffe994"/>
                </a:highlight>
                <a:latin typeface="Lato"/>
              </a:rPr>
              <a:t>6. Growth</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1" lang="en-PH" sz="1800" spc="-1" strike="noStrike">
                <a:latin typeface="Lato"/>
              </a:rPr>
              <a:t>Growth</a:t>
            </a:r>
            <a:r>
              <a:rPr b="0" lang="en-PH" sz="1800" spc="-1" strike="noStrike">
                <a:latin typeface="Lato"/>
              </a:rPr>
              <a:t> is the process wherein living things increase in size. Living things grow. When living things are fed, they gain energy. Some of this energy is used for growth.</a:t>
            </a:r>
            <a:endParaRPr b="0" lang="en-PH" sz="1800" spc="-1" strike="noStrike">
              <a:latin typeface="Lato"/>
              <a:ea typeface="AppleSystemUIFont"/>
            </a:endParaRPr>
          </a:p>
        </p:txBody>
      </p:sp>
      <p:sp>
        <p:nvSpPr>
          <p:cNvPr id="138" name=""/>
          <p:cNvSpPr txBox="1"/>
          <p:nvPr/>
        </p:nvSpPr>
        <p:spPr>
          <a:xfrm>
            <a:off x="335880" y="2608920"/>
            <a:ext cx="11520000" cy="1653120"/>
          </a:xfrm>
          <a:prstGeom prst="rect">
            <a:avLst/>
          </a:prstGeom>
          <a:noFill/>
          <a:ln w="0">
            <a:noFill/>
          </a:ln>
        </p:spPr>
        <p:txBody>
          <a:bodyPr lIns="90000" rIns="90000" tIns="45000" bIns="45000" anchor="t">
            <a:noAutofit/>
          </a:bodyPr>
          <a:p>
            <a:pPr algn="just">
              <a:buNone/>
            </a:pPr>
            <a:r>
              <a:rPr b="1" lang="en-PH" sz="1800" spc="-1" strike="noStrike">
                <a:highlight>
                  <a:srgbClr val="ffe994"/>
                </a:highlight>
                <a:latin typeface="Lato"/>
              </a:rPr>
              <a:t>7. Sensitivity</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0" lang="en-PH" sz="1800" spc="-1" strike="noStrike">
                <a:latin typeface="Lato"/>
              </a:rPr>
              <a:t>Living things react to changes around them. They may react when touched or when exposed to light, heat, cold, or sound. For </a:t>
            </a:r>
            <a:r>
              <a:rPr b="1" lang="en-PH" sz="1800" spc="-1" strike="noStrike">
                <a:latin typeface="Lato"/>
              </a:rPr>
              <a:t>example</a:t>
            </a:r>
            <a:r>
              <a:rPr b="0" lang="en-PH" sz="1800" spc="-1" strike="noStrike">
                <a:latin typeface="Lato"/>
              </a:rPr>
              <a:t>, if you touch the leaflets of makahiya plant, you will notice that they will close. Another example is the movement of leaves of plants directed toward light.</a:t>
            </a:r>
            <a:endParaRPr b="0" lang="en-PH" sz="1800" spc="-1" strike="noStrike">
              <a:latin typeface="Lato"/>
              <a:ea typeface="AppleSystemUIFont"/>
            </a:endParaRPr>
          </a:p>
        </p:txBody>
      </p:sp>
      <p:sp>
        <p:nvSpPr>
          <p:cNvPr id="139" name=""/>
          <p:cNvSpPr txBox="1"/>
          <p:nvPr/>
        </p:nvSpPr>
        <p:spPr>
          <a:xfrm>
            <a:off x="303120" y="4338360"/>
            <a:ext cx="11585520" cy="1653120"/>
          </a:xfrm>
          <a:prstGeom prst="rect">
            <a:avLst/>
          </a:prstGeom>
          <a:noFill/>
          <a:ln w="0">
            <a:noFill/>
          </a:ln>
        </p:spPr>
        <p:txBody>
          <a:bodyPr lIns="90000" rIns="90000" tIns="45000" bIns="45000" anchor="t">
            <a:noAutofit/>
          </a:bodyPr>
          <a:p>
            <a:pPr algn="just">
              <a:buNone/>
            </a:pPr>
            <a:r>
              <a:rPr b="1" lang="en-PH" sz="1800" spc="-1" strike="noStrike">
                <a:highlight>
                  <a:srgbClr val="ffe994"/>
                </a:highlight>
                <a:latin typeface="Lato"/>
              </a:rPr>
              <a:t>8. Reproduction</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1" lang="en-PH" sz="1800" spc="-1" strike="noStrike">
                <a:latin typeface="Lato"/>
              </a:rPr>
              <a:t>Reproduction</a:t>
            </a:r>
            <a:r>
              <a:rPr b="0" lang="en-PH" sz="1800" spc="-1" strike="noStrike">
                <a:latin typeface="Lato"/>
              </a:rPr>
              <a:t> is the process by which living things produce new organisms of their own kind. All living things produces offspring. Humans produce babies, cats produce kittens, and birds lay eggs. Plants also reproduce. Many make seeds which can germinate and grow into a new plant.</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6760" cy="342360"/>
          </a:xfrm>
          <a:prstGeom prst="rect">
            <a:avLst/>
          </a:prstGeom>
          <a:noFill/>
          <a:ln w="0">
            <a:noFill/>
          </a:ln>
        </p:spPr>
        <p:style>
          <a:lnRef idx="0"/>
          <a:fillRef idx="0"/>
          <a:effectRef idx="0"/>
          <a:fontRef idx="minor"/>
        </p:style>
      </p:sp>
      <p:sp>
        <p:nvSpPr>
          <p:cNvPr id="141" name=""/>
          <p:cNvSpPr txBox="1"/>
          <p:nvPr/>
        </p:nvSpPr>
        <p:spPr>
          <a:xfrm>
            <a:off x="231840" y="1404000"/>
            <a:ext cx="11728440" cy="1346760"/>
          </a:xfrm>
          <a:prstGeom prst="rect">
            <a:avLst/>
          </a:prstGeom>
          <a:noFill/>
          <a:ln w="0">
            <a:noFill/>
          </a:ln>
        </p:spPr>
        <p:txBody>
          <a:bodyPr lIns="90000" rIns="90000" tIns="45000" bIns="45000" anchor="t">
            <a:noAutofit/>
          </a:bodyPr>
          <a:p>
            <a:pPr algn="just">
              <a:buNone/>
            </a:pPr>
            <a:r>
              <a:rPr b="1" lang="en-PH" sz="1800" spc="-1" strike="noStrike">
                <a:highlight>
                  <a:srgbClr val="ffe994"/>
                </a:highlight>
                <a:latin typeface="Lato"/>
              </a:rPr>
              <a:t>Nonliving Things</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0" lang="en-PH" sz="1800" spc="-1" strike="noStrike">
                <a:latin typeface="Lato"/>
              </a:rPr>
              <a:t>Nonliving things are things that do not have the ability to carry out the life functions mentioned above. They do not have life. </a:t>
            </a:r>
            <a:r>
              <a:rPr b="1" lang="en-PH" sz="1800" spc="-1" strike="noStrike">
                <a:latin typeface="Lato"/>
              </a:rPr>
              <a:t>Examples</a:t>
            </a:r>
            <a:r>
              <a:rPr b="0" lang="en-PH" sz="1800" spc="-1" strike="noStrike">
                <a:latin typeface="Lato"/>
              </a:rPr>
              <a:t> are metals, air, water, and soil.</a:t>
            </a:r>
            <a:endParaRPr b="0" lang="en-PH" sz="1800" spc="-1" strike="noStrike">
              <a:latin typeface="Lato"/>
              <a:ea typeface="AppleSystemUIFont"/>
            </a:endParaRPr>
          </a:p>
        </p:txBody>
      </p:sp>
      <p:pic>
        <p:nvPicPr>
          <p:cNvPr id="142" name="" descr=""/>
          <p:cNvPicPr/>
          <p:nvPr/>
        </p:nvPicPr>
        <p:blipFill>
          <a:blip r:embed="rId1"/>
          <a:stretch/>
        </p:blipFill>
        <p:spPr>
          <a:xfrm>
            <a:off x="576000" y="2880000"/>
            <a:ext cx="3470040" cy="3060000"/>
          </a:xfrm>
          <a:prstGeom prst="rect">
            <a:avLst/>
          </a:prstGeom>
          <a:ln w="29160">
            <a:solidFill>
              <a:srgbClr val="8d1d75"/>
            </a:solidFill>
            <a:round/>
          </a:ln>
        </p:spPr>
      </p:pic>
      <p:pic>
        <p:nvPicPr>
          <p:cNvPr id="143" name="" descr=""/>
          <p:cNvPicPr/>
          <p:nvPr/>
        </p:nvPicPr>
        <p:blipFill>
          <a:blip r:embed="rId2"/>
          <a:stretch/>
        </p:blipFill>
        <p:spPr>
          <a:xfrm>
            <a:off x="4361040" y="2881080"/>
            <a:ext cx="3470040" cy="3058920"/>
          </a:xfrm>
          <a:prstGeom prst="rect">
            <a:avLst/>
          </a:prstGeom>
          <a:ln w="29160">
            <a:solidFill>
              <a:srgbClr val="8d1d75"/>
            </a:solidFill>
            <a:round/>
          </a:ln>
        </p:spPr>
      </p:pic>
      <p:pic>
        <p:nvPicPr>
          <p:cNvPr id="144" name="" descr=""/>
          <p:cNvPicPr/>
          <p:nvPr/>
        </p:nvPicPr>
        <p:blipFill>
          <a:blip r:embed="rId3"/>
          <a:stretch/>
        </p:blipFill>
        <p:spPr>
          <a:xfrm>
            <a:off x="8100000" y="2880000"/>
            <a:ext cx="3470040" cy="3058920"/>
          </a:xfrm>
          <a:prstGeom prst="rect">
            <a:avLst/>
          </a:prstGeom>
          <a:ln w="29160">
            <a:solidFill>
              <a:srgbClr val="8d1d75"/>
            </a:solidFill>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260000" y="5746320"/>
            <a:ext cx="176760" cy="342360"/>
          </a:xfrm>
          <a:prstGeom prst="rect">
            <a:avLst/>
          </a:prstGeom>
          <a:noFill/>
          <a:ln w="0">
            <a:noFill/>
          </a:ln>
        </p:spPr>
        <p:style>
          <a:lnRef idx="0"/>
          <a:fillRef idx="0"/>
          <a:effectRef idx="0"/>
          <a:fontRef idx="minor"/>
        </p:style>
      </p:sp>
      <p:sp>
        <p:nvSpPr>
          <p:cNvPr id="146" name=""/>
          <p:cNvSpPr/>
          <p:nvPr/>
        </p:nvSpPr>
        <p:spPr>
          <a:xfrm>
            <a:off x="0" y="1260000"/>
            <a:ext cx="4680000" cy="540000"/>
          </a:xfrm>
          <a:prstGeom prst="rect">
            <a:avLst/>
          </a:prstGeom>
          <a:gradFill rotWithShape="0">
            <a:gsLst>
              <a:gs pos="0">
                <a:srgbClr val="bbe33d">
                  <a:alpha val="0"/>
                </a:srgbClr>
              </a:gs>
              <a:gs pos="100000">
                <a:srgbClr val="bbe33d"/>
              </a:gs>
            </a:gsLst>
            <a:path path="rect">
              <a:fillToRect l="50000" t="50000" r="50000" b="50000"/>
            </a:path>
          </a:gradFill>
          <a:ln w="29160">
            <a:solidFill>
              <a:srgbClr val="395511"/>
            </a:solidFill>
            <a:round/>
          </a:ln>
        </p:spPr>
        <p:style>
          <a:lnRef idx="0"/>
          <a:fillRef idx="0"/>
          <a:effectRef idx="0"/>
          <a:fontRef idx="minor"/>
        </p:style>
        <p:txBody>
          <a:bodyPr lIns="104400" rIns="104400" tIns="59400" bIns="59400" anchor="ctr">
            <a:noAutofit/>
          </a:bodyPr>
          <a:p>
            <a:pPr algn="ctr">
              <a:buNone/>
            </a:pPr>
            <a:r>
              <a:rPr b="1" lang="en-PH" sz="1800" spc="-1" strike="noStrike">
                <a:latin typeface="Lato"/>
                <a:ea typeface="AppleSystemUIFont"/>
              </a:rPr>
              <a:t>Characteristics of Nonliving Things</a:t>
            </a:r>
            <a:endParaRPr b="0" lang="en-PH" sz="1800" spc="-1" strike="noStrike">
              <a:latin typeface="Lato"/>
              <a:ea typeface="AppleSystemUIFont"/>
            </a:endParaRPr>
          </a:p>
        </p:txBody>
      </p:sp>
      <p:sp>
        <p:nvSpPr>
          <p:cNvPr id="147" name=""/>
          <p:cNvSpPr txBox="1"/>
          <p:nvPr/>
        </p:nvSpPr>
        <p:spPr>
          <a:xfrm>
            <a:off x="492120" y="3960000"/>
            <a:ext cx="10127880" cy="523080"/>
          </a:xfrm>
          <a:prstGeom prst="rect">
            <a:avLst/>
          </a:prstGeom>
          <a:noFill/>
          <a:ln w="0">
            <a:noFill/>
          </a:ln>
        </p:spPr>
        <p:txBody>
          <a:bodyPr lIns="90000" rIns="90000" tIns="45000" bIns="45000" anchor="t">
            <a:noAutofit/>
          </a:bodyPr>
          <a:p>
            <a:pPr>
              <a:lnSpc>
                <a:spcPct val="115000"/>
              </a:lnSpc>
              <a:buNone/>
            </a:pPr>
            <a:r>
              <a:rPr b="0" lang="en-PH" sz="1800" spc="-1" strike="noStrike">
                <a:latin typeface="Lato"/>
              </a:rPr>
              <a:t>3. Nonliving things cannot grow so they do not need food, water, air, and shelter to stay alive.</a:t>
            </a:r>
            <a:endParaRPr b="0" lang="en-PH" sz="1800" spc="-1" strike="noStrike">
              <a:latin typeface="Lato"/>
              <a:ea typeface="AppleSystemUIFont"/>
            </a:endParaRPr>
          </a:p>
        </p:txBody>
      </p:sp>
      <p:sp>
        <p:nvSpPr>
          <p:cNvPr id="148" name=""/>
          <p:cNvSpPr txBox="1"/>
          <p:nvPr/>
        </p:nvSpPr>
        <p:spPr>
          <a:xfrm>
            <a:off x="425880" y="2122200"/>
            <a:ext cx="11340000" cy="1009800"/>
          </a:xfrm>
          <a:prstGeom prst="rect">
            <a:avLst/>
          </a:prstGeom>
          <a:noFill/>
          <a:ln w="0">
            <a:noFill/>
          </a:ln>
        </p:spPr>
        <p:txBody>
          <a:bodyPr lIns="90000" rIns="90000" tIns="45000" bIns="45000" anchor="t">
            <a:noAutofit/>
          </a:bodyPr>
          <a:p>
            <a:pPr marL="216000" indent="-216000" algn="just">
              <a:buClr>
                <a:srgbClr val="000000"/>
              </a:buClr>
              <a:buFont typeface="StarSymbol"/>
              <a:buAutoNum type="arabicPeriod"/>
            </a:pPr>
            <a:r>
              <a:rPr b="0" lang="en-PH" sz="1800" spc="-1" strike="noStrike">
                <a:latin typeface="Lato"/>
                <a:ea typeface="AppleSystemUIFont"/>
              </a:rPr>
              <a:t>The most important characteristic of nonliving things is the absence of cellular function. Cell is the basic building block of life. Some living organisms are made of one cell. Others are made of many cells in order to be alive. Because of the absence of cells, nonliving things cannot functionally perform activities.</a:t>
            </a:r>
            <a:endParaRPr b="0" lang="en-PH" sz="1800" spc="-1" strike="noStrike">
              <a:latin typeface="Arial"/>
            </a:endParaRPr>
          </a:p>
        </p:txBody>
      </p:sp>
      <p:sp>
        <p:nvSpPr>
          <p:cNvPr id="149" name=""/>
          <p:cNvSpPr txBox="1"/>
          <p:nvPr/>
        </p:nvSpPr>
        <p:spPr>
          <a:xfrm>
            <a:off x="472680" y="3276000"/>
            <a:ext cx="11318400" cy="703440"/>
          </a:xfrm>
          <a:prstGeom prst="rect">
            <a:avLst/>
          </a:prstGeom>
          <a:noFill/>
          <a:ln w="0">
            <a:noFill/>
          </a:ln>
        </p:spPr>
        <p:txBody>
          <a:bodyPr lIns="90000" rIns="90000" tIns="45000" bIns="45000" anchor="t">
            <a:noAutofit/>
          </a:bodyPr>
          <a:p>
            <a:pPr marL="216000" indent="-216000" algn="just">
              <a:buClr>
                <a:srgbClr val="000000"/>
              </a:buClr>
              <a:buFont typeface="StarSymbol"/>
              <a:buAutoNum type="arabicPeriod" startAt="2"/>
            </a:pPr>
            <a:r>
              <a:rPr b="0" lang="en-PH" sz="1800" spc="-1" strike="noStrike">
                <a:latin typeface="Lato"/>
                <a:ea typeface="AppleSystemUIFont"/>
              </a:rPr>
              <a:t>Nonliving things cannot move by themselves. They have no methods of movement. They remain immobile or motionless. They do not need a supply of energy from their environment to sustain themselves.</a:t>
            </a:r>
            <a:endParaRPr b="0" lang="en-PH" sz="1800" spc="-1" strike="noStrike">
              <a:latin typeface="Arial"/>
            </a:endParaRPr>
          </a:p>
        </p:txBody>
      </p:sp>
      <p:sp>
        <p:nvSpPr>
          <p:cNvPr id="150" name=""/>
          <p:cNvSpPr txBox="1"/>
          <p:nvPr/>
        </p:nvSpPr>
        <p:spPr>
          <a:xfrm>
            <a:off x="504000" y="4570920"/>
            <a:ext cx="9540000" cy="397080"/>
          </a:xfrm>
          <a:prstGeom prst="rect">
            <a:avLst/>
          </a:prstGeom>
          <a:noFill/>
          <a:ln w="0">
            <a:noFill/>
          </a:ln>
        </p:spPr>
        <p:txBody>
          <a:bodyPr lIns="90000" rIns="90000" tIns="45000" bIns="45000" anchor="t">
            <a:noAutofit/>
          </a:bodyPr>
          <a:p>
            <a:r>
              <a:rPr b="0" lang="en-PH" sz="1800" spc="-1" strike="noStrike">
                <a:latin typeface="Lato"/>
                <a:ea typeface="AppleSystemUIFont"/>
              </a:rPr>
              <a:t>4. Nonliving things cannot multiply. They cannot reproduce, and they do not live or die.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2023-08-24T14:21:25Z</dcterms:modified>
  <cp:revision>106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