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9.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720" cy="68436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4600" cy="2784600"/>
          </a:xfrm>
          <a:prstGeom prst="rect">
            <a:avLst/>
          </a:prstGeom>
          <a:ln w="0">
            <a:noFill/>
          </a:ln>
        </p:spPr>
      </p:pic>
      <p:sp>
        <p:nvSpPr>
          <p:cNvPr id="2" name="Rectangle 5"/>
          <p:cNvSpPr/>
          <p:nvPr/>
        </p:nvSpPr>
        <p:spPr>
          <a:xfrm>
            <a:off x="3487320" y="1475280"/>
            <a:ext cx="8690040" cy="38480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040" cy="3697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720" cy="620640"/>
          </a:xfrm>
          <a:prstGeom prst="rect">
            <a:avLst/>
          </a:prstGeom>
          <a:ln w="0">
            <a:noFill/>
          </a:ln>
        </p:spPr>
      </p:pic>
      <p:sp>
        <p:nvSpPr>
          <p:cNvPr id="43" name="Rectangle 7"/>
          <p:cNvSpPr/>
          <p:nvPr/>
        </p:nvSpPr>
        <p:spPr>
          <a:xfrm>
            <a:off x="10868760" y="0"/>
            <a:ext cx="956160" cy="9561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240" cy="1020240"/>
          </a:xfrm>
          <a:prstGeom prst="rect">
            <a:avLst/>
          </a:prstGeom>
          <a:ln w="0">
            <a:noFill/>
          </a:ln>
        </p:spPr>
      </p:pic>
      <p:sp>
        <p:nvSpPr>
          <p:cNvPr id="45" name="TextBox 9"/>
          <p:cNvSpPr/>
          <p:nvPr/>
        </p:nvSpPr>
        <p:spPr>
          <a:xfrm>
            <a:off x="185400" y="6362280"/>
            <a:ext cx="467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040" cy="33703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2520" y="2853720"/>
            <a:ext cx="773748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Animal and Plant Cells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
          <p:cNvSpPr/>
          <p:nvPr/>
        </p:nvSpPr>
        <p:spPr>
          <a:xfrm>
            <a:off x="720000" y="360000"/>
            <a:ext cx="9168120" cy="708120"/>
          </a:xfrm>
          <a:prstGeom prst="rect">
            <a:avLst/>
          </a:prstGeom>
          <a:noFill/>
          <a:ln w="0">
            <a:noFill/>
          </a:ln>
        </p:spPr>
        <p:style>
          <a:lnRef idx="0"/>
          <a:fillRef idx="0"/>
          <a:effectRef idx="0"/>
          <a:fontRef idx="minor"/>
        </p:style>
      </p:sp>
      <p:sp>
        <p:nvSpPr>
          <p:cNvPr id="213" name=""/>
          <p:cNvSpPr/>
          <p:nvPr/>
        </p:nvSpPr>
        <p:spPr>
          <a:xfrm>
            <a:off x="1563480" y="54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14" name=""/>
          <p:cNvSpPr/>
          <p:nvPr/>
        </p:nvSpPr>
        <p:spPr>
          <a:xfrm>
            <a:off x="7560000" y="5400000"/>
            <a:ext cx="2874600" cy="340920"/>
          </a:xfrm>
          <a:prstGeom prst="rect">
            <a:avLst/>
          </a:prstGeom>
          <a:noFill/>
          <a:ln w="0">
            <a:noFill/>
          </a:ln>
        </p:spPr>
        <p:style>
          <a:lnRef idx="0"/>
          <a:fillRef idx="0"/>
          <a:effectRef idx="0"/>
          <a:fontRef idx="minor"/>
        </p:style>
      </p:sp>
      <p:sp>
        <p:nvSpPr>
          <p:cNvPr id="215" name=""/>
          <p:cNvSpPr/>
          <p:nvPr/>
        </p:nvSpPr>
        <p:spPr>
          <a:xfrm>
            <a:off x="10260000" y="5746320"/>
            <a:ext cx="175320" cy="340920"/>
          </a:xfrm>
          <a:prstGeom prst="rect">
            <a:avLst/>
          </a:prstGeom>
          <a:noFill/>
          <a:ln w="0">
            <a:noFill/>
          </a:ln>
        </p:spPr>
        <p:style>
          <a:lnRef idx="0"/>
          <a:fillRef idx="0"/>
          <a:effectRef idx="0"/>
          <a:fontRef idx="minor"/>
        </p:style>
      </p:sp>
      <p:graphicFrame>
        <p:nvGraphicFramePr>
          <p:cNvPr id="216" name=""/>
          <p:cNvGraphicFramePr/>
          <p:nvPr/>
        </p:nvGraphicFramePr>
        <p:xfrm>
          <a:off x="1006560" y="1800000"/>
          <a:ext cx="10259640" cy="2607840"/>
        </p:xfrm>
        <a:graphic>
          <a:graphicData uri="http://schemas.openxmlformats.org/drawingml/2006/table">
            <a:tbl>
              <a:tblPr/>
              <a:tblGrid>
                <a:gridCol w="2661840"/>
                <a:gridCol w="2357640"/>
                <a:gridCol w="5240520"/>
              </a:tblGrid>
              <a:tr h="177480">
                <a:tc gridSpan="3">
                  <a:txBody>
                    <a:bodyPr lIns="90000" rIns="90000" anchor="ctr">
                      <a:noAutofit/>
                    </a:bodyPr>
                    <a:p>
                      <a:pPr algn="ctr">
                        <a:lnSpc>
                          <a:spcPct val="100000"/>
                        </a:lnSpc>
                        <a:buNone/>
                      </a:pPr>
                      <a:r>
                        <a:rPr b="1" lang="en-PH" sz="1800" spc="-1" strike="noStrike">
                          <a:latin typeface="Lato"/>
                        </a:rPr>
                        <a:t>History of the Development of Cell Theory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r>
              <a:tr h="607680">
                <a:tc>
                  <a:txBody>
                    <a:bodyPr lIns="90000" rIns="90000" anchor="ctr">
                      <a:noAutofit/>
                    </a:bodyPr>
                    <a:p>
                      <a:pPr algn="ctr">
                        <a:lnSpc>
                          <a:spcPct val="100000"/>
                        </a:lnSpc>
                        <a:buNone/>
                      </a:pPr>
                      <a:r>
                        <a:rPr b="1" lang="en-PH" sz="1800" spc="-1" strike="noStrike">
                          <a:latin typeface="Lato"/>
                        </a:rPr>
                        <a:t>Scientists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Year</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Discoveries/Inventions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607680">
                <a:tc>
                  <a:txBody>
                    <a:bodyPr lIns="90000" rIns="90000" anchor="ctr">
                      <a:noAutofit/>
                    </a:bodyPr>
                    <a:p>
                      <a:pPr algn="ctr">
                        <a:lnSpc>
                          <a:spcPct val="100000"/>
                        </a:lnSpc>
                        <a:buNone/>
                      </a:pPr>
                      <a:r>
                        <a:rPr b="0" lang="en-PH" sz="1800" spc="-1" strike="noStrike">
                          <a:latin typeface="Lato"/>
                        </a:rPr>
                        <a:t>Matthias Schleiden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1838</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just">
                        <a:lnSpc>
                          <a:spcPct val="100000"/>
                        </a:lnSpc>
                        <a:buNone/>
                      </a:pPr>
                      <a:r>
                        <a:rPr b="0" lang="en-PH" sz="1800" spc="-1" strike="noStrike">
                          <a:latin typeface="Lato"/>
                          <a:ea typeface="¾Têþ"/>
                        </a:rPr>
                        <a:t>He examined several plant parts and concluded that “all plants are made up of cells.”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607680">
                <a:tc>
                  <a:txBody>
                    <a:bodyPr lIns="90000" rIns="90000" anchor="ctr">
                      <a:noAutofit/>
                    </a:bodyPr>
                    <a:p>
                      <a:pPr algn="ctr">
                        <a:lnSpc>
                          <a:spcPct val="100000"/>
                        </a:lnSpc>
                        <a:buNone/>
                      </a:pPr>
                      <a:r>
                        <a:rPr b="0" lang="en-PH" sz="1800" spc="-1" strike="noStrike">
                          <a:latin typeface="Lato"/>
                        </a:rPr>
                        <a:t>Theodore Schwann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1839</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just">
                        <a:lnSpc>
                          <a:spcPct val="100000"/>
                        </a:lnSpc>
                        <a:buNone/>
                      </a:pPr>
                      <a:r>
                        <a:rPr b="0" lang="en-PH" sz="1800" spc="-1" strike="noStrike">
                          <a:latin typeface="Lato"/>
                        </a:rPr>
                        <a:t>He examined several animal parts and concluded that “all animals are made up of cells.”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607680">
                <a:tc>
                  <a:txBody>
                    <a:bodyPr lIns="90000" rIns="90000" anchor="ctr">
                      <a:noAutofit/>
                    </a:bodyPr>
                    <a:p>
                      <a:pPr algn="ctr">
                        <a:lnSpc>
                          <a:spcPct val="100000"/>
                        </a:lnSpc>
                        <a:buNone/>
                      </a:pPr>
                      <a:r>
                        <a:rPr b="0" lang="en-PH" sz="1800" spc="-1" strike="noStrike">
                          <a:latin typeface="Lato"/>
                        </a:rPr>
                        <a:t>Rudolf Virchow</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1855</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just">
                        <a:lnSpc>
                          <a:spcPct val="100000"/>
                        </a:lnSpc>
                        <a:buNone/>
                      </a:pPr>
                      <a:r>
                        <a:rPr b="0" lang="en-PH" sz="1800" spc="-1" strike="noStrike">
                          <a:latin typeface="Lato"/>
                        </a:rPr>
                        <a:t>He discovered the process of cell division and proposed that “cells come from the division of preexisting cells.”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
          <p:cNvSpPr/>
          <p:nvPr/>
        </p:nvSpPr>
        <p:spPr>
          <a:xfrm>
            <a:off x="720000" y="360000"/>
            <a:ext cx="9168120" cy="708120"/>
          </a:xfrm>
          <a:prstGeom prst="rect">
            <a:avLst/>
          </a:prstGeom>
          <a:noFill/>
          <a:ln w="0">
            <a:noFill/>
          </a:ln>
        </p:spPr>
        <p:style>
          <a:lnRef idx="0"/>
          <a:fillRef idx="0"/>
          <a:effectRef idx="0"/>
          <a:fontRef idx="minor"/>
        </p:style>
      </p:sp>
      <p:sp>
        <p:nvSpPr>
          <p:cNvPr id="218" name=""/>
          <p:cNvSpPr/>
          <p:nvPr/>
        </p:nvSpPr>
        <p:spPr>
          <a:xfrm>
            <a:off x="1563480" y="54216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19" name=""/>
          <p:cNvSpPr/>
          <p:nvPr/>
        </p:nvSpPr>
        <p:spPr>
          <a:xfrm>
            <a:off x="7560000" y="5400000"/>
            <a:ext cx="2874600" cy="340920"/>
          </a:xfrm>
          <a:prstGeom prst="rect">
            <a:avLst/>
          </a:prstGeom>
          <a:noFill/>
          <a:ln w="0">
            <a:noFill/>
          </a:ln>
        </p:spPr>
        <p:style>
          <a:lnRef idx="0"/>
          <a:fillRef idx="0"/>
          <a:effectRef idx="0"/>
          <a:fontRef idx="minor"/>
        </p:style>
      </p:sp>
      <p:sp>
        <p:nvSpPr>
          <p:cNvPr id="220" name=""/>
          <p:cNvSpPr/>
          <p:nvPr/>
        </p:nvSpPr>
        <p:spPr>
          <a:xfrm>
            <a:off x="10260000" y="5746320"/>
            <a:ext cx="175320" cy="340920"/>
          </a:xfrm>
          <a:prstGeom prst="rect">
            <a:avLst/>
          </a:prstGeom>
          <a:noFill/>
          <a:ln w="0">
            <a:noFill/>
          </a:ln>
        </p:spPr>
        <p:style>
          <a:lnRef idx="0"/>
          <a:fillRef idx="0"/>
          <a:effectRef idx="0"/>
          <a:fontRef idx="minor"/>
        </p:style>
      </p:sp>
      <p:sp>
        <p:nvSpPr>
          <p:cNvPr id="221" name=""/>
          <p:cNvSpPr/>
          <p:nvPr/>
        </p:nvSpPr>
        <p:spPr>
          <a:xfrm>
            <a:off x="966240" y="1980000"/>
            <a:ext cx="10258560" cy="255528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investigations conducted by Schleiden, Schwann, and Virchow formed the basis of the cell theory, which was formulated in 1839. The theory states the following:</a:t>
            </a:r>
            <a:b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All organisms are composed of cells.</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cell is the basic unit of structure of all living things.</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cell is the basic unit of function of all living things.</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Cells arise by the division of preexisting cells, and they can be cultured to produce more cells in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two ways: outside the organism or cell (</a:t>
            </a:r>
            <a:r>
              <a:rPr b="1" lang="en-PH" sz="1800" spc="-1" strike="noStrike">
                <a:solidFill>
                  <a:srgbClr val="000000"/>
                </a:solidFill>
                <a:latin typeface="Lato"/>
                <a:ea typeface="DejaVu Sans"/>
              </a:rPr>
              <a:t>in vitro</a:t>
            </a:r>
            <a:r>
              <a:rPr b="0" lang="en-PH" sz="1800" spc="-1" strike="noStrike">
                <a:solidFill>
                  <a:srgbClr val="000000"/>
                </a:solidFill>
                <a:latin typeface="Lato"/>
                <a:ea typeface="DejaVu Sans"/>
              </a:rPr>
              <a:t>) or inside the organism or cell (</a:t>
            </a:r>
            <a:r>
              <a:rPr b="1" lang="en-PH" sz="1800" spc="-1" strike="noStrike">
                <a:solidFill>
                  <a:srgbClr val="000000"/>
                </a:solidFill>
                <a:latin typeface="Lato"/>
                <a:ea typeface="DejaVu Sans"/>
              </a:rPr>
              <a:t>in vivo</a:t>
            </a:r>
            <a:r>
              <a:rPr b="0" lang="en-PH" sz="1800" spc="-1" strike="noStrike">
                <a:solidFill>
                  <a:srgbClr val="000000"/>
                </a:solidFill>
                <a:latin typeface="Lato"/>
                <a:ea typeface="DejaVu Sans"/>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
          <p:cNvSpPr/>
          <p:nvPr/>
        </p:nvSpPr>
        <p:spPr>
          <a:xfrm>
            <a:off x="720000" y="360000"/>
            <a:ext cx="9168120" cy="708120"/>
          </a:xfrm>
          <a:prstGeom prst="rect">
            <a:avLst/>
          </a:prstGeom>
          <a:noFill/>
          <a:ln w="0">
            <a:noFill/>
          </a:ln>
        </p:spPr>
        <p:style>
          <a:lnRef idx="0"/>
          <a:fillRef idx="0"/>
          <a:effectRef idx="0"/>
          <a:fontRef idx="minor"/>
        </p:style>
      </p:sp>
      <p:sp>
        <p:nvSpPr>
          <p:cNvPr id="223" name=""/>
          <p:cNvSpPr/>
          <p:nvPr/>
        </p:nvSpPr>
        <p:spPr>
          <a:xfrm>
            <a:off x="1563480" y="504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24" name=""/>
          <p:cNvSpPr/>
          <p:nvPr/>
        </p:nvSpPr>
        <p:spPr>
          <a:xfrm>
            <a:off x="7560000" y="5400000"/>
            <a:ext cx="2874600" cy="340920"/>
          </a:xfrm>
          <a:prstGeom prst="rect">
            <a:avLst/>
          </a:prstGeom>
          <a:noFill/>
          <a:ln w="0">
            <a:noFill/>
          </a:ln>
        </p:spPr>
        <p:style>
          <a:lnRef idx="0"/>
          <a:fillRef idx="0"/>
          <a:effectRef idx="0"/>
          <a:fontRef idx="minor"/>
        </p:style>
      </p:sp>
      <p:sp>
        <p:nvSpPr>
          <p:cNvPr id="225" name=""/>
          <p:cNvSpPr/>
          <p:nvPr/>
        </p:nvSpPr>
        <p:spPr>
          <a:xfrm>
            <a:off x="10260000" y="5746320"/>
            <a:ext cx="175320" cy="340920"/>
          </a:xfrm>
          <a:prstGeom prst="rect">
            <a:avLst/>
          </a:prstGeom>
          <a:noFill/>
          <a:ln w="0">
            <a:noFill/>
          </a:ln>
        </p:spPr>
        <p:style>
          <a:lnRef idx="0"/>
          <a:fillRef idx="0"/>
          <a:effectRef idx="0"/>
          <a:fontRef idx="minor"/>
        </p:style>
      </p:sp>
      <p:sp>
        <p:nvSpPr>
          <p:cNvPr id="226" name=""/>
          <p:cNvSpPr/>
          <p:nvPr/>
        </p:nvSpPr>
        <p:spPr>
          <a:xfrm>
            <a:off x="4014000" y="1512000"/>
            <a:ext cx="4162680" cy="538560"/>
          </a:xfrm>
          <a:prstGeom prst="rect">
            <a:avLst/>
          </a:prstGeom>
          <a:solidFill>
            <a:srgbClr val="ffffff"/>
          </a:solidFill>
          <a:ln w="12600">
            <a:solidFill>
              <a:srgbClr val="000000"/>
            </a:solidFill>
            <a:round/>
          </a:ln>
        </p:spPr>
        <p:style>
          <a:lnRef idx="0"/>
          <a:fillRef idx="0"/>
          <a:effectRef idx="0"/>
          <a:fontRef idx="minor"/>
        </p:style>
        <p:txBody>
          <a:bodyPr lIns="96120" rIns="96120" tIns="51120" bIns="51120" anchor="ctr">
            <a:noAutofit/>
          </a:bodyPr>
          <a:p>
            <a:pPr algn="ctr">
              <a:lnSpc>
                <a:spcPct val="100000"/>
              </a:lnSpc>
              <a:buNone/>
            </a:pPr>
            <a:r>
              <a:rPr b="1" lang="en-PH" sz="1800" spc="-1" strike="noStrike">
                <a:solidFill>
                  <a:srgbClr val="000000"/>
                </a:solidFill>
                <a:latin typeface="Lato"/>
                <a:ea typeface="DejaVu Sans"/>
              </a:rPr>
              <a:t>The Structure of a Typical Cell</a:t>
            </a:r>
            <a:endParaRPr b="0" lang="en-PH" sz="1800" spc="-1" strike="noStrike">
              <a:latin typeface="Arial"/>
            </a:endParaRPr>
          </a:p>
        </p:txBody>
      </p:sp>
      <p:sp>
        <p:nvSpPr>
          <p:cNvPr id="227" name=""/>
          <p:cNvSpPr/>
          <p:nvPr/>
        </p:nvSpPr>
        <p:spPr>
          <a:xfrm>
            <a:off x="1056240" y="2160000"/>
            <a:ext cx="10078560" cy="35208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Living things vary in terms of the number of cells that compose their bodies. Some organisms like humans, sea stars, and frogs are composed of many cells. These organisms are described as </a:t>
            </a:r>
            <a:r>
              <a:rPr b="1" lang="en-PH" sz="1800" spc="-1" strike="noStrike">
                <a:solidFill>
                  <a:srgbClr val="000000"/>
                </a:solidFill>
                <a:latin typeface="Lato"/>
                <a:ea typeface="DejaVu Sans"/>
              </a:rPr>
              <a:t>multicellular</a:t>
            </a:r>
            <a:r>
              <a:rPr b="0" lang="en-PH" sz="1800" spc="-1" strike="noStrike">
                <a:solidFill>
                  <a:srgbClr val="000000"/>
                </a:solidFill>
                <a:latin typeface="Lato"/>
                <a:ea typeface="DejaVu Sans"/>
              </a:rPr>
              <a:t>. Others like the Amoeba, Paramecium, and bacteria are composed only of one cell; thus, they are described as </a:t>
            </a:r>
            <a:r>
              <a:rPr b="1" lang="en-PH" sz="1800" spc="-1" strike="noStrike">
                <a:solidFill>
                  <a:srgbClr val="000000"/>
                </a:solidFill>
                <a:latin typeface="Lato"/>
                <a:ea typeface="DejaVu Sans"/>
              </a:rPr>
              <a:t>unicellular</a:t>
            </a:r>
            <a:r>
              <a:rPr b="0" lang="en-PH" sz="1800" spc="-1" strike="noStrike">
                <a:solidFill>
                  <a:srgbClr val="000000"/>
                </a:solidFill>
                <a:latin typeface="Lato"/>
                <a:ea typeface="DejaVu Sans"/>
              </a:rPr>
              <a:t>.</a:t>
            </a:r>
            <a:endParaRPr b="0" lang="en-PH" sz="1800" spc="-1" strike="noStrike">
              <a:latin typeface="Arial"/>
            </a:endParaRPr>
          </a:p>
          <a:p>
            <a:pPr algn="just">
              <a:lnSpc>
                <a:spcPct val="115000"/>
              </a:lnSpc>
              <a:buNone/>
            </a:pPr>
            <a:b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Living things also differ in the kind of cells they have. Some living things like plants, animals, fungi, and protists (Paramecium and Amoeba) have </a:t>
            </a:r>
            <a:r>
              <a:rPr b="1" lang="en-PH" sz="1800" spc="-1" strike="noStrike">
                <a:solidFill>
                  <a:srgbClr val="000000"/>
                </a:solidFill>
                <a:latin typeface="Lato"/>
                <a:ea typeface="DejaVu Sans"/>
              </a:rPr>
              <a:t>eukaryotic</a:t>
            </a:r>
            <a:r>
              <a:rPr b="0" lang="en-PH" sz="1800" spc="-1" strike="noStrike">
                <a:solidFill>
                  <a:srgbClr val="000000"/>
                </a:solidFill>
                <a:latin typeface="Lato"/>
                <a:ea typeface="DejaVu Sans"/>
              </a:rPr>
              <a:t> cells. This means that their cells have a distinct nucleus (plural: nuclei) and their organelles are membrane-bound. The membrane is the single or double-layered outer boundary or covering of an organelle. </a:t>
            </a:r>
            <a:r>
              <a:rPr b="1" lang="en-PH" sz="1800" spc="-1" strike="noStrike">
                <a:solidFill>
                  <a:srgbClr val="000000"/>
                </a:solidFill>
                <a:latin typeface="Lato"/>
                <a:ea typeface="DejaVu Sans"/>
              </a:rPr>
              <a:t>Organelles</a:t>
            </a:r>
            <a:r>
              <a:rPr b="0" lang="en-PH" sz="1800" spc="-1" strike="noStrike">
                <a:solidFill>
                  <a:srgbClr val="000000"/>
                </a:solidFill>
                <a:latin typeface="Lato"/>
                <a:ea typeface="DejaVu Sans"/>
              </a:rPr>
              <a:t> (Latin: organella, meaning instrument or tool) </a:t>
            </a:r>
            <a:r>
              <a:rPr b="0" lang="en-PH" sz="1800" spc="-1" strike="noStrike">
                <a:solidFill>
                  <a:srgbClr val="000000"/>
                </a:solidFill>
                <a:latin typeface="Lato"/>
                <a:ea typeface="¾Têþ"/>
              </a:rPr>
              <a:t>are structures that perform specific functions that are crucial to the survival of the cell.</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
          <p:cNvSpPr/>
          <p:nvPr/>
        </p:nvSpPr>
        <p:spPr>
          <a:xfrm>
            <a:off x="720000" y="360000"/>
            <a:ext cx="9168120" cy="708120"/>
          </a:xfrm>
          <a:prstGeom prst="rect">
            <a:avLst/>
          </a:prstGeom>
          <a:noFill/>
          <a:ln w="0">
            <a:noFill/>
          </a:ln>
        </p:spPr>
        <p:style>
          <a:lnRef idx="0"/>
          <a:fillRef idx="0"/>
          <a:effectRef idx="0"/>
          <a:fontRef idx="minor"/>
        </p:style>
      </p:sp>
      <p:sp>
        <p:nvSpPr>
          <p:cNvPr id="229" name=""/>
          <p:cNvSpPr/>
          <p:nvPr/>
        </p:nvSpPr>
        <p:spPr>
          <a:xfrm>
            <a:off x="1556280" y="54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30" name=""/>
          <p:cNvSpPr/>
          <p:nvPr/>
        </p:nvSpPr>
        <p:spPr>
          <a:xfrm>
            <a:off x="7560000" y="5400000"/>
            <a:ext cx="2874600" cy="340920"/>
          </a:xfrm>
          <a:prstGeom prst="rect">
            <a:avLst/>
          </a:prstGeom>
          <a:noFill/>
          <a:ln w="0">
            <a:noFill/>
          </a:ln>
        </p:spPr>
        <p:style>
          <a:lnRef idx="0"/>
          <a:fillRef idx="0"/>
          <a:effectRef idx="0"/>
          <a:fontRef idx="minor"/>
        </p:style>
      </p:sp>
      <p:sp>
        <p:nvSpPr>
          <p:cNvPr id="231" name=""/>
          <p:cNvSpPr/>
          <p:nvPr/>
        </p:nvSpPr>
        <p:spPr>
          <a:xfrm>
            <a:off x="10260000" y="5746320"/>
            <a:ext cx="175320" cy="340920"/>
          </a:xfrm>
          <a:prstGeom prst="rect">
            <a:avLst/>
          </a:prstGeom>
          <a:noFill/>
          <a:ln w="0">
            <a:noFill/>
          </a:ln>
        </p:spPr>
        <p:style>
          <a:lnRef idx="0"/>
          <a:fillRef idx="0"/>
          <a:effectRef idx="0"/>
          <a:fontRef idx="minor"/>
        </p:style>
      </p:sp>
      <p:sp>
        <p:nvSpPr>
          <p:cNvPr id="232" name=""/>
          <p:cNvSpPr/>
          <p:nvPr/>
        </p:nvSpPr>
        <p:spPr>
          <a:xfrm>
            <a:off x="1235880" y="1447200"/>
            <a:ext cx="9718560" cy="1008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Two groups of living things have prokaryotic cells the Archaea (e.g., blue-green algae) and the Eubacteria (bacteria). They are considered prokaryotic because their cells lack a distinct nucleus and they have fewer organelles that are not membrane-bound.</a:t>
            </a:r>
            <a:endParaRPr b="0" lang="en-PH" sz="1800" spc="-1" strike="noStrike">
              <a:latin typeface="Arial"/>
            </a:endParaRPr>
          </a:p>
        </p:txBody>
      </p:sp>
      <p:graphicFrame>
        <p:nvGraphicFramePr>
          <p:cNvPr id="233" name=""/>
          <p:cNvGraphicFramePr/>
          <p:nvPr/>
        </p:nvGraphicFramePr>
        <p:xfrm>
          <a:off x="1149480" y="2527200"/>
          <a:ext cx="9899640" cy="2316600"/>
        </p:xfrm>
        <a:graphic>
          <a:graphicData uri="http://schemas.openxmlformats.org/drawingml/2006/table">
            <a:tbl>
              <a:tblPr/>
              <a:tblGrid>
                <a:gridCol w="2779560"/>
                <a:gridCol w="3709800"/>
                <a:gridCol w="3410640"/>
              </a:tblGrid>
              <a:tr h="478080">
                <a:tc gridSpan="3">
                  <a:txBody>
                    <a:bodyPr lIns="90000" rIns="90000" anchor="ctr">
                      <a:noAutofit/>
                    </a:bodyPr>
                    <a:p>
                      <a:pPr algn="ctr">
                        <a:lnSpc>
                          <a:spcPct val="100000"/>
                        </a:lnSpc>
                        <a:buNone/>
                      </a:pPr>
                      <a:r>
                        <a:rPr b="1" lang="en-PH" sz="1800" spc="-1" strike="noStrike">
                          <a:latin typeface="Lato"/>
                        </a:rPr>
                        <a:t>Structures of a Eukaryotic Cell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r>
              <a:tr h="471600">
                <a:tc>
                  <a:txBody>
                    <a:bodyPr lIns="90000" rIns="90000" anchor="ctr">
                      <a:noAutofit/>
                    </a:bodyPr>
                    <a:p>
                      <a:pPr algn="ctr">
                        <a:lnSpc>
                          <a:spcPct val="100000"/>
                        </a:lnSpc>
                        <a:buNone/>
                      </a:pPr>
                      <a:r>
                        <a:rPr b="1" lang="en-PH" sz="1800" spc="-1" strike="noStrike">
                          <a:latin typeface="Lato"/>
                        </a:rPr>
                        <a:t>Part/Organelle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Structure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Function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683640">
                <a:tc>
                  <a:txBody>
                    <a:bodyPr lIns="90000" rIns="90000" anchor="ctr">
                      <a:noAutofit/>
                    </a:bodyPr>
                    <a:p>
                      <a:pPr>
                        <a:lnSpc>
                          <a:spcPct val="100000"/>
                        </a:lnSpc>
                        <a:buNone/>
                      </a:pPr>
                      <a:r>
                        <a:rPr b="0" lang="en-PH" sz="1800" spc="-1" strike="noStrike">
                          <a:latin typeface="Lato"/>
                        </a:rPr>
                        <a:t>1. Cell wall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A nonliving component; composed of cellulose, a polysaccharide (several units of glucose)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Provides mechanical support and maintains cell shape in cells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683640">
                <a:tc>
                  <a:txBody>
                    <a:bodyPr lIns="90000" rIns="90000" anchor="ctr">
                      <a:noAutofit/>
                    </a:bodyPr>
                    <a:p>
                      <a:pPr>
                        <a:lnSpc>
                          <a:spcPct val="100000"/>
                        </a:lnSpc>
                        <a:buNone/>
                      </a:pPr>
                      <a:r>
                        <a:rPr b="0" lang="en-PH" sz="1800" spc="-1" strike="noStrike">
                          <a:latin typeface="Lato"/>
                        </a:rPr>
                        <a:t>2. Plasma membrane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Flexible and elastic; composed of double layers of phospholipids, proteins, carbohydrates, and steroids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A selectively permeable membrane that regulates the entry and exit of materials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
          <p:cNvSpPr/>
          <p:nvPr/>
        </p:nvSpPr>
        <p:spPr>
          <a:xfrm>
            <a:off x="720000" y="360000"/>
            <a:ext cx="9168120" cy="708120"/>
          </a:xfrm>
          <a:prstGeom prst="rect">
            <a:avLst/>
          </a:prstGeom>
          <a:noFill/>
          <a:ln w="0">
            <a:noFill/>
          </a:ln>
        </p:spPr>
        <p:style>
          <a:lnRef idx="0"/>
          <a:fillRef idx="0"/>
          <a:effectRef idx="0"/>
          <a:fontRef idx="minor"/>
        </p:style>
      </p:sp>
      <p:sp>
        <p:nvSpPr>
          <p:cNvPr id="235" name=""/>
          <p:cNvSpPr/>
          <p:nvPr/>
        </p:nvSpPr>
        <p:spPr>
          <a:xfrm>
            <a:off x="1563480" y="36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36" name=""/>
          <p:cNvSpPr/>
          <p:nvPr/>
        </p:nvSpPr>
        <p:spPr>
          <a:xfrm>
            <a:off x="7560000" y="5400000"/>
            <a:ext cx="2874600" cy="340920"/>
          </a:xfrm>
          <a:prstGeom prst="rect">
            <a:avLst/>
          </a:prstGeom>
          <a:noFill/>
          <a:ln w="0">
            <a:noFill/>
          </a:ln>
        </p:spPr>
        <p:style>
          <a:lnRef idx="0"/>
          <a:fillRef idx="0"/>
          <a:effectRef idx="0"/>
          <a:fontRef idx="minor"/>
        </p:style>
      </p:sp>
      <p:sp>
        <p:nvSpPr>
          <p:cNvPr id="237" name=""/>
          <p:cNvSpPr/>
          <p:nvPr/>
        </p:nvSpPr>
        <p:spPr>
          <a:xfrm>
            <a:off x="10260000" y="5746320"/>
            <a:ext cx="175320" cy="340920"/>
          </a:xfrm>
          <a:prstGeom prst="rect">
            <a:avLst/>
          </a:prstGeom>
          <a:noFill/>
          <a:ln w="0">
            <a:noFill/>
          </a:ln>
        </p:spPr>
        <p:style>
          <a:lnRef idx="0"/>
          <a:fillRef idx="0"/>
          <a:effectRef idx="0"/>
          <a:fontRef idx="minor"/>
        </p:style>
      </p:sp>
      <p:graphicFrame>
        <p:nvGraphicFramePr>
          <p:cNvPr id="238" name=""/>
          <p:cNvGraphicFramePr/>
          <p:nvPr/>
        </p:nvGraphicFramePr>
        <p:xfrm>
          <a:off x="1106640" y="1267200"/>
          <a:ext cx="10010160" cy="3926160"/>
        </p:xfrm>
        <a:graphic>
          <a:graphicData uri="http://schemas.openxmlformats.org/drawingml/2006/table">
            <a:tbl>
              <a:tblPr/>
              <a:tblGrid>
                <a:gridCol w="2099520"/>
                <a:gridCol w="4641840"/>
                <a:gridCol w="3269160"/>
              </a:tblGrid>
              <a:tr h="1268640">
                <a:tc>
                  <a:txBody>
                    <a:bodyPr lIns="90000" rIns="90000" anchor="ctr">
                      <a:noAutofit/>
                    </a:bodyPr>
                    <a:p>
                      <a:pPr>
                        <a:lnSpc>
                          <a:spcPct val="100000"/>
                        </a:lnSpc>
                        <a:buNone/>
                      </a:pPr>
                      <a:r>
                        <a:rPr b="0" lang="en-PH" sz="1800" spc="-1" strike="noStrike">
                          <a:latin typeface="Lato"/>
                        </a:rPr>
                        <a:t>3. Mitochondrion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A double membrane-bound structure; inner membrane is folded forming cristae; referred to as the “powerhouse” of the cell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Provides energy for the cell in the form of adenosine triphosphate (ATP)</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885960">
                <a:tc>
                  <a:txBody>
                    <a:bodyPr lIns="90000" rIns="90000" anchor="ctr">
                      <a:noAutofit/>
                    </a:bodyPr>
                    <a:p>
                      <a:pPr>
                        <a:lnSpc>
                          <a:spcPct val="100000"/>
                        </a:lnSpc>
                        <a:buNone/>
                      </a:pPr>
                      <a:r>
                        <a:rPr b="0" lang="en-PH" sz="1800" spc="-1" strike="noStrike">
                          <a:latin typeface="Lato"/>
                        </a:rPr>
                        <a:t>4. Vacuole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A compartment covered by a single membrane called tonoplast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Stores water, food, and waste for the cells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885960">
                <a:tc>
                  <a:txBody>
                    <a:bodyPr lIns="90000" rIns="90000" anchor="ctr">
                      <a:noAutofit/>
                    </a:bodyPr>
                    <a:p>
                      <a:pPr>
                        <a:lnSpc>
                          <a:spcPct val="100000"/>
                        </a:lnSpc>
                        <a:buNone/>
                      </a:pPr>
                      <a:r>
                        <a:rPr b="0" lang="en-PH" sz="1800" spc="-1" strike="noStrike">
                          <a:latin typeface="Lato"/>
                        </a:rPr>
                        <a:t>5. Golgi apparatus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Stacks of single membranes that are connected to the plasma membrane and endoplasmic reticulum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Sorts, packages, and secretes materials; also involved in the processing and modification of proteins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885960">
                <a:tc>
                  <a:txBody>
                    <a:bodyPr lIns="90000" rIns="90000" anchor="ctr">
                      <a:noAutofit/>
                    </a:bodyPr>
                    <a:p>
                      <a:pPr>
                        <a:lnSpc>
                          <a:spcPct val="100000"/>
                        </a:lnSpc>
                        <a:buNone/>
                      </a:pPr>
                      <a:r>
                        <a:rPr b="0" lang="en-PH" sz="1800" spc="-1" strike="noStrike">
                          <a:latin typeface="Lato"/>
                        </a:rPr>
                        <a:t>6. Cytoplasm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The complex fluid that fills the cell; the outer cytoplasm (exoplasm) is gel like while the inner cytoplasm is fluid (sol like); the fluid part is capable of streaming (cyclosis)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The matrix of the different cellular organelles; distribution of materials throughout the cell due to cyclosis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
          <p:cNvSpPr/>
          <p:nvPr/>
        </p:nvSpPr>
        <p:spPr>
          <a:xfrm>
            <a:off x="720000" y="360000"/>
            <a:ext cx="9168120" cy="708120"/>
          </a:xfrm>
          <a:prstGeom prst="rect">
            <a:avLst/>
          </a:prstGeom>
          <a:noFill/>
          <a:ln w="0">
            <a:noFill/>
          </a:ln>
        </p:spPr>
        <p:style>
          <a:lnRef idx="0"/>
          <a:fillRef idx="0"/>
          <a:effectRef idx="0"/>
          <a:fontRef idx="minor"/>
        </p:style>
      </p:sp>
      <p:sp>
        <p:nvSpPr>
          <p:cNvPr id="240" name=""/>
          <p:cNvSpPr/>
          <p:nvPr/>
        </p:nvSpPr>
        <p:spPr>
          <a:xfrm>
            <a:off x="1563480" y="61416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41" name=""/>
          <p:cNvSpPr/>
          <p:nvPr/>
        </p:nvSpPr>
        <p:spPr>
          <a:xfrm>
            <a:off x="7560000" y="5400000"/>
            <a:ext cx="2874600" cy="340920"/>
          </a:xfrm>
          <a:prstGeom prst="rect">
            <a:avLst/>
          </a:prstGeom>
          <a:noFill/>
          <a:ln w="0">
            <a:noFill/>
          </a:ln>
        </p:spPr>
        <p:style>
          <a:lnRef idx="0"/>
          <a:fillRef idx="0"/>
          <a:effectRef idx="0"/>
          <a:fontRef idx="minor"/>
        </p:style>
      </p:sp>
      <p:sp>
        <p:nvSpPr>
          <p:cNvPr id="242" name=""/>
          <p:cNvSpPr/>
          <p:nvPr/>
        </p:nvSpPr>
        <p:spPr>
          <a:xfrm>
            <a:off x="10260000" y="5746320"/>
            <a:ext cx="175320" cy="340920"/>
          </a:xfrm>
          <a:prstGeom prst="rect">
            <a:avLst/>
          </a:prstGeom>
          <a:noFill/>
          <a:ln w="0">
            <a:noFill/>
          </a:ln>
        </p:spPr>
        <p:style>
          <a:lnRef idx="0"/>
          <a:fillRef idx="0"/>
          <a:effectRef idx="0"/>
          <a:fontRef idx="minor"/>
        </p:style>
      </p:sp>
      <p:graphicFrame>
        <p:nvGraphicFramePr>
          <p:cNvPr id="243" name=""/>
          <p:cNvGraphicFramePr/>
          <p:nvPr/>
        </p:nvGraphicFramePr>
        <p:xfrm>
          <a:off x="1413360" y="1677600"/>
          <a:ext cx="9608040" cy="4189680"/>
        </p:xfrm>
        <a:graphic>
          <a:graphicData uri="http://schemas.openxmlformats.org/drawingml/2006/table">
            <a:tbl>
              <a:tblPr/>
              <a:tblGrid>
                <a:gridCol w="2739240"/>
                <a:gridCol w="3591000"/>
                <a:gridCol w="3278160"/>
              </a:tblGrid>
              <a:tr h="1100160">
                <a:tc>
                  <a:txBody>
                    <a:bodyPr lIns="90000" rIns="90000" anchor="ctr">
                      <a:noAutofit/>
                    </a:bodyPr>
                    <a:p>
                      <a:pPr>
                        <a:lnSpc>
                          <a:spcPct val="100000"/>
                        </a:lnSpc>
                        <a:buNone/>
                      </a:pPr>
                      <a:r>
                        <a:rPr b="0" lang="en-PH" sz="1800" spc="-1" strike="noStrike">
                          <a:latin typeface="Lato"/>
                        </a:rPr>
                        <a:t>7. Nuclear membrane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A double-layered membrane that encloses the nucleus; outer membrane is porous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Separates the nuclear contents from the contents of the cytoplasm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010880">
                <a:tc>
                  <a:txBody>
                    <a:bodyPr lIns="90000" rIns="90000" anchor="ctr">
                      <a:noAutofit/>
                    </a:bodyPr>
                    <a:p>
                      <a:pPr>
                        <a:lnSpc>
                          <a:spcPct val="100000"/>
                        </a:lnSpc>
                        <a:buNone/>
                      </a:pPr>
                      <a:r>
                        <a:rPr b="0" lang="en-PH" sz="1800" spc="-1" strike="noStrike">
                          <a:latin typeface="Lato"/>
                        </a:rPr>
                        <a:t>8. Nucleolus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The dense, spherical body inside the nucleus; contains the nucleic acid RNA</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Synthesis of RNA and production of ribosomes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942120">
                <a:tc>
                  <a:txBody>
                    <a:bodyPr lIns="90000" rIns="90000" anchor="ctr">
                      <a:noAutofit/>
                    </a:bodyPr>
                    <a:p>
                      <a:pPr>
                        <a:lnSpc>
                          <a:spcPct val="100000"/>
                        </a:lnSpc>
                        <a:buNone/>
                      </a:pPr>
                      <a:r>
                        <a:rPr b="0" lang="en-PH" sz="1800" spc="-1" strike="noStrike">
                          <a:latin typeface="Lato"/>
                        </a:rPr>
                        <a:t>9. Nucleoplasm/ nuclear  sap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The gel-like material that fills the nucleus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Functions as the matrix of the chromosomes and nucleolus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136880">
                <a:tc>
                  <a:txBody>
                    <a:bodyPr lIns="90000" rIns="90000" anchor="ctr">
                      <a:noAutofit/>
                    </a:bodyPr>
                    <a:p>
                      <a:pPr>
                        <a:lnSpc>
                          <a:spcPct val="100000"/>
                        </a:lnSpc>
                        <a:buNone/>
                      </a:pPr>
                      <a:r>
                        <a:rPr b="0" lang="en-PH" sz="1800" spc="-1" strike="noStrike">
                          <a:latin typeface="Lato"/>
                        </a:rPr>
                        <a:t>10. Chromosomes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Highly coiled structures that form a network over the nucleoplasm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Carriers of genes responsible in transmitting hereditary characteristics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
          <p:cNvSpPr/>
          <p:nvPr/>
        </p:nvSpPr>
        <p:spPr>
          <a:xfrm>
            <a:off x="720000" y="360000"/>
            <a:ext cx="9168120" cy="708120"/>
          </a:xfrm>
          <a:prstGeom prst="rect">
            <a:avLst/>
          </a:prstGeom>
          <a:noFill/>
          <a:ln w="0">
            <a:noFill/>
          </a:ln>
        </p:spPr>
        <p:style>
          <a:lnRef idx="0"/>
          <a:fillRef idx="0"/>
          <a:effectRef idx="0"/>
          <a:fontRef idx="minor"/>
        </p:style>
      </p:sp>
      <p:sp>
        <p:nvSpPr>
          <p:cNvPr id="245" name=""/>
          <p:cNvSpPr/>
          <p:nvPr/>
        </p:nvSpPr>
        <p:spPr>
          <a:xfrm>
            <a:off x="1564200" y="36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46" name=""/>
          <p:cNvSpPr/>
          <p:nvPr/>
        </p:nvSpPr>
        <p:spPr>
          <a:xfrm>
            <a:off x="7560000" y="5400000"/>
            <a:ext cx="2874600" cy="340920"/>
          </a:xfrm>
          <a:prstGeom prst="rect">
            <a:avLst/>
          </a:prstGeom>
          <a:noFill/>
          <a:ln w="0">
            <a:noFill/>
          </a:ln>
        </p:spPr>
        <p:style>
          <a:lnRef idx="0"/>
          <a:fillRef idx="0"/>
          <a:effectRef idx="0"/>
          <a:fontRef idx="minor"/>
        </p:style>
      </p:sp>
      <p:sp>
        <p:nvSpPr>
          <p:cNvPr id="247" name=""/>
          <p:cNvSpPr/>
          <p:nvPr/>
        </p:nvSpPr>
        <p:spPr>
          <a:xfrm>
            <a:off x="10260000" y="5746320"/>
            <a:ext cx="175320" cy="340920"/>
          </a:xfrm>
          <a:prstGeom prst="rect">
            <a:avLst/>
          </a:prstGeom>
          <a:noFill/>
          <a:ln w="0">
            <a:noFill/>
          </a:ln>
        </p:spPr>
        <p:style>
          <a:lnRef idx="0"/>
          <a:fillRef idx="0"/>
          <a:effectRef idx="0"/>
          <a:fontRef idx="minor"/>
        </p:style>
      </p:sp>
      <p:graphicFrame>
        <p:nvGraphicFramePr>
          <p:cNvPr id="248" name=""/>
          <p:cNvGraphicFramePr/>
          <p:nvPr/>
        </p:nvGraphicFramePr>
        <p:xfrm>
          <a:off x="720000" y="1299600"/>
          <a:ext cx="10619640" cy="3906360"/>
        </p:xfrm>
        <a:graphic>
          <a:graphicData uri="http://schemas.openxmlformats.org/drawingml/2006/table">
            <a:tbl>
              <a:tblPr/>
              <a:tblGrid>
                <a:gridCol w="3041640"/>
                <a:gridCol w="4034520"/>
                <a:gridCol w="3543840"/>
              </a:tblGrid>
              <a:tr h="935280">
                <a:tc>
                  <a:txBody>
                    <a:bodyPr lIns="90000" rIns="90000" anchor="ctr">
                      <a:noAutofit/>
                    </a:bodyPr>
                    <a:p>
                      <a:pPr>
                        <a:lnSpc>
                          <a:spcPct val="100000"/>
                        </a:lnSpc>
                        <a:buNone/>
                      </a:pPr>
                      <a:r>
                        <a:rPr b="0" lang="en-PH" sz="1800" spc="-1" strike="noStrike">
                          <a:latin typeface="Lato"/>
                        </a:rPr>
                        <a:t>11. Nucleus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The spherical body that is composed of nuclear membrane, nucleolus, and nucleoplasm</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It is the control center of the cell. It directs and coordinates all cellular activities.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935280">
                <a:tc>
                  <a:txBody>
                    <a:bodyPr lIns="90000" rIns="90000" anchor="ctr">
                      <a:noAutofit/>
                    </a:bodyPr>
                    <a:p>
                      <a:pPr>
                        <a:lnSpc>
                          <a:spcPct val="100000"/>
                        </a:lnSpc>
                        <a:buNone/>
                      </a:pPr>
                      <a:r>
                        <a:rPr b="0" lang="en-PH" sz="1800" spc="-1" strike="noStrike">
                          <a:latin typeface="Lato"/>
                        </a:rPr>
                        <a:t>12. Endoplasmic reticulum         (ER)</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The network of channels composed of a single membrane that may be bumpy if it contains ribosomes (Rough ER) or smooth (SER) if it</a:t>
                      </a:r>
                      <a:endParaRPr b="0" lang="en-PH" sz="1800" spc="-1" strike="noStrike">
                        <a:latin typeface="Arial"/>
                      </a:endParaRPr>
                    </a:p>
                    <a:p>
                      <a:pPr>
                        <a:lnSpc>
                          <a:spcPct val="100000"/>
                        </a:lnSpc>
                        <a:buNone/>
                      </a:pPr>
                      <a:r>
                        <a:rPr b="0" lang="en-PH" sz="1800" spc="-1" strike="noStrike">
                          <a:latin typeface="Lato"/>
                        </a:rPr>
                        <a:t>does not contain ribosomes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Translocation of materials within the cell and in and out of the nucleus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770760">
                <a:tc>
                  <a:txBody>
                    <a:bodyPr lIns="90000" rIns="90000" anchor="ctr">
                      <a:noAutofit/>
                    </a:bodyPr>
                    <a:p>
                      <a:pPr>
                        <a:lnSpc>
                          <a:spcPct val="100000"/>
                        </a:lnSpc>
                        <a:buNone/>
                      </a:pPr>
                      <a:r>
                        <a:rPr b="0" lang="en-PH" sz="1800" spc="-1" strike="noStrike">
                          <a:latin typeface="Lato"/>
                        </a:rPr>
                        <a:t>13. Plastids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A double membrane-bound structure</a:t>
                      </a:r>
                      <a:endParaRPr b="0" lang="en-PH" sz="1800" spc="-1" strike="noStrike">
                        <a:latin typeface="Arial"/>
                      </a:endParaRPr>
                    </a:p>
                    <a:p>
                      <a:pPr>
                        <a:lnSpc>
                          <a:spcPct val="100000"/>
                        </a:lnSpc>
                        <a:buNone/>
                      </a:pPr>
                      <a:r>
                        <a:rPr b="0" lang="en-PH" sz="1800" spc="-1" strike="noStrike">
                          <a:latin typeface="Lato"/>
                        </a:rPr>
                        <a:t>that contains chlorophyll pigments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Provide the green color of plants;</a:t>
                      </a:r>
                      <a:endParaRPr b="0" lang="en-PH" sz="1800" spc="-1" strike="noStrike">
                        <a:latin typeface="Arial"/>
                      </a:endParaRPr>
                    </a:p>
                    <a:p>
                      <a:pPr>
                        <a:lnSpc>
                          <a:spcPct val="100000"/>
                        </a:lnSpc>
                        <a:buNone/>
                      </a:pPr>
                      <a:r>
                        <a:rPr b="0" lang="en-PH" sz="1800" spc="-1" strike="noStrike">
                          <a:latin typeface="Lato"/>
                        </a:rPr>
                        <a:t>function for photosynthesis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265400">
                <a:tc>
                  <a:txBody>
                    <a:bodyPr lIns="90000" rIns="90000" anchor="ctr">
                      <a:noAutofit/>
                    </a:bodyPr>
                    <a:p>
                      <a:pPr>
                        <a:lnSpc>
                          <a:spcPct val="100000"/>
                        </a:lnSpc>
                        <a:buNone/>
                      </a:pPr>
                      <a:r>
                        <a:rPr b="0" lang="en-PH" sz="1800" spc="-1" strike="noStrike">
                          <a:latin typeface="Lato"/>
                        </a:rPr>
                        <a:t>14. Centrioles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Two small rods that lie at right angles to each other; each rod is surrounded with tiny microtubules arranged like the spokes of a wheel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Formation of spindle fibers during cell division; function as the anchor for the cytoskeleton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
          <p:cNvSpPr/>
          <p:nvPr/>
        </p:nvSpPr>
        <p:spPr>
          <a:xfrm>
            <a:off x="720000" y="360000"/>
            <a:ext cx="9168120" cy="708120"/>
          </a:xfrm>
          <a:prstGeom prst="rect">
            <a:avLst/>
          </a:prstGeom>
          <a:noFill/>
          <a:ln w="0">
            <a:noFill/>
          </a:ln>
        </p:spPr>
        <p:style>
          <a:lnRef idx="0"/>
          <a:fillRef idx="0"/>
          <a:effectRef idx="0"/>
          <a:fontRef idx="minor"/>
        </p:style>
      </p:sp>
      <p:sp>
        <p:nvSpPr>
          <p:cNvPr id="250" name=""/>
          <p:cNvSpPr/>
          <p:nvPr/>
        </p:nvSpPr>
        <p:spPr>
          <a:xfrm>
            <a:off x="1563480" y="54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51" name=""/>
          <p:cNvSpPr/>
          <p:nvPr/>
        </p:nvSpPr>
        <p:spPr>
          <a:xfrm>
            <a:off x="7560000" y="5400000"/>
            <a:ext cx="2874600" cy="340920"/>
          </a:xfrm>
          <a:prstGeom prst="rect">
            <a:avLst/>
          </a:prstGeom>
          <a:noFill/>
          <a:ln w="0">
            <a:noFill/>
          </a:ln>
        </p:spPr>
        <p:style>
          <a:lnRef idx="0"/>
          <a:fillRef idx="0"/>
          <a:effectRef idx="0"/>
          <a:fontRef idx="minor"/>
        </p:style>
      </p:sp>
      <p:sp>
        <p:nvSpPr>
          <p:cNvPr id="252" name=""/>
          <p:cNvSpPr/>
          <p:nvPr/>
        </p:nvSpPr>
        <p:spPr>
          <a:xfrm>
            <a:off x="10260000" y="5746320"/>
            <a:ext cx="175320" cy="340920"/>
          </a:xfrm>
          <a:prstGeom prst="rect">
            <a:avLst/>
          </a:prstGeom>
          <a:noFill/>
          <a:ln w="0">
            <a:noFill/>
          </a:ln>
        </p:spPr>
        <p:style>
          <a:lnRef idx="0"/>
          <a:fillRef idx="0"/>
          <a:effectRef idx="0"/>
          <a:fontRef idx="minor"/>
        </p:style>
      </p:sp>
      <p:graphicFrame>
        <p:nvGraphicFramePr>
          <p:cNvPr id="253" name=""/>
          <p:cNvGraphicFramePr/>
          <p:nvPr/>
        </p:nvGraphicFramePr>
        <p:xfrm>
          <a:off x="453240" y="1418760"/>
          <a:ext cx="11159640" cy="3947400"/>
        </p:xfrm>
        <a:graphic>
          <a:graphicData uri="http://schemas.openxmlformats.org/drawingml/2006/table">
            <a:tbl>
              <a:tblPr/>
              <a:tblGrid>
                <a:gridCol w="2431080"/>
                <a:gridCol w="4885560"/>
                <a:gridCol w="3843360"/>
              </a:tblGrid>
              <a:tr h="1182240">
                <a:tc>
                  <a:txBody>
                    <a:bodyPr lIns="90000" rIns="90000" anchor="ctr">
                      <a:noAutofit/>
                    </a:bodyPr>
                    <a:p>
                      <a:pPr>
                        <a:lnSpc>
                          <a:spcPct val="100000"/>
                        </a:lnSpc>
                        <a:buNone/>
                      </a:pPr>
                      <a:r>
                        <a:rPr b="0" lang="en-PH" sz="1800" spc="-1" strike="noStrike">
                          <a:latin typeface="Lato"/>
                        </a:rPr>
                        <a:t>15. Lysosome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A single membrane compartment containing powerful hydrolytic enzymes; referred to as the “suicide bag” of the cell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Simplifies/Breaks down complex materials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361880">
                <a:tc>
                  <a:txBody>
                    <a:bodyPr lIns="90000" rIns="90000" anchor="ctr">
                      <a:noAutofit/>
                    </a:bodyPr>
                    <a:p>
                      <a:pPr>
                        <a:lnSpc>
                          <a:spcPct val="100000"/>
                        </a:lnSpc>
                        <a:buNone/>
                      </a:pPr>
                      <a:r>
                        <a:rPr b="0" lang="en-PH" sz="1800" spc="-1" strike="noStrike">
                          <a:latin typeface="Lato"/>
                        </a:rPr>
                        <a:t>16. Ribosomes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Small spherical bodies that are attached to the endoplasmic reticulum or free floating in the cytoplasm (free ribosomes); referred to as “protein factories”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Synthesis of amino acid using the RNA from the nucleolus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403640">
                <a:tc>
                  <a:txBody>
                    <a:bodyPr lIns="90000" rIns="90000" anchor="ctr">
                      <a:noAutofit/>
                    </a:bodyPr>
                    <a:p>
                      <a:pPr>
                        <a:lnSpc>
                          <a:spcPct val="100000"/>
                        </a:lnSpc>
                        <a:buNone/>
                      </a:pPr>
                      <a:r>
                        <a:rPr b="0" lang="en-PH" sz="1800" spc="-1" strike="noStrike">
                          <a:latin typeface="Lato"/>
                        </a:rPr>
                        <a:t>17. Cytoskeleton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Network of fibers scattered in the cytoplasm; there are two types: </a:t>
                      </a:r>
                      <a:r>
                        <a:rPr b="1" lang="en-PH" sz="1800" spc="-1" strike="noStrike">
                          <a:latin typeface="Lato"/>
                        </a:rPr>
                        <a:t>microtubules</a:t>
                      </a:r>
                      <a:r>
                        <a:rPr b="0" lang="en-PH" sz="1800" spc="-1" strike="noStrike">
                          <a:latin typeface="Lato"/>
                        </a:rPr>
                        <a:t> and </a:t>
                      </a:r>
                      <a:r>
                        <a:rPr b="1" lang="en-PH" sz="1800" spc="-1" strike="noStrike">
                          <a:latin typeface="Lato"/>
                        </a:rPr>
                        <a:t>microfilaments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The microtubules function in maintaining the shape of the cells and aid in the movement of some organelles.  The microfilaments provide contractility to some cells and aid in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
          <p:cNvSpPr/>
          <p:nvPr/>
        </p:nvSpPr>
        <p:spPr>
          <a:xfrm>
            <a:off x="720000" y="360000"/>
            <a:ext cx="9168120" cy="708120"/>
          </a:xfrm>
          <a:prstGeom prst="rect">
            <a:avLst/>
          </a:prstGeom>
          <a:noFill/>
          <a:ln w="0">
            <a:noFill/>
          </a:ln>
        </p:spPr>
        <p:style>
          <a:lnRef idx="0"/>
          <a:fillRef idx="0"/>
          <a:effectRef idx="0"/>
          <a:fontRef idx="minor"/>
        </p:style>
      </p:sp>
      <p:sp>
        <p:nvSpPr>
          <p:cNvPr id="255" name=""/>
          <p:cNvSpPr/>
          <p:nvPr/>
        </p:nvSpPr>
        <p:spPr>
          <a:xfrm>
            <a:off x="1563480" y="54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56" name=""/>
          <p:cNvSpPr/>
          <p:nvPr/>
        </p:nvSpPr>
        <p:spPr>
          <a:xfrm>
            <a:off x="7560000" y="5400000"/>
            <a:ext cx="2874600" cy="340920"/>
          </a:xfrm>
          <a:prstGeom prst="rect">
            <a:avLst/>
          </a:prstGeom>
          <a:noFill/>
          <a:ln w="0">
            <a:noFill/>
          </a:ln>
        </p:spPr>
        <p:style>
          <a:lnRef idx="0"/>
          <a:fillRef idx="0"/>
          <a:effectRef idx="0"/>
          <a:fontRef idx="minor"/>
        </p:style>
      </p:sp>
      <p:sp>
        <p:nvSpPr>
          <p:cNvPr id="257" name=""/>
          <p:cNvSpPr/>
          <p:nvPr/>
        </p:nvSpPr>
        <p:spPr>
          <a:xfrm>
            <a:off x="10260000" y="5746320"/>
            <a:ext cx="175320" cy="340920"/>
          </a:xfrm>
          <a:prstGeom prst="rect">
            <a:avLst/>
          </a:prstGeom>
          <a:noFill/>
          <a:ln w="0">
            <a:noFill/>
          </a:ln>
        </p:spPr>
        <p:style>
          <a:lnRef idx="0"/>
          <a:fillRef idx="0"/>
          <a:effectRef idx="0"/>
          <a:fontRef idx="minor"/>
        </p:style>
      </p:sp>
      <p:graphicFrame>
        <p:nvGraphicFramePr>
          <p:cNvPr id="258" name=""/>
          <p:cNvGraphicFramePr/>
          <p:nvPr/>
        </p:nvGraphicFramePr>
        <p:xfrm>
          <a:off x="720000" y="1620000"/>
          <a:ext cx="10799280" cy="3779640"/>
        </p:xfrm>
        <a:graphic>
          <a:graphicData uri="http://schemas.openxmlformats.org/drawingml/2006/table">
            <a:tbl>
              <a:tblPr/>
              <a:tblGrid>
                <a:gridCol w="2786400"/>
                <a:gridCol w="4410720"/>
                <a:gridCol w="3602520"/>
              </a:tblGrid>
              <a:tr h="1888920">
                <a:tc>
                  <a:txBody>
                    <a:bodyPr lIns="90000" rIns="90000" anchor="ctr">
                      <a:noAutofit/>
                    </a:bodyPr>
                    <a:p>
                      <a:pPr>
                        <a:lnSpc>
                          <a:spcPct val="100000"/>
                        </a:lnSpc>
                        <a:buNone/>
                      </a:pPr>
                      <a:r>
                        <a:rPr b="0" lang="en-PH" sz="1800" spc="-1" strike="noStrike">
                          <a:latin typeface="Lato"/>
                        </a:rPr>
                        <a:t>18. Microbodies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just">
                        <a:lnSpc>
                          <a:spcPct val="100000"/>
                        </a:lnSpc>
                        <a:buNone/>
                      </a:pPr>
                      <a:r>
                        <a:rPr b="0" lang="en-PH" sz="1800" spc="-1" strike="noStrike">
                          <a:latin typeface="Lato"/>
                        </a:rPr>
                        <a:t>Very tiny organelles that are scattered throughout the cytoplasm together with the free ribosomes; contain enzymes that break down toxic materials that are products of metabolic activities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Neutralization of toxic materials;</a:t>
                      </a:r>
                      <a:endParaRPr b="0" lang="en-PH" sz="1800" spc="-1" strike="noStrike">
                        <a:latin typeface="Arial"/>
                      </a:endParaRPr>
                    </a:p>
                    <a:p>
                      <a:pPr>
                        <a:lnSpc>
                          <a:spcPct val="100000"/>
                        </a:lnSpc>
                        <a:buNone/>
                      </a:pPr>
                      <a:r>
                        <a:rPr b="0" lang="en-PH" sz="1800" spc="-1" strike="noStrike">
                          <a:latin typeface="Lato"/>
                        </a:rPr>
                        <a:t>examples are the peroxisomes that break down hydrogen peroxide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891080">
                <a:tc>
                  <a:txBody>
                    <a:bodyPr lIns="90000" rIns="90000" anchor="ctr">
                      <a:noAutofit/>
                    </a:bodyPr>
                    <a:p>
                      <a:pPr>
                        <a:lnSpc>
                          <a:spcPct val="100000"/>
                        </a:lnSpc>
                        <a:buNone/>
                      </a:pPr>
                      <a:r>
                        <a:rPr b="0" lang="en-PH" sz="1800" spc="-1" strike="noStrike">
                          <a:latin typeface="Lato"/>
                        </a:rPr>
                        <a:t>19. Cellular Inclusions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gridSpan="2">
                  <a:txBody>
                    <a:bodyPr lIns="90000" rIns="90000" anchor="ctr">
                      <a:noAutofit/>
                    </a:bodyPr>
                    <a:p>
                      <a:pPr algn="just">
                        <a:lnSpc>
                          <a:spcPct val="100000"/>
                        </a:lnSpc>
                        <a:buNone/>
                      </a:pPr>
                      <a:r>
                        <a:rPr b="0" lang="en-PH" sz="1800" spc="-1" strike="noStrike">
                          <a:latin typeface="Lato"/>
                        </a:rPr>
                        <a:t>These are various materials (organic or inorganic) that are scattered in the cytoplasm together with the ribosomes and microbodies. They are either useful materials that can be extracted due to their economic importance or products of cell metabolism. Inclusions are normally being eliminated and replaced.</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r>
            </a:tbl>
          </a:graphicData>
        </a:graphic>
      </p:graphicFrame>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
          <p:cNvSpPr/>
          <p:nvPr/>
        </p:nvSpPr>
        <p:spPr>
          <a:xfrm>
            <a:off x="720000" y="360000"/>
            <a:ext cx="9168120" cy="708120"/>
          </a:xfrm>
          <a:prstGeom prst="rect">
            <a:avLst/>
          </a:prstGeom>
          <a:noFill/>
          <a:ln w="0">
            <a:noFill/>
          </a:ln>
        </p:spPr>
        <p:style>
          <a:lnRef idx="0"/>
          <a:fillRef idx="0"/>
          <a:effectRef idx="0"/>
          <a:fontRef idx="minor"/>
        </p:style>
      </p:sp>
      <p:sp>
        <p:nvSpPr>
          <p:cNvPr id="260" name=""/>
          <p:cNvSpPr/>
          <p:nvPr/>
        </p:nvSpPr>
        <p:spPr>
          <a:xfrm>
            <a:off x="1563480" y="54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61" name=""/>
          <p:cNvSpPr/>
          <p:nvPr/>
        </p:nvSpPr>
        <p:spPr>
          <a:xfrm>
            <a:off x="7560000" y="5400000"/>
            <a:ext cx="2874600" cy="340920"/>
          </a:xfrm>
          <a:prstGeom prst="rect">
            <a:avLst/>
          </a:prstGeom>
          <a:noFill/>
          <a:ln w="0">
            <a:noFill/>
          </a:ln>
        </p:spPr>
        <p:style>
          <a:lnRef idx="0"/>
          <a:fillRef idx="0"/>
          <a:effectRef idx="0"/>
          <a:fontRef idx="minor"/>
        </p:style>
      </p:sp>
      <p:sp>
        <p:nvSpPr>
          <p:cNvPr id="262" name=""/>
          <p:cNvSpPr/>
          <p:nvPr/>
        </p:nvSpPr>
        <p:spPr>
          <a:xfrm>
            <a:off x="10260000" y="5746320"/>
            <a:ext cx="175320" cy="340920"/>
          </a:xfrm>
          <a:prstGeom prst="rect">
            <a:avLst/>
          </a:prstGeom>
          <a:noFill/>
          <a:ln w="0">
            <a:noFill/>
          </a:ln>
        </p:spPr>
        <p:style>
          <a:lnRef idx="0"/>
          <a:fillRef idx="0"/>
          <a:effectRef idx="0"/>
          <a:fontRef idx="minor"/>
        </p:style>
      </p:sp>
      <p:sp>
        <p:nvSpPr>
          <p:cNvPr id="263" name=""/>
          <p:cNvSpPr/>
          <p:nvPr/>
        </p:nvSpPr>
        <p:spPr>
          <a:xfrm>
            <a:off x="1801080" y="1440000"/>
            <a:ext cx="9178560" cy="701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The diagram of the ultrastructure of a typical eukaryotic cell. Ultrastructure means that most of the labeled parts can be seen only under an electron microscope.</a:t>
            </a:r>
            <a:endParaRPr b="0" lang="en-PH" sz="1800" spc="-1" strike="noStrike">
              <a:latin typeface="Arial"/>
            </a:endParaRPr>
          </a:p>
        </p:txBody>
      </p:sp>
      <p:graphicFrame>
        <p:nvGraphicFramePr>
          <p:cNvPr id="264" name=""/>
          <p:cNvGraphicFramePr/>
          <p:nvPr/>
        </p:nvGraphicFramePr>
        <p:xfrm>
          <a:off x="1258200" y="2150280"/>
          <a:ext cx="10079280" cy="3504960"/>
        </p:xfrm>
        <a:graphic>
          <a:graphicData uri="http://schemas.openxmlformats.org/drawingml/2006/table">
            <a:tbl>
              <a:tblPr/>
              <a:tblGrid>
                <a:gridCol w="3940560"/>
                <a:gridCol w="6139080"/>
              </a:tblGrid>
              <a:tr h="350532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1. Cell wall</a:t>
                      </a:r>
                      <a:endParaRPr b="0" lang="en-PH" sz="1800" spc="-1" strike="noStrike">
                        <a:latin typeface="Arial"/>
                      </a:endParaRPr>
                    </a:p>
                    <a:p>
                      <a:pPr>
                        <a:lnSpc>
                          <a:spcPct val="100000"/>
                        </a:lnSpc>
                        <a:buNone/>
                      </a:pPr>
                      <a:r>
                        <a:rPr b="0" lang="en-PH" sz="1800" spc="-1" strike="noStrike">
                          <a:latin typeface="Lato"/>
                        </a:rPr>
                        <a:t>2. Plasma membrane</a:t>
                      </a:r>
                      <a:endParaRPr b="0" lang="en-PH" sz="1800" spc="-1" strike="noStrike">
                        <a:latin typeface="Arial"/>
                      </a:endParaRPr>
                    </a:p>
                    <a:p>
                      <a:pPr>
                        <a:lnSpc>
                          <a:spcPct val="100000"/>
                        </a:lnSpc>
                        <a:buNone/>
                      </a:pPr>
                      <a:r>
                        <a:rPr b="0" lang="en-PH" sz="1800" spc="-1" strike="noStrike">
                          <a:latin typeface="Lato"/>
                        </a:rPr>
                        <a:t>3. Mitochondrion</a:t>
                      </a:r>
                      <a:endParaRPr b="0" lang="en-PH" sz="1800" spc="-1" strike="noStrike">
                        <a:latin typeface="Arial"/>
                      </a:endParaRPr>
                    </a:p>
                    <a:p>
                      <a:pPr>
                        <a:lnSpc>
                          <a:spcPct val="100000"/>
                        </a:lnSpc>
                        <a:buNone/>
                      </a:pPr>
                      <a:r>
                        <a:rPr b="0" lang="en-PH" sz="1800" spc="-1" strike="noStrike">
                          <a:latin typeface="Lato"/>
                        </a:rPr>
                        <a:t>4. Vacuole</a:t>
                      </a:r>
                      <a:endParaRPr b="0" lang="en-PH" sz="1800" spc="-1" strike="noStrike">
                        <a:latin typeface="Arial"/>
                      </a:endParaRPr>
                    </a:p>
                    <a:p>
                      <a:pPr>
                        <a:lnSpc>
                          <a:spcPct val="100000"/>
                        </a:lnSpc>
                        <a:buNone/>
                      </a:pPr>
                      <a:r>
                        <a:rPr b="0" lang="en-PH" sz="1800" spc="-1" strike="noStrike">
                          <a:latin typeface="Lato"/>
                        </a:rPr>
                        <a:t>5. Golgi body</a:t>
                      </a:r>
                      <a:endParaRPr b="0" lang="en-PH" sz="1800" spc="-1" strike="noStrike">
                        <a:latin typeface="Arial"/>
                      </a:endParaRPr>
                    </a:p>
                    <a:p>
                      <a:pPr>
                        <a:lnSpc>
                          <a:spcPct val="100000"/>
                        </a:lnSpc>
                        <a:buNone/>
                      </a:pPr>
                      <a:r>
                        <a:rPr b="0" lang="en-PH" sz="1800" spc="-1" strike="noStrike">
                          <a:latin typeface="Lato"/>
                        </a:rPr>
                        <a:t>6. Cytoplasm</a:t>
                      </a:r>
                      <a:endParaRPr b="0" lang="en-PH" sz="1800" spc="-1" strike="noStrike">
                        <a:latin typeface="Arial"/>
                      </a:endParaRPr>
                    </a:p>
                    <a:p>
                      <a:pPr>
                        <a:lnSpc>
                          <a:spcPct val="100000"/>
                        </a:lnSpc>
                        <a:buNone/>
                      </a:pPr>
                      <a:r>
                        <a:rPr b="0" lang="en-PH" sz="1800" spc="-1" strike="noStrike">
                          <a:latin typeface="Lato"/>
                        </a:rPr>
                        <a:t>7. Nuclear membrane</a:t>
                      </a:r>
                      <a:endParaRPr b="0" lang="en-PH" sz="1800" spc="-1" strike="noStrike">
                        <a:latin typeface="Arial"/>
                      </a:endParaRPr>
                    </a:p>
                    <a:p>
                      <a:pPr>
                        <a:lnSpc>
                          <a:spcPct val="100000"/>
                        </a:lnSpc>
                        <a:buNone/>
                      </a:pPr>
                      <a:r>
                        <a:rPr b="0" lang="en-PH" sz="1800" spc="-1" strike="noStrike">
                          <a:latin typeface="Lato"/>
                        </a:rPr>
                        <a:t>8. Nucleolus</a:t>
                      </a:r>
                      <a:endParaRPr b="0" lang="en-PH" sz="1800" spc="-1" strike="noStrike">
                        <a:latin typeface="Arial"/>
                      </a:endParaRPr>
                    </a:p>
                    <a:p>
                      <a:pPr>
                        <a:lnSpc>
                          <a:spcPct val="100000"/>
                        </a:lnSpc>
                        <a:buNone/>
                      </a:pPr>
                      <a:r>
                        <a:rPr b="0" lang="en-PH" sz="1800" spc="-1" strike="noStrike">
                          <a:latin typeface="Lato"/>
                        </a:rPr>
                        <a:t>9. Nucleoplasm/Nuclear sap</a:t>
                      </a:r>
                      <a:endParaRPr b="0" lang="en-PH" sz="1800" spc="-1" strike="noStrike">
                        <a:latin typeface="Arial"/>
                      </a:endParaRPr>
                    </a:p>
                    <a:p>
                      <a:pPr>
                        <a:lnSpc>
                          <a:spcPct val="100000"/>
                        </a:lnSpc>
                        <a:buNone/>
                      </a:pPr>
                      <a:r>
                        <a:rPr b="0" lang="en-PH" sz="1800" spc="-1" strike="noStrike">
                          <a:latin typeface="Lato"/>
                        </a:rPr>
                        <a:t>10. Chromatin/Chromosome</a:t>
                      </a:r>
                      <a:endParaRPr b="0" lang="en-PH" sz="1800" spc="-1" strike="noStrike">
                        <a:latin typeface="Arial"/>
                      </a:endParaRPr>
                    </a:p>
                    <a:p>
                      <a:pPr>
                        <a:lnSpc>
                          <a:spcPct val="100000"/>
                        </a:lnSpc>
                        <a:buNone/>
                      </a:pPr>
                      <a:r>
                        <a:rPr b="0" lang="en-PH" sz="1800" spc="-1" strike="noStrike">
                          <a:latin typeface="Lato"/>
                        </a:rPr>
                        <a:t>11. Endoplasmic reticulum</a:t>
                      </a:r>
                      <a:endParaRPr b="0" lang="en-PH" sz="1800" spc="-1" strike="noStrike">
                        <a:latin typeface="Arial"/>
                      </a:endParaRPr>
                    </a:p>
                    <a:p>
                      <a:pPr>
                        <a:lnSpc>
                          <a:spcPct val="100000"/>
                        </a:lnSpc>
                        <a:buNone/>
                      </a:pPr>
                      <a:r>
                        <a:rPr b="0" lang="en-PH" sz="1800" spc="-1" strike="noStrike">
                          <a:latin typeface="Lato"/>
                        </a:rPr>
                        <a:t>12. Chloroplast</a:t>
                      </a:r>
                      <a:endParaRPr b="0" lang="en-PH" sz="1800" spc="-1" strike="noStrike">
                        <a:latin typeface="Arial"/>
                      </a:endParaRPr>
                    </a:p>
                    <a:p>
                      <a:pPr>
                        <a:lnSpc>
                          <a:spcPct val="100000"/>
                        </a:lnSpc>
                        <a:buNone/>
                      </a:pPr>
                      <a:r>
                        <a:rPr b="0" lang="en-PH" sz="1800" spc="-1" strike="noStrike">
                          <a:latin typeface="Lato"/>
                        </a:rPr>
                        <a:t>13. Lysosome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265" name="" descr=""/>
          <p:cNvPicPr/>
          <p:nvPr/>
        </p:nvPicPr>
        <p:blipFill>
          <a:blip r:embed="rId1"/>
          <a:stretch/>
        </p:blipFill>
        <p:spPr>
          <a:xfrm>
            <a:off x="1980360" y="2303280"/>
            <a:ext cx="2698920" cy="2698560"/>
          </a:xfrm>
          <a:prstGeom prst="rect">
            <a:avLst/>
          </a:prstGeom>
          <a:ln w="0">
            <a:noFill/>
          </a:ln>
        </p:spPr>
      </p:pic>
      <p:sp>
        <p:nvSpPr>
          <p:cNvPr id="266" name=""/>
          <p:cNvSpPr/>
          <p:nvPr/>
        </p:nvSpPr>
        <p:spPr>
          <a:xfrm>
            <a:off x="8245440" y="4429080"/>
            <a:ext cx="2698560" cy="1150920"/>
          </a:xfrm>
          <a:prstGeom prst="rect">
            <a:avLst/>
          </a:prstGeom>
          <a:solidFill>
            <a:srgbClr val="ffffff"/>
          </a:solidFill>
          <a:ln w="0">
            <a:solidFill>
              <a:srgbClr val="000000"/>
            </a:solidFill>
            <a:prstDash val="lgDash"/>
          </a:ln>
        </p:spPr>
        <p:style>
          <a:lnRef idx="0"/>
          <a:fillRef idx="0"/>
          <a:effectRef idx="0"/>
          <a:fontRef idx="minor"/>
        </p:style>
        <p:txBody>
          <a:bodyPr lIns="90000" rIns="90000" tIns="45000" bIns="45000" anchor="ctr">
            <a:noAutofit/>
          </a:bodyPr>
          <a:p>
            <a:pPr algn="just">
              <a:lnSpc>
                <a:spcPct val="100000"/>
              </a:lnSpc>
              <a:buNone/>
            </a:pPr>
            <a:r>
              <a:rPr b="0" lang="en-PH" sz="1800" spc="-1" strike="noStrike">
                <a:solidFill>
                  <a:srgbClr val="000000"/>
                </a:solidFill>
                <a:latin typeface="Lato"/>
                <a:ea typeface="DejaVu Sans"/>
              </a:rPr>
              <a:t>The parts numbered from 6 to 10 comprise the nucleus of the cell.</a:t>
            </a:r>
            <a:endParaRPr b="0" lang="en-PH" sz="1800" spc="-1" strike="noStrike">
              <a:latin typeface="Arial"/>
            </a:endParaRPr>
          </a:p>
        </p:txBody>
      </p:sp>
      <p:sp>
        <p:nvSpPr>
          <p:cNvPr id="267" name=""/>
          <p:cNvSpPr/>
          <p:nvPr/>
        </p:nvSpPr>
        <p:spPr>
          <a:xfrm>
            <a:off x="1440000" y="5002560"/>
            <a:ext cx="3239280" cy="709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The Structure of a Typical</a:t>
            </a:r>
            <a:endParaRPr b="0" lang="en-PH" sz="1800" spc="-1" strike="noStrike">
              <a:latin typeface="Arial"/>
            </a:endParaRPr>
          </a:p>
          <a:p>
            <a:pPr algn="ctr">
              <a:lnSpc>
                <a:spcPct val="100000"/>
              </a:lnSpc>
              <a:buNone/>
            </a:pPr>
            <a:r>
              <a:rPr b="0" lang="en-PH" sz="1800" spc="-1" strike="noStrike">
                <a:solidFill>
                  <a:srgbClr val="000000"/>
                </a:solidFill>
                <a:latin typeface="Lato"/>
                <a:ea typeface="DejaVu Sans"/>
              </a:rPr>
              <a:t>Eukaryotic Cell</a:t>
            </a:r>
            <a:endParaRPr b="0" lang="en-PH" sz="1800" spc="-1" strike="noStrike">
              <a:latin typeface="Arial"/>
            </a:endParaRPr>
          </a:p>
        </p:txBody>
      </p:sp>
      <p:sp>
        <p:nvSpPr>
          <p:cNvPr id="268" name=""/>
          <p:cNvSpPr/>
          <p:nvPr/>
        </p:nvSpPr>
        <p:spPr>
          <a:xfrm>
            <a:off x="8028000" y="2369520"/>
            <a:ext cx="3058920" cy="19497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8. Nucleolus</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9. Nucleoplasm/Nuclear sap</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10. Chromatin/Chromosome</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11. Endoplasmic reticulum</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12. Chloroplast</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13. Lysosome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360000"/>
            <a:ext cx="9168120" cy="708120"/>
          </a:xfrm>
          <a:prstGeom prst="rect">
            <a:avLst/>
          </a:prstGeom>
          <a:noFill/>
          <a:ln w="0">
            <a:noFill/>
          </a:ln>
        </p:spPr>
        <p:style>
          <a:lnRef idx="0"/>
          <a:fillRef idx="0"/>
          <a:effectRef idx="0"/>
          <a:fontRef idx="minor"/>
        </p:style>
      </p:sp>
      <p:sp>
        <p:nvSpPr>
          <p:cNvPr id="126" name=""/>
          <p:cNvSpPr/>
          <p:nvPr/>
        </p:nvSpPr>
        <p:spPr>
          <a:xfrm>
            <a:off x="1563480" y="36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127" name=""/>
          <p:cNvSpPr/>
          <p:nvPr/>
        </p:nvSpPr>
        <p:spPr>
          <a:xfrm>
            <a:off x="7560000" y="5400000"/>
            <a:ext cx="2874600" cy="340920"/>
          </a:xfrm>
          <a:prstGeom prst="rect">
            <a:avLst/>
          </a:prstGeom>
          <a:noFill/>
          <a:ln w="0">
            <a:noFill/>
          </a:ln>
        </p:spPr>
        <p:style>
          <a:lnRef idx="0"/>
          <a:fillRef idx="0"/>
          <a:effectRef idx="0"/>
          <a:fontRef idx="minor"/>
        </p:style>
      </p:sp>
      <p:sp>
        <p:nvSpPr>
          <p:cNvPr id="128" name=""/>
          <p:cNvSpPr/>
          <p:nvPr/>
        </p:nvSpPr>
        <p:spPr>
          <a:xfrm>
            <a:off x="10260000" y="5746320"/>
            <a:ext cx="175320" cy="340920"/>
          </a:xfrm>
          <a:prstGeom prst="rect">
            <a:avLst/>
          </a:prstGeom>
          <a:noFill/>
          <a:ln w="0">
            <a:noFill/>
          </a:ln>
        </p:spPr>
        <p:style>
          <a:lnRef idx="0"/>
          <a:fillRef idx="0"/>
          <a:effectRef idx="0"/>
          <a:fontRef idx="minor"/>
        </p:style>
      </p:sp>
      <p:sp>
        <p:nvSpPr>
          <p:cNvPr id="129" name=""/>
          <p:cNvSpPr/>
          <p:nvPr/>
        </p:nvSpPr>
        <p:spPr>
          <a:xfrm>
            <a:off x="3485880" y="1368000"/>
            <a:ext cx="5218200" cy="35820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DejaVu Sans"/>
              </a:rPr>
              <a:t>The Biological Levels of Organization</a:t>
            </a:r>
            <a:endParaRPr b="0" lang="en-PH" sz="1800" spc="-1" strike="noStrike">
              <a:latin typeface="Arial"/>
            </a:endParaRPr>
          </a:p>
        </p:txBody>
      </p:sp>
      <p:sp>
        <p:nvSpPr>
          <p:cNvPr id="130" name=""/>
          <p:cNvSpPr/>
          <p:nvPr/>
        </p:nvSpPr>
        <p:spPr>
          <a:xfrm>
            <a:off x="1145880" y="1974960"/>
            <a:ext cx="9898200" cy="1047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 are many levels of organization in living organisms. Biologists differ as regards the number of levels they consider. In this lesson, we will consider nine levels of organization. The levels will be presented hierarchical or from the simplest to the most complex level.</a:t>
            </a:r>
            <a:endParaRPr b="0" lang="en-PH" sz="1800" spc="-1" strike="noStrike">
              <a:latin typeface="Arial"/>
            </a:endParaRPr>
          </a:p>
        </p:txBody>
      </p:sp>
      <p:graphicFrame>
        <p:nvGraphicFramePr>
          <p:cNvPr id="131" name=""/>
          <p:cNvGraphicFramePr/>
          <p:nvPr/>
        </p:nvGraphicFramePr>
        <p:xfrm>
          <a:off x="1315440" y="2979720"/>
          <a:ext cx="9664200" cy="2853720"/>
        </p:xfrm>
        <a:graphic>
          <a:graphicData uri="http://schemas.openxmlformats.org/drawingml/2006/table">
            <a:tbl>
              <a:tblPr/>
              <a:tblGrid>
                <a:gridCol w="4830840"/>
                <a:gridCol w="4833720"/>
              </a:tblGrid>
              <a:tr h="570960">
                <a:tc gridSpan="2">
                  <a:txBody>
                    <a:bodyPr lIns="90000" rIns="90000" anchor="ctr">
                      <a:noAutofit/>
                    </a:bodyPr>
                    <a:p>
                      <a:pPr algn="ctr">
                        <a:lnSpc>
                          <a:spcPct val="100000"/>
                        </a:lnSpc>
                        <a:buNone/>
                      </a:pPr>
                      <a:r>
                        <a:rPr b="1" lang="en-PH" sz="1800" spc="-1" strike="noStrike">
                          <a:latin typeface="¾Têþ"/>
                          <a:ea typeface="¾Têþ"/>
                        </a:rPr>
                        <a:t>The Different Levels of Organization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r>
              <a:tr h="2283120">
                <a:tc>
                  <a:txBody>
                    <a:bodyPr lIns="90000" rIns="90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32" name="" descr=""/>
          <p:cNvPicPr/>
          <p:nvPr/>
        </p:nvPicPr>
        <p:blipFill>
          <a:blip r:embed="rId1"/>
          <a:stretch/>
        </p:blipFill>
        <p:spPr>
          <a:xfrm>
            <a:off x="6408000" y="3736800"/>
            <a:ext cx="1944720" cy="1229400"/>
          </a:xfrm>
          <a:prstGeom prst="rect">
            <a:avLst/>
          </a:prstGeom>
          <a:ln w="10080">
            <a:solidFill>
              <a:srgbClr val="000000"/>
            </a:solidFill>
            <a:round/>
          </a:ln>
        </p:spPr>
      </p:pic>
      <p:pic>
        <p:nvPicPr>
          <p:cNvPr id="133" name="" descr=""/>
          <p:cNvPicPr/>
          <p:nvPr/>
        </p:nvPicPr>
        <p:blipFill>
          <a:blip r:embed="rId2"/>
          <a:stretch/>
        </p:blipFill>
        <p:spPr>
          <a:xfrm>
            <a:off x="8748000" y="3744000"/>
            <a:ext cx="1978200" cy="1258200"/>
          </a:xfrm>
          <a:prstGeom prst="rect">
            <a:avLst/>
          </a:prstGeom>
          <a:ln w="10080">
            <a:solidFill>
              <a:srgbClr val="000000"/>
            </a:solidFill>
            <a:round/>
          </a:ln>
        </p:spPr>
      </p:pic>
      <p:sp>
        <p:nvSpPr>
          <p:cNvPr id="134" name=""/>
          <p:cNvSpPr/>
          <p:nvPr/>
        </p:nvSpPr>
        <p:spPr>
          <a:xfrm>
            <a:off x="6192000" y="4968000"/>
            <a:ext cx="2266200" cy="362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800" spc="-1" strike="noStrike">
                <a:solidFill>
                  <a:srgbClr val="000000"/>
                </a:solidFill>
                <a:latin typeface="Lato"/>
                <a:ea typeface="DejaVu Sans"/>
              </a:rPr>
              <a:t>qimono via wikimedia commonsCC BY-SA 4.0</a:t>
            </a:r>
            <a:endParaRPr b="0" lang="en-PH" sz="800" spc="-1" strike="noStrike">
              <a:latin typeface="Arial"/>
            </a:endParaRPr>
          </a:p>
        </p:txBody>
      </p:sp>
      <p:sp>
        <p:nvSpPr>
          <p:cNvPr id="135" name=""/>
          <p:cNvSpPr/>
          <p:nvPr/>
        </p:nvSpPr>
        <p:spPr>
          <a:xfrm>
            <a:off x="8604000" y="4968000"/>
            <a:ext cx="2158200" cy="362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800" spc="-1" strike="noStrike">
                <a:solidFill>
                  <a:srgbClr val="000000"/>
                </a:solidFill>
                <a:latin typeface="Lato"/>
                <a:ea typeface="DejaVu Sans"/>
              </a:rPr>
              <a:t>Fritzmann2002 via wikimedia commons CC BY-SA 4.0</a:t>
            </a:r>
            <a:endParaRPr b="0" lang="en-PH" sz="800" spc="-1" strike="noStrike">
              <a:latin typeface="Arial"/>
            </a:endParaRPr>
          </a:p>
        </p:txBody>
      </p:sp>
      <p:sp>
        <p:nvSpPr>
          <p:cNvPr id="136" name=""/>
          <p:cNvSpPr/>
          <p:nvPr/>
        </p:nvSpPr>
        <p:spPr>
          <a:xfrm>
            <a:off x="6372000" y="5308200"/>
            <a:ext cx="2158200" cy="631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600" spc="-1" strike="noStrike">
                <a:solidFill>
                  <a:srgbClr val="000000"/>
                </a:solidFill>
                <a:latin typeface="Lato"/>
                <a:ea typeface="DejaVu Sans"/>
              </a:rPr>
              <a:t>Human Red Blood Cells</a:t>
            </a:r>
            <a:endParaRPr b="0" lang="en-PH" sz="1600" spc="-1" strike="noStrike">
              <a:latin typeface="Arial"/>
            </a:endParaRPr>
          </a:p>
        </p:txBody>
      </p:sp>
      <p:sp>
        <p:nvSpPr>
          <p:cNvPr id="137" name=""/>
          <p:cNvSpPr/>
          <p:nvPr/>
        </p:nvSpPr>
        <p:spPr>
          <a:xfrm>
            <a:off x="8696520" y="5398200"/>
            <a:ext cx="2101680" cy="360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600" spc="-1" strike="noStrike">
                <a:solidFill>
                  <a:srgbClr val="000000"/>
                </a:solidFill>
                <a:latin typeface="Lato"/>
                <a:ea typeface="DejaVu Sans"/>
              </a:rPr>
              <a:t>Human Cheek Cells</a:t>
            </a:r>
            <a:endParaRPr b="0" lang="en-PH" sz="1600" spc="-1" strike="noStrike">
              <a:latin typeface="Arial"/>
            </a:endParaRPr>
          </a:p>
        </p:txBody>
      </p:sp>
      <p:sp>
        <p:nvSpPr>
          <p:cNvPr id="138" name=""/>
          <p:cNvSpPr/>
          <p:nvPr/>
        </p:nvSpPr>
        <p:spPr>
          <a:xfrm>
            <a:off x="1315440" y="3636720"/>
            <a:ext cx="4802760" cy="1329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cell</a:t>
            </a:r>
            <a:r>
              <a:rPr b="0" lang="en-PH" sz="1800" spc="-1" strike="noStrike">
                <a:solidFill>
                  <a:srgbClr val="000000"/>
                </a:solidFill>
                <a:latin typeface="Lato"/>
                <a:ea typeface="DejaVu Sans"/>
              </a:rPr>
              <a:t> </a:t>
            </a:r>
            <a:r>
              <a:rPr b="0" lang="en-PH" sz="1800" spc="-1" strike="noStrike">
                <a:solidFill>
                  <a:srgbClr val="000000"/>
                </a:solidFill>
                <a:latin typeface="Lato"/>
                <a:ea typeface="¾Têþ"/>
              </a:rPr>
              <a:t>is the first and the simplest level of organization. Considered the basic unit of life, the cell is capable of carrying out all the functions of living  Things.</a:t>
            </a:r>
            <a:endParaRPr b="0" lang="en-PH" sz="1800" spc="-1" strike="noStrike">
              <a:latin typeface="Arial"/>
            </a:endParaRPr>
          </a:p>
        </p:txBody>
      </p:sp>
      <p:sp>
        <p:nvSpPr>
          <p:cNvPr id="139" name=""/>
          <p:cNvSpPr/>
          <p:nvPr/>
        </p:nvSpPr>
        <p:spPr>
          <a:xfrm>
            <a:off x="1315440" y="4932000"/>
            <a:ext cx="4802760" cy="1007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Cells have varying sizes, shapes, and organelles that function together to bring about life.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
          <p:cNvSpPr/>
          <p:nvPr/>
        </p:nvSpPr>
        <p:spPr>
          <a:xfrm>
            <a:off x="720000" y="360000"/>
            <a:ext cx="9168120" cy="708120"/>
          </a:xfrm>
          <a:prstGeom prst="rect">
            <a:avLst/>
          </a:prstGeom>
          <a:noFill/>
          <a:ln w="0">
            <a:noFill/>
          </a:ln>
        </p:spPr>
        <p:style>
          <a:lnRef idx="0"/>
          <a:fillRef idx="0"/>
          <a:effectRef idx="0"/>
          <a:fontRef idx="minor"/>
        </p:style>
      </p:sp>
      <p:sp>
        <p:nvSpPr>
          <p:cNvPr id="270" name=""/>
          <p:cNvSpPr/>
          <p:nvPr/>
        </p:nvSpPr>
        <p:spPr>
          <a:xfrm>
            <a:off x="1563480" y="36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71" name=""/>
          <p:cNvSpPr/>
          <p:nvPr/>
        </p:nvSpPr>
        <p:spPr>
          <a:xfrm>
            <a:off x="7560000" y="5400000"/>
            <a:ext cx="2874600" cy="340920"/>
          </a:xfrm>
          <a:prstGeom prst="rect">
            <a:avLst/>
          </a:prstGeom>
          <a:noFill/>
          <a:ln w="0">
            <a:noFill/>
          </a:ln>
        </p:spPr>
        <p:style>
          <a:lnRef idx="0"/>
          <a:fillRef idx="0"/>
          <a:effectRef idx="0"/>
          <a:fontRef idx="minor"/>
        </p:style>
      </p:sp>
      <p:sp>
        <p:nvSpPr>
          <p:cNvPr id="272" name=""/>
          <p:cNvSpPr/>
          <p:nvPr/>
        </p:nvSpPr>
        <p:spPr>
          <a:xfrm>
            <a:off x="10260000" y="5746320"/>
            <a:ext cx="175320" cy="340920"/>
          </a:xfrm>
          <a:prstGeom prst="rect">
            <a:avLst/>
          </a:prstGeom>
          <a:noFill/>
          <a:ln w="0">
            <a:noFill/>
          </a:ln>
        </p:spPr>
        <p:style>
          <a:lnRef idx="0"/>
          <a:fillRef idx="0"/>
          <a:effectRef idx="0"/>
          <a:fontRef idx="minor"/>
        </p:style>
      </p:sp>
      <p:sp>
        <p:nvSpPr>
          <p:cNvPr id="273" name=""/>
          <p:cNvSpPr/>
          <p:nvPr/>
        </p:nvSpPr>
        <p:spPr>
          <a:xfrm>
            <a:off x="2675880" y="1260000"/>
            <a:ext cx="6838560" cy="538560"/>
          </a:xfrm>
          <a:prstGeom prst="rect">
            <a:avLst/>
          </a:prstGeom>
          <a:solidFill>
            <a:srgbClr val="ffffff"/>
          </a:solidFill>
          <a:ln w="12600">
            <a:solidFill>
              <a:srgbClr val="000000"/>
            </a:solidFill>
            <a:round/>
          </a:ln>
        </p:spPr>
        <p:style>
          <a:lnRef idx="0"/>
          <a:fillRef idx="0"/>
          <a:effectRef idx="0"/>
          <a:fontRef idx="minor"/>
        </p:style>
        <p:txBody>
          <a:bodyPr lIns="96120" rIns="96120" tIns="51120" bIns="51120" anchor="ctr">
            <a:noAutofit/>
          </a:bodyPr>
          <a:p>
            <a:pPr algn="ctr">
              <a:lnSpc>
                <a:spcPct val="100000"/>
              </a:lnSpc>
              <a:buNone/>
            </a:pPr>
            <a:r>
              <a:rPr b="1" lang="en-PH" sz="1800" spc="-1" strike="noStrike">
                <a:solidFill>
                  <a:srgbClr val="000000"/>
                </a:solidFill>
                <a:latin typeface="Lato"/>
                <a:ea typeface="DejaVu Sans"/>
              </a:rPr>
              <a:t>Comparison between a Plant Cell and an Animal Cell</a:t>
            </a:r>
            <a:endParaRPr b="0" lang="en-PH" sz="1800" spc="-1" strike="noStrike">
              <a:latin typeface="Arial"/>
            </a:endParaRPr>
          </a:p>
        </p:txBody>
      </p:sp>
      <p:sp>
        <p:nvSpPr>
          <p:cNvPr id="274" name=""/>
          <p:cNvSpPr/>
          <p:nvPr/>
        </p:nvSpPr>
        <p:spPr>
          <a:xfrm>
            <a:off x="1325880" y="1869120"/>
            <a:ext cx="9538560" cy="830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comparative structures of a plant cell and an animal cell. The numbers represent the different cellular structures and organelles. The numbered parts of the cell are identified on the right side of the figure.</a:t>
            </a:r>
            <a:endParaRPr b="0" lang="en-PH" sz="1800" spc="-1" strike="noStrike">
              <a:latin typeface="Arial"/>
            </a:endParaRPr>
          </a:p>
        </p:txBody>
      </p:sp>
      <p:graphicFrame>
        <p:nvGraphicFramePr>
          <p:cNvPr id="275" name=""/>
          <p:cNvGraphicFramePr/>
          <p:nvPr/>
        </p:nvGraphicFramePr>
        <p:xfrm>
          <a:off x="900000" y="2880000"/>
          <a:ext cx="10439280" cy="3166920"/>
        </p:xfrm>
        <a:graphic>
          <a:graphicData uri="http://schemas.openxmlformats.org/drawingml/2006/table">
            <a:tbl>
              <a:tblPr/>
              <a:tblGrid>
                <a:gridCol w="4857840"/>
                <a:gridCol w="5581800"/>
              </a:tblGrid>
              <a:tr h="316728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276" name="" descr=""/>
          <p:cNvPicPr/>
          <p:nvPr/>
        </p:nvPicPr>
        <p:blipFill>
          <a:blip r:embed="rId1"/>
          <a:stretch/>
        </p:blipFill>
        <p:spPr>
          <a:xfrm>
            <a:off x="1980000" y="3060000"/>
            <a:ext cx="2518560" cy="2266560"/>
          </a:xfrm>
          <a:prstGeom prst="rect">
            <a:avLst/>
          </a:prstGeom>
          <a:ln w="0">
            <a:noFill/>
          </a:ln>
        </p:spPr>
      </p:pic>
      <p:sp>
        <p:nvSpPr>
          <p:cNvPr id="277" name=""/>
          <p:cNvSpPr/>
          <p:nvPr/>
        </p:nvSpPr>
        <p:spPr>
          <a:xfrm>
            <a:off x="900000" y="5328000"/>
            <a:ext cx="5038560" cy="71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Comparative Structure of a Plant Cell and an</a:t>
            </a:r>
            <a:endParaRPr b="0" lang="en-PH" sz="1800" spc="-1" strike="noStrike">
              <a:latin typeface="Arial"/>
            </a:endParaRPr>
          </a:p>
          <a:p>
            <a:pPr algn="ctr">
              <a:lnSpc>
                <a:spcPct val="100000"/>
              </a:lnSpc>
              <a:buNone/>
            </a:pPr>
            <a:r>
              <a:rPr b="0" lang="en-PH" sz="1800" spc="-1" strike="noStrike">
                <a:solidFill>
                  <a:srgbClr val="000000"/>
                </a:solidFill>
                <a:latin typeface="Lato"/>
                <a:ea typeface="DejaVu Sans"/>
              </a:rPr>
              <a:t>Animal Cell</a:t>
            </a:r>
            <a:endParaRPr b="0" lang="en-PH" sz="1800" spc="-1" strike="noStrike">
              <a:latin typeface="Arial"/>
            </a:endParaRPr>
          </a:p>
        </p:txBody>
      </p:sp>
      <p:sp>
        <p:nvSpPr>
          <p:cNvPr id="278" name=""/>
          <p:cNvSpPr/>
          <p:nvPr/>
        </p:nvSpPr>
        <p:spPr>
          <a:xfrm>
            <a:off x="5760000" y="2858760"/>
            <a:ext cx="2878560" cy="31870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1. Cell wall</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2. Plasma membrane</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3. Mitochondrion</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4. Vacuole</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5. Golgi body</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6. Cytoplasm</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7. Nuclear membrane</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8. Nucleolus</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9. Nucleoplasm/Nuclear         sap</a:t>
            </a:r>
            <a:endParaRPr b="0" lang="en-PH" sz="1800" spc="-1" strike="noStrike">
              <a:latin typeface="Arial"/>
            </a:endParaRPr>
          </a:p>
        </p:txBody>
      </p:sp>
      <p:sp>
        <p:nvSpPr>
          <p:cNvPr id="279" name=""/>
          <p:cNvSpPr/>
          <p:nvPr/>
        </p:nvSpPr>
        <p:spPr>
          <a:xfrm>
            <a:off x="8280000" y="2880000"/>
            <a:ext cx="3058560" cy="162072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10. Chromatin/Chromosome</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11. Endoplasmic reticulum</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12. Chloroplast</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13. Centrioles</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14. Lysosome</a:t>
            </a:r>
            <a:endParaRPr b="0" lang="en-PH" sz="1800" spc="-1" strike="noStrike">
              <a:latin typeface="Arial"/>
            </a:endParaRPr>
          </a:p>
        </p:txBody>
      </p:sp>
      <p:sp>
        <p:nvSpPr>
          <p:cNvPr id="280" name=""/>
          <p:cNvSpPr/>
          <p:nvPr/>
        </p:nvSpPr>
        <p:spPr>
          <a:xfrm>
            <a:off x="8640000" y="4860000"/>
            <a:ext cx="2518560" cy="1078560"/>
          </a:xfrm>
          <a:prstGeom prst="rect">
            <a:avLst/>
          </a:prstGeom>
          <a:solidFill>
            <a:srgbClr val="ffffff"/>
          </a:solidFill>
          <a:ln w="12600">
            <a:solidFill>
              <a:srgbClr val="000000"/>
            </a:solidFill>
            <a:prstDash val="lgDash"/>
            <a:round/>
          </a:ln>
        </p:spPr>
        <p:style>
          <a:lnRef idx="0"/>
          <a:fillRef idx="0"/>
          <a:effectRef idx="0"/>
          <a:fontRef idx="minor"/>
        </p:style>
        <p:txBody>
          <a:bodyPr lIns="96120" rIns="96120" tIns="51120" bIns="51120" anchor="ctr">
            <a:noAutofit/>
          </a:bodyPr>
          <a:p>
            <a:pPr algn="ctr">
              <a:lnSpc>
                <a:spcPct val="100000"/>
              </a:lnSpc>
              <a:buNone/>
            </a:pPr>
            <a:r>
              <a:rPr b="0" lang="en-PH" sz="1800" spc="-1" strike="noStrike">
                <a:solidFill>
                  <a:srgbClr val="000000"/>
                </a:solidFill>
                <a:latin typeface="Lato"/>
                <a:ea typeface="DejaVu Sans"/>
              </a:rPr>
              <a:t>Parts numbered 7–10</a:t>
            </a:r>
            <a:endParaRPr b="0" lang="en-PH" sz="1800" spc="-1" strike="noStrike">
              <a:latin typeface="Arial"/>
            </a:endParaRPr>
          </a:p>
          <a:p>
            <a:pPr algn="ctr">
              <a:lnSpc>
                <a:spcPct val="100000"/>
              </a:lnSpc>
              <a:buNone/>
            </a:pPr>
            <a:r>
              <a:rPr b="0" lang="en-PH" sz="1800" spc="-1" strike="noStrike">
                <a:solidFill>
                  <a:srgbClr val="000000"/>
                </a:solidFill>
                <a:latin typeface="Lato"/>
                <a:ea typeface="DejaVu Sans"/>
              </a:rPr>
              <a:t>comprise the nucleus</a:t>
            </a:r>
            <a:endParaRPr b="0" lang="en-PH" sz="1800" spc="-1" strike="noStrike">
              <a:latin typeface="Arial"/>
            </a:endParaRPr>
          </a:p>
          <a:p>
            <a:pPr algn="ctr">
              <a:lnSpc>
                <a:spcPct val="100000"/>
              </a:lnSpc>
              <a:buNone/>
            </a:pPr>
            <a:r>
              <a:rPr b="0" lang="en-PH" sz="1800" spc="-1" strike="noStrike">
                <a:solidFill>
                  <a:srgbClr val="000000"/>
                </a:solidFill>
                <a:latin typeface="Lato"/>
                <a:ea typeface="DejaVu Sans"/>
              </a:rPr>
              <a:t>of the cells.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
          <p:cNvSpPr/>
          <p:nvPr/>
        </p:nvSpPr>
        <p:spPr>
          <a:xfrm>
            <a:off x="720000" y="360000"/>
            <a:ext cx="9168120" cy="708120"/>
          </a:xfrm>
          <a:prstGeom prst="rect">
            <a:avLst/>
          </a:prstGeom>
          <a:noFill/>
          <a:ln w="0">
            <a:noFill/>
          </a:ln>
        </p:spPr>
        <p:style>
          <a:lnRef idx="0"/>
          <a:fillRef idx="0"/>
          <a:effectRef idx="0"/>
          <a:fontRef idx="minor"/>
        </p:style>
      </p:sp>
      <p:sp>
        <p:nvSpPr>
          <p:cNvPr id="282" name=""/>
          <p:cNvSpPr/>
          <p:nvPr/>
        </p:nvSpPr>
        <p:spPr>
          <a:xfrm>
            <a:off x="1563480" y="54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83" name=""/>
          <p:cNvSpPr/>
          <p:nvPr/>
        </p:nvSpPr>
        <p:spPr>
          <a:xfrm>
            <a:off x="7560000" y="5400000"/>
            <a:ext cx="2874600" cy="340920"/>
          </a:xfrm>
          <a:prstGeom prst="rect">
            <a:avLst/>
          </a:prstGeom>
          <a:noFill/>
          <a:ln w="0">
            <a:noFill/>
          </a:ln>
        </p:spPr>
        <p:style>
          <a:lnRef idx="0"/>
          <a:fillRef idx="0"/>
          <a:effectRef idx="0"/>
          <a:fontRef idx="minor"/>
        </p:style>
      </p:sp>
      <p:sp>
        <p:nvSpPr>
          <p:cNvPr id="284" name=""/>
          <p:cNvSpPr/>
          <p:nvPr/>
        </p:nvSpPr>
        <p:spPr>
          <a:xfrm>
            <a:off x="10260000" y="5746320"/>
            <a:ext cx="175320" cy="340920"/>
          </a:xfrm>
          <a:prstGeom prst="rect">
            <a:avLst/>
          </a:prstGeom>
          <a:noFill/>
          <a:ln w="0">
            <a:noFill/>
          </a:ln>
        </p:spPr>
        <p:style>
          <a:lnRef idx="0"/>
          <a:fillRef idx="0"/>
          <a:effectRef idx="0"/>
          <a:fontRef idx="minor"/>
        </p:style>
      </p:sp>
      <p:sp>
        <p:nvSpPr>
          <p:cNvPr id="285" name=""/>
          <p:cNvSpPr/>
          <p:nvPr/>
        </p:nvSpPr>
        <p:spPr>
          <a:xfrm>
            <a:off x="426600" y="1884240"/>
            <a:ext cx="11338560" cy="4055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Take note that plant and animal cells are eukaryotic. That is, they both have a distinct nucleus and several membrane-bound organelles. Take note further that in the numbered organelles, there are parts/organelles that are specific only to a particular type of cell. Thus, although the basic structure and most of the features are the same, there are some points of difference between the two cells.</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¾Têþ"/>
              </a:rPr>
              <a:t>	</a:t>
            </a:r>
            <a:r>
              <a:rPr b="0" lang="en-PH" sz="1800" spc="-1" strike="noStrike">
                <a:solidFill>
                  <a:srgbClr val="000000"/>
                </a:solidFill>
                <a:latin typeface="Lato"/>
                <a:ea typeface="¾Têþ"/>
              </a:rPr>
              <a:t>In terms of size and shape, a plant cell is usually larger and has a somewhat permanent shape (usually polygonal), whereas an animal cell is smaller and has various shapes. Typically, the fixed shape of plant cells is due to the presence of the </a:t>
            </a:r>
            <a:r>
              <a:rPr b="1" lang="en-PH" sz="1800" spc="-1" strike="noStrike">
                <a:solidFill>
                  <a:srgbClr val="000000"/>
                </a:solidFill>
                <a:latin typeface="Lato"/>
                <a:ea typeface="¾Têþ"/>
              </a:rPr>
              <a:t>cell wall</a:t>
            </a:r>
            <a:r>
              <a:rPr b="0" lang="en-PH" sz="1800" spc="-1" strike="noStrike">
                <a:solidFill>
                  <a:srgbClr val="000000"/>
                </a:solidFill>
                <a:latin typeface="Lato"/>
                <a:ea typeface="¾Têþ"/>
              </a:rPr>
              <a:t>. The cell wall (number 1 in the table above) is a tough structure composed of cellulose, a type of polysaccharide. The cell wall, aside from maintaining the cell’s shape, also makes the cell more rigid and protects the cell from mechanical injury and adverse environmental conditions. On the other hand, an animal cell does not have a cell wall. Instead, it has a plasma membrane that serves as its outer boundary. The absence of the cell wall makes the cell more flexible the reason it can assume different shapes.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
          <p:cNvSpPr/>
          <p:nvPr/>
        </p:nvSpPr>
        <p:spPr>
          <a:xfrm>
            <a:off x="720000" y="360000"/>
            <a:ext cx="9168120" cy="708120"/>
          </a:xfrm>
          <a:prstGeom prst="rect">
            <a:avLst/>
          </a:prstGeom>
          <a:noFill/>
          <a:ln w="0">
            <a:noFill/>
          </a:ln>
        </p:spPr>
        <p:style>
          <a:lnRef idx="0"/>
          <a:fillRef idx="0"/>
          <a:effectRef idx="0"/>
          <a:fontRef idx="minor"/>
        </p:style>
      </p:sp>
      <p:sp>
        <p:nvSpPr>
          <p:cNvPr id="287" name=""/>
          <p:cNvSpPr/>
          <p:nvPr/>
        </p:nvSpPr>
        <p:spPr>
          <a:xfrm>
            <a:off x="1563480" y="612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88" name=""/>
          <p:cNvSpPr/>
          <p:nvPr/>
        </p:nvSpPr>
        <p:spPr>
          <a:xfrm>
            <a:off x="7560000" y="5400000"/>
            <a:ext cx="2874600" cy="340920"/>
          </a:xfrm>
          <a:prstGeom prst="rect">
            <a:avLst/>
          </a:prstGeom>
          <a:noFill/>
          <a:ln w="0">
            <a:noFill/>
          </a:ln>
        </p:spPr>
        <p:style>
          <a:lnRef idx="0"/>
          <a:fillRef idx="0"/>
          <a:effectRef idx="0"/>
          <a:fontRef idx="minor"/>
        </p:style>
      </p:sp>
      <p:sp>
        <p:nvSpPr>
          <p:cNvPr id="289" name=""/>
          <p:cNvSpPr/>
          <p:nvPr/>
        </p:nvSpPr>
        <p:spPr>
          <a:xfrm>
            <a:off x="10260000" y="5746320"/>
            <a:ext cx="175320" cy="340920"/>
          </a:xfrm>
          <a:prstGeom prst="rect">
            <a:avLst/>
          </a:prstGeom>
          <a:noFill/>
          <a:ln w="0">
            <a:noFill/>
          </a:ln>
        </p:spPr>
        <p:style>
          <a:lnRef idx="0"/>
          <a:fillRef idx="0"/>
          <a:effectRef idx="0"/>
          <a:fontRef idx="minor"/>
        </p:style>
      </p:sp>
      <p:sp>
        <p:nvSpPr>
          <p:cNvPr id="290" name=""/>
          <p:cNvSpPr/>
          <p:nvPr/>
        </p:nvSpPr>
        <p:spPr>
          <a:xfrm>
            <a:off x="515880" y="1620000"/>
            <a:ext cx="11158560" cy="32389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Plastids</a:t>
            </a:r>
            <a:r>
              <a:rPr b="0" lang="en-PH" sz="1800" spc="-1" strike="noStrike">
                <a:solidFill>
                  <a:srgbClr val="000000"/>
                </a:solidFill>
                <a:latin typeface="Lato"/>
                <a:ea typeface="DejaVu Sans"/>
              </a:rPr>
              <a:t> are organelles that contain pigments and store food materials. One of the most common plastids is the chloroplast (number 12 in the table above). Chloroplasts contain chlorophyll pigments. These pigments give many plants their characteristic green color. The pigments are also light-trapping. During photosynthesis, light energy is absorbed to help provide plant cells energy and help carbon dioxide and water be chemically changed into food. The photosynthetic ability of plants is the reason they are called photosynthetic autotrophs.</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Centrioles</a:t>
            </a:r>
            <a:r>
              <a:rPr b="0" lang="en-PH" sz="1800" spc="-1" strike="noStrike">
                <a:solidFill>
                  <a:srgbClr val="000000"/>
                </a:solidFill>
                <a:latin typeface="Lato"/>
                <a:ea typeface="DejaVu Sans"/>
              </a:rPr>
              <a:t> are organelles that become prominent only during cell division. Only animal cells have centrioles (number 13 in the table above). During cell division, centrioles help move chromosomes toward their respective poles. Plant cells do not need centrioles. Their more fixed shape can safely and correctly position the chromosomes.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
          <p:cNvSpPr/>
          <p:nvPr/>
        </p:nvSpPr>
        <p:spPr>
          <a:xfrm>
            <a:off x="720000" y="360000"/>
            <a:ext cx="9168120" cy="708120"/>
          </a:xfrm>
          <a:prstGeom prst="rect">
            <a:avLst/>
          </a:prstGeom>
          <a:noFill/>
          <a:ln w="0">
            <a:noFill/>
          </a:ln>
        </p:spPr>
        <p:style>
          <a:lnRef idx="0"/>
          <a:fillRef idx="0"/>
          <a:effectRef idx="0"/>
          <a:fontRef idx="minor"/>
        </p:style>
      </p:sp>
      <p:sp>
        <p:nvSpPr>
          <p:cNvPr id="292" name=""/>
          <p:cNvSpPr/>
          <p:nvPr/>
        </p:nvSpPr>
        <p:spPr>
          <a:xfrm>
            <a:off x="1556280" y="54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93" name=""/>
          <p:cNvSpPr/>
          <p:nvPr/>
        </p:nvSpPr>
        <p:spPr>
          <a:xfrm>
            <a:off x="7560000" y="5400000"/>
            <a:ext cx="2874600" cy="340920"/>
          </a:xfrm>
          <a:prstGeom prst="rect">
            <a:avLst/>
          </a:prstGeom>
          <a:noFill/>
          <a:ln w="0">
            <a:noFill/>
          </a:ln>
        </p:spPr>
        <p:style>
          <a:lnRef idx="0"/>
          <a:fillRef idx="0"/>
          <a:effectRef idx="0"/>
          <a:fontRef idx="minor"/>
        </p:style>
      </p:sp>
      <p:sp>
        <p:nvSpPr>
          <p:cNvPr id="294" name=""/>
          <p:cNvSpPr/>
          <p:nvPr/>
        </p:nvSpPr>
        <p:spPr>
          <a:xfrm>
            <a:off x="10260000" y="5746320"/>
            <a:ext cx="175320" cy="340920"/>
          </a:xfrm>
          <a:prstGeom prst="rect">
            <a:avLst/>
          </a:prstGeom>
          <a:noFill/>
          <a:ln w="0">
            <a:noFill/>
          </a:ln>
        </p:spPr>
        <p:style>
          <a:lnRef idx="0"/>
          <a:fillRef idx="0"/>
          <a:effectRef idx="0"/>
          <a:fontRef idx="minor"/>
        </p:style>
      </p:sp>
      <p:sp>
        <p:nvSpPr>
          <p:cNvPr id="295" name=""/>
          <p:cNvSpPr/>
          <p:nvPr/>
        </p:nvSpPr>
        <p:spPr>
          <a:xfrm>
            <a:off x="606600" y="1764000"/>
            <a:ext cx="10978560" cy="42109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Vacuoles</a:t>
            </a:r>
            <a:r>
              <a:rPr b="0" lang="en-PH" sz="1800" spc="-1" strike="noStrike">
                <a:solidFill>
                  <a:srgbClr val="000000"/>
                </a:solidFill>
                <a:latin typeface="Lato"/>
                <a:ea typeface="DejaVu Sans"/>
              </a:rPr>
              <a:t> </a:t>
            </a:r>
            <a:r>
              <a:rPr b="0" lang="en-PH" sz="1800" spc="-1" strike="noStrike">
                <a:solidFill>
                  <a:srgbClr val="000000"/>
                </a:solidFill>
                <a:latin typeface="Lato"/>
                <a:ea typeface="¾Têþ"/>
              </a:rPr>
              <a:t>are membrane-bound and fluid-filled organelles that function as a storage tank for food, water, and waste products. Vacuoles can be found both in plant and animal cells. However, in plant cells, the vacuoles are large and built-in and almost fill the entire volume of the plant cell. When filled with water, the vacuoles exert internal pressure (called turgor pressure). This presses the plasma membrane tightly against the cell wall that causes the characteristic rigidity of plant cells. Also, plant vacuoles usually store several materials that are useful for the plant (starch grains, essential oils, water-soluble pigments, crystalline molecules that are toxic to herbivores, and many more).</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¾Têþ"/>
              </a:rPr>
              <a:t>	</a:t>
            </a:r>
            <a:r>
              <a:rPr b="0" lang="en-PH" sz="1800" spc="-1" strike="noStrike">
                <a:solidFill>
                  <a:srgbClr val="000000"/>
                </a:solidFill>
                <a:latin typeface="Lato"/>
                <a:ea typeface="¾Têþ"/>
              </a:rPr>
              <a:t>Conversely, in animal cells, the vacuoles are random structures in the cytoplasm that are small and temporary. Observe the animal cell in the table above. Where are the vacuoles? Most often, they are near the plasma membrane. Why is it so? Usually, the plasma membrane undergoes an in-pocketing that forms these vacuoles. Unfortunately, complex unusable materials could “forcibly” enter the cell through this process. No worries, because there are lysosomes that break down these materials into usable forms.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
          <p:cNvSpPr/>
          <p:nvPr/>
        </p:nvSpPr>
        <p:spPr>
          <a:xfrm>
            <a:off x="720000" y="360000"/>
            <a:ext cx="9168120" cy="708120"/>
          </a:xfrm>
          <a:prstGeom prst="rect">
            <a:avLst/>
          </a:prstGeom>
          <a:noFill/>
          <a:ln w="0">
            <a:noFill/>
          </a:ln>
        </p:spPr>
        <p:style>
          <a:lnRef idx="0"/>
          <a:fillRef idx="0"/>
          <a:effectRef idx="0"/>
          <a:fontRef idx="minor"/>
        </p:style>
      </p:sp>
      <p:sp>
        <p:nvSpPr>
          <p:cNvPr id="297" name=""/>
          <p:cNvSpPr/>
          <p:nvPr/>
        </p:nvSpPr>
        <p:spPr>
          <a:xfrm>
            <a:off x="1563480" y="432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98" name=""/>
          <p:cNvSpPr/>
          <p:nvPr/>
        </p:nvSpPr>
        <p:spPr>
          <a:xfrm>
            <a:off x="7560000" y="5400000"/>
            <a:ext cx="2874600" cy="340920"/>
          </a:xfrm>
          <a:prstGeom prst="rect">
            <a:avLst/>
          </a:prstGeom>
          <a:noFill/>
          <a:ln w="0">
            <a:noFill/>
          </a:ln>
        </p:spPr>
        <p:style>
          <a:lnRef idx="0"/>
          <a:fillRef idx="0"/>
          <a:effectRef idx="0"/>
          <a:fontRef idx="minor"/>
        </p:style>
      </p:sp>
      <p:sp>
        <p:nvSpPr>
          <p:cNvPr id="299" name=""/>
          <p:cNvSpPr/>
          <p:nvPr/>
        </p:nvSpPr>
        <p:spPr>
          <a:xfrm>
            <a:off x="10260000" y="5746320"/>
            <a:ext cx="175320" cy="340920"/>
          </a:xfrm>
          <a:prstGeom prst="rect">
            <a:avLst/>
          </a:prstGeom>
          <a:noFill/>
          <a:ln w="0">
            <a:noFill/>
          </a:ln>
        </p:spPr>
        <p:style>
          <a:lnRef idx="0"/>
          <a:fillRef idx="0"/>
          <a:effectRef idx="0"/>
          <a:fontRef idx="minor"/>
        </p:style>
      </p:sp>
      <p:sp>
        <p:nvSpPr>
          <p:cNvPr id="300" name=""/>
          <p:cNvSpPr/>
          <p:nvPr/>
        </p:nvSpPr>
        <p:spPr>
          <a:xfrm>
            <a:off x="1692720" y="1404000"/>
            <a:ext cx="8998560" cy="538560"/>
          </a:xfrm>
          <a:prstGeom prst="rect">
            <a:avLst/>
          </a:prstGeom>
          <a:solidFill>
            <a:srgbClr val="ffffff"/>
          </a:solidFill>
          <a:ln w="12600">
            <a:solidFill>
              <a:srgbClr val="000000"/>
            </a:solidFill>
            <a:round/>
          </a:ln>
        </p:spPr>
        <p:style>
          <a:lnRef idx="0"/>
          <a:fillRef idx="0"/>
          <a:effectRef idx="0"/>
          <a:fontRef idx="minor"/>
        </p:style>
        <p:txBody>
          <a:bodyPr lIns="96120" rIns="96120" tIns="51120" bIns="51120" anchor="ctr">
            <a:noAutofit/>
          </a:bodyPr>
          <a:p>
            <a:pPr algn="ctr">
              <a:lnSpc>
                <a:spcPct val="100000"/>
              </a:lnSpc>
              <a:buNone/>
            </a:pPr>
            <a:r>
              <a:rPr b="1" lang="en-PH" sz="1800" spc="-1" strike="noStrike">
                <a:solidFill>
                  <a:srgbClr val="000000"/>
                </a:solidFill>
                <a:latin typeface="Lato"/>
                <a:ea typeface="¾Têþ"/>
              </a:rPr>
              <a:t>Summarizes the differences between a plant cell and an animal cell</a:t>
            </a:r>
            <a:endParaRPr b="0" lang="en-PH" sz="1800" spc="-1" strike="noStrike">
              <a:latin typeface="Arial"/>
            </a:endParaRPr>
          </a:p>
        </p:txBody>
      </p:sp>
      <p:graphicFrame>
        <p:nvGraphicFramePr>
          <p:cNvPr id="301" name=""/>
          <p:cNvGraphicFramePr/>
          <p:nvPr/>
        </p:nvGraphicFramePr>
        <p:xfrm>
          <a:off x="1421280" y="2028960"/>
          <a:ext cx="9562680" cy="3871080"/>
        </p:xfrm>
        <a:graphic>
          <a:graphicData uri="http://schemas.openxmlformats.org/drawingml/2006/table">
            <a:tbl>
              <a:tblPr/>
              <a:tblGrid>
                <a:gridCol w="4781160"/>
                <a:gridCol w="4781880"/>
              </a:tblGrid>
              <a:tr h="479880">
                <a:tc gridSpan="2">
                  <a:txBody>
                    <a:bodyPr lIns="90000" rIns="90000" anchor="ctr">
                      <a:noAutofit/>
                    </a:bodyPr>
                    <a:p>
                      <a:pPr algn="ctr">
                        <a:lnSpc>
                          <a:spcPct val="100000"/>
                        </a:lnSpc>
                        <a:buNone/>
                      </a:pPr>
                      <a:r>
                        <a:rPr b="1" lang="en-PH" sz="1800" spc="-1" strike="noStrike">
                          <a:latin typeface="Lato"/>
                          <a:ea typeface="¾Têþ"/>
                        </a:rPr>
                        <a:t>Differences Between a Plant and Animal Cell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solidFill>
                      <a:srgbClr val="729fcf"/>
                    </a:solidFill>
                  </a:tcPr>
                </a:tc>
              </a:tr>
              <a:tr h="678240">
                <a:tc>
                  <a:txBody>
                    <a:bodyPr lIns="90000" rIns="90000" anchor="ctr">
                      <a:noAutofit/>
                    </a:bodyPr>
                    <a:p>
                      <a:pPr algn="ctr">
                        <a:lnSpc>
                          <a:spcPct val="100000"/>
                        </a:lnSpc>
                        <a:buNone/>
                      </a:pPr>
                      <a:r>
                        <a:rPr b="1" lang="en-PH" sz="1800" spc="-1" strike="noStrike">
                          <a:latin typeface="Lato"/>
                        </a:rPr>
                        <a:t>Plant Cell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Animal Cell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678240">
                <a:tc>
                  <a:txBody>
                    <a:bodyPr lIns="90000" rIns="90000" anchor="ctr">
                      <a:noAutofit/>
                    </a:bodyPr>
                    <a:p>
                      <a:pPr>
                        <a:lnSpc>
                          <a:spcPct val="100000"/>
                        </a:lnSpc>
                        <a:buNone/>
                      </a:pPr>
                      <a:r>
                        <a:rPr b="0" lang="en-PH" sz="1800" spc="-1" strike="noStrike">
                          <a:latin typeface="Lato"/>
                        </a:rPr>
                        <a:t>With cell wall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Lacks cell wall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678240">
                <a:tc>
                  <a:txBody>
                    <a:bodyPr lIns="90000" rIns="90000" anchor="ctr">
                      <a:noAutofit/>
                    </a:bodyPr>
                    <a:p>
                      <a:pPr>
                        <a:lnSpc>
                          <a:spcPct val="100000"/>
                        </a:lnSpc>
                        <a:buNone/>
                      </a:pPr>
                      <a:r>
                        <a:rPr b="0" lang="en-PH" sz="1800" spc="-1" strike="noStrike">
                          <a:latin typeface="Lato"/>
                        </a:rPr>
                        <a:t>With chloroplasts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Lacks chloroplasts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678240">
                <a:tc>
                  <a:txBody>
                    <a:bodyPr lIns="90000" rIns="90000" anchor="ctr">
                      <a:noAutofit/>
                    </a:bodyPr>
                    <a:p>
                      <a:pPr>
                        <a:lnSpc>
                          <a:spcPct val="100000"/>
                        </a:lnSpc>
                        <a:buNone/>
                      </a:pPr>
                      <a:r>
                        <a:rPr b="0" lang="en-PH" sz="1800" spc="-1" strike="noStrike">
                          <a:latin typeface="Lato"/>
                        </a:rPr>
                        <a:t>Lacks centrioles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With centrioles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678600">
                <a:tc>
                  <a:txBody>
                    <a:bodyPr lIns="90000" rIns="90000" anchor="ctr">
                      <a:noAutofit/>
                    </a:bodyPr>
                    <a:p>
                      <a:pPr>
                        <a:lnSpc>
                          <a:spcPct val="100000"/>
                        </a:lnSpc>
                        <a:buNone/>
                      </a:pPr>
                      <a:r>
                        <a:rPr b="0" lang="en-PH" sz="1800" spc="-1" strike="noStrike">
                          <a:latin typeface="Lato"/>
                        </a:rPr>
                        <a:t>Vacuoles are large, built-in, and located at the center of the cell.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Vacuoles are small, temporary structures and are found everywhere in the cell.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
          <p:cNvSpPr/>
          <p:nvPr/>
        </p:nvSpPr>
        <p:spPr>
          <a:xfrm>
            <a:off x="720000" y="360000"/>
            <a:ext cx="9168120" cy="708120"/>
          </a:xfrm>
          <a:prstGeom prst="rect">
            <a:avLst/>
          </a:prstGeom>
          <a:noFill/>
          <a:ln w="0">
            <a:noFill/>
          </a:ln>
        </p:spPr>
        <p:style>
          <a:lnRef idx="0"/>
          <a:fillRef idx="0"/>
          <a:effectRef idx="0"/>
          <a:fontRef idx="minor"/>
        </p:style>
      </p:sp>
      <p:sp>
        <p:nvSpPr>
          <p:cNvPr id="303" name=""/>
          <p:cNvSpPr/>
          <p:nvPr/>
        </p:nvSpPr>
        <p:spPr>
          <a:xfrm>
            <a:off x="1556280" y="54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304" name=""/>
          <p:cNvSpPr/>
          <p:nvPr/>
        </p:nvSpPr>
        <p:spPr>
          <a:xfrm>
            <a:off x="7560000" y="5400000"/>
            <a:ext cx="2874600" cy="340920"/>
          </a:xfrm>
          <a:prstGeom prst="rect">
            <a:avLst/>
          </a:prstGeom>
          <a:noFill/>
          <a:ln w="0">
            <a:noFill/>
          </a:ln>
        </p:spPr>
        <p:style>
          <a:lnRef idx="0"/>
          <a:fillRef idx="0"/>
          <a:effectRef idx="0"/>
          <a:fontRef idx="minor"/>
        </p:style>
      </p:sp>
      <p:sp>
        <p:nvSpPr>
          <p:cNvPr id="305" name=""/>
          <p:cNvSpPr/>
          <p:nvPr/>
        </p:nvSpPr>
        <p:spPr>
          <a:xfrm>
            <a:off x="10260000" y="5746320"/>
            <a:ext cx="175320" cy="340920"/>
          </a:xfrm>
          <a:prstGeom prst="rect">
            <a:avLst/>
          </a:prstGeom>
          <a:noFill/>
          <a:ln w="0">
            <a:noFill/>
          </a:ln>
        </p:spPr>
        <p:style>
          <a:lnRef idx="0"/>
          <a:fillRef idx="0"/>
          <a:effectRef idx="0"/>
          <a:fontRef idx="minor"/>
        </p:style>
      </p:sp>
      <p:sp>
        <p:nvSpPr>
          <p:cNvPr id="306" name=""/>
          <p:cNvSpPr/>
          <p:nvPr/>
        </p:nvSpPr>
        <p:spPr>
          <a:xfrm>
            <a:off x="785880" y="2089080"/>
            <a:ext cx="10620000" cy="718920"/>
          </a:xfrm>
          <a:prstGeom prst="rect">
            <a:avLst/>
          </a:prstGeom>
          <a:solidFill>
            <a:srgbClr val="ffffff"/>
          </a:solidFill>
          <a:ln w="12600">
            <a:solidFill>
              <a:srgbClr val="000000"/>
            </a:solidFill>
            <a:round/>
          </a:ln>
        </p:spPr>
        <p:style>
          <a:lnRef idx="0"/>
          <a:fillRef idx="0"/>
          <a:effectRef idx="0"/>
          <a:fontRef idx="minor"/>
        </p:style>
        <p:txBody>
          <a:bodyPr lIns="96120" rIns="96120" tIns="51120" bIns="51120" anchor="ctr">
            <a:noAutofit/>
          </a:bodyPr>
          <a:p>
            <a:pPr>
              <a:lnSpc>
                <a:spcPct val="100000"/>
              </a:lnSpc>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Identify what level of organization is being referred to in the following examples. Put your answer in the blank before each number.</a:t>
            </a:r>
            <a:endParaRPr b="0" lang="en-PH" sz="1800" spc="-1" strike="noStrike">
              <a:latin typeface="Arial"/>
            </a:endParaRPr>
          </a:p>
        </p:txBody>
      </p:sp>
      <p:sp>
        <p:nvSpPr>
          <p:cNvPr id="307" name=""/>
          <p:cNvSpPr/>
          <p:nvPr/>
        </p:nvSpPr>
        <p:spPr>
          <a:xfrm>
            <a:off x="1595880" y="2844000"/>
            <a:ext cx="8998920" cy="2699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_________________1. ant, frog, bacterium, frog, earthworm</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_________________2. pond, lake, river, grassland, prairie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_________________3. stomach, liver, small intestine, pancreas, heart</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_________________4. colony of termites, pack of squirrels, herd of cattle</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_________________5. skeletal system, immune system, reproductive system</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_________________6.  epithelium, parenchyma, nervous, muscular, collenchyma</a:t>
            </a:r>
            <a:endParaRPr b="0" lang="en-PH" sz="1800" spc="-1" strike="noStrike">
              <a:latin typeface="Arial"/>
            </a:endParaRPr>
          </a:p>
        </p:txBody>
      </p:sp>
      <p:sp>
        <p:nvSpPr>
          <p:cNvPr id="308" name=""/>
          <p:cNvSpPr txBox="1"/>
          <p:nvPr/>
        </p:nvSpPr>
        <p:spPr>
          <a:xfrm>
            <a:off x="5375880" y="1440000"/>
            <a:ext cx="144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a:t>
            </a:r>
            <a:endParaRPr b="1" lang="en-PH" sz="20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
          <p:cNvSpPr/>
          <p:nvPr/>
        </p:nvSpPr>
        <p:spPr>
          <a:xfrm>
            <a:off x="720000" y="360000"/>
            <a:ext cx="9168120" cy="708120"/>
          </a:xfrm>
          <a:prstGeom prst="rect">
            <a:avLst/>
          </a:prstGeom>
          <a:noFill/>
          <a:ln w="0">
            <a:noFill/>
          </a:ln>
        </p:spPr>
        <p:style>
          <a:lnRef idx="0"/>
          <a:fillRef idx="0"/>
          <a:effectRef idx="0"/>
          <a:fontRef idx="minor"/>
        </p:style>
      </p:sp>
      <p:sp>
        <p:nvSpPr>
          <p:cNvPr id="310" name=""/>
          <p:cNvSpPr/>
          <p:nvPr/>
        </p:nvSpPr>
        <p:spPr>
          <a:xfrm>
            <a:off x="1563480" y="648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311" name=""/>
          <p:cNvSpPr/>
          <p:nvPr/>
        </p:nvSpPr>
        <p:spPr>
          <a:xfrm>
            <a:off x="7560000" y="5400000"/>
            <a:ext cx="2874600" cy="340920"/>
          </a:xfrm>
          <a:prstGeom prst="rect">
            <a:avLst/>
          </a:prstGeom>
          <a:noFill/>
          <a:ln w="0">
            <a:noFill/>
          </a:ln>
        </p:spPr>
        <p:style>
          <a:lnRef idx="0"/>
          <a:fillRef idx="0"/>
          <a:effectRef idx="0"/>
          <a:fontRef idx="minor"/>
        </p:style>
      </p:sp>
      <p:sp>
        <p:nvSpPr>
          <p:cNvPr id="312" name=""/>
          <p:cNvSpPr/>
          <p:nvPr/>
        </p:nvSpPr>
        <p:spPr>
          <a:xfrm>
            <a:off x="10260000" y="5746320"/>
            <a:ext cx="175320" cy="340920"/>
          </a:xfrm>
          <a:prstGeom prst="rect">
            <a:avLst/>
          </a:prstGeom>
          <a:noFill/>
          <a:ln w="0">
            <a:noFill/>
          </a:ln>
        </p:spPr>
        <p:style>
          <a:lnRef idx="0"/>
          <a:fillRef idx="0"/>
          <a:effectRef idx="0"/>
          <a:fontRef idx="minor"/>
        </p:style>
      </p:sp>
      <p:sp>
        <p:nvSpPr>
          <p:cNvPr id="313" name=""/>
          <p:cNvSpPr/>
          <p:nvPr/>
        </p:nvSpPr>
        <p:spPr>
          <a:xfrm>
            <a:off x="4995000" y="1800000"/>
            <a:ext cx="2202120" cy="538920"/>
          </a:xfrm>
          <a:prstGeom prst="rect">
            <a:avLst/>
          </a:prstGeom>
          <a:solidFill>
            <a:srgbClr val="ffffff"/>
          </a:solidFill>
          <a:ln w="12600">
            <a:solidFill>
              <a:srgbClr val="000000"/>
            </a:solidFill>
            <a:round/>
          </a:ln>
        </p:spPr>
        <p:style>
          <a:lnRef idx="0"/>
          <a:fillRef idx="0"/>
          <a:effectRef idx="0"/>
          <a:fontRef idx="minor"/>
        </p:style>
        <p:txBody>
          <a:bodyPr lIns="96120" rIns="96120" tIns="51120" bIns="51120" anchor="ctr">
            <a:noAutofit/>
          </a:bodyPr>
          <a:p>
            <a:pPr algn="ctr">
              <a:lnSpc>
                <a:spcPct val="100000"/>
              </a:lnSpc>
              <a:buNone/>
            </a:pPr>
            <a:r>
              <a:rPr b="1" lang="en-PH" sz="2000" spc="-1" strike="noStrike">
                <a:solidFill>
                  <a:srgbClr val="c9211e"/>
                </a:solidFill>
                <a:latin typeface="Lato"/>
                <a:ea typeface="DejaVu Sans"/>
              </a:rPr>
              <a:t>Answer Key</a:t>
            </a:r>
            <a:endParaRPr b="0" lang="en-PH" sz="2000" spc="-1" strike="noStrike">
              <a:solidFill>
                <a:srgbClr val="c9211e"/>
              </a:solidFill>
              <a:latin typeface="Arial"/>
            </a:endParaRPr>
          </a:p>
        </p:txBody>
      </p:sp>
      <p:sp>
        <p:nvSpPr>
          <p:cNvPr id="314" name=""/>
          <p:cNvSpPr/>
          <p:nvPr/>
        </p:nvSpPr>
        <p:spPr>
          <a:xfrm>
            <a:off x="1595880" y="2520000"/>
            <a:ext cx="8998920" cy="28454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_________________1. ant, frog, bacterium, frog, earthworm</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_________________2. pond, lake, river, grassland, prairie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_________________3. stomach, liver, small intestine, pancreas, heart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_________________4. colony of termites, pack of squirrels, herd of cattle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_________________5. skeletal system, immune system, reproductive system</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_________________6.  epithelium, parenchyma, nervous, muscular, collenchyma</a:t>
            </a:r>
            <a:endParaRPr b="0" lang="en-PH" sz="1800" spc="-1" strike="noStrike">
              <a:latin typeface="Arial"/>
            </a:endParaRPr>
          </a:p>
        </p:txBody>
      </p:sp>
      <p:sp>
        <p:nvSpPr>
          <p:cNvPr id="315" name=""/>
          <p:cNvSpPr/>
          <p:nvPr/>
        </p:nvSpPr>
        <p:spPr>
          <a:xfrm>
            <a:off x="1836000" y="2647800"/>
            <a:ext cx="175104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Organism </a:t>
            </a:r>
            <a:endParaRPr b="0" lang="en-PH" sz="1800" spc="-1" strike="noStrike">
              <a:latin typeface="Arial"/>
            </a:endParaRPr>
          </a:p>
        </p:txBody>
      </p:sp>
      <p:sp>
        <p:nvSpPr>
          <p:cNvPr id="316" name=""/>
          <p:cNvSpPr/>
          <p:nvPr/>
        </p:nvSpPr>
        <p:spPr>
          <a:xfrm>
            <a:off x="1836000" y="3060000"/>
            <a:ext cx="175104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Ecosystem</a:t>
            </a:r>
            <a:endParaRPr b="0" lang="en-PH" sz="1800" spc="-1" strike="noStrike">
              <a:latin typeface="Arial"/>
            </a:endParaRPr>
          </a:p>
        </p:txBody>
      </p:sp>
      <p:sp>
        <p:nvSpPr>
          <p:cNvPr id="317" name=""/>
          <p:cNvSpPr/>
          <p:nvPr/>
        </p:nvSpPr>
        <p:spPr>
          <a:xfrm>
            <a:off x="1908000" y="3436200"/>
            <a:ext cx="143892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Organ </a:t>
            </a:r>
            <a:endParaRPr b="0" lang="en-PH" sz="1800" spc="-1" strike="noStrike">
              <a:latin typeface="Arial"/>
            </a:endParaRPr>
          </a:p>
        </p:txBody>
      </p:sp>
      <p:sp>
        <p:nvSpPr>
          <p:cNvPr id="318" name=""/>
          <p:cNvSpPr/>
          <p:nvPr/>
        </p:nvSpPr>
        <p:spPr>
          <a:xfrm>
            <a:off x="1847880" y="3816000"/>
            <a:ext cx="175104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Population</a:t>
            </a:r>
            <a:endParaRPr b="0" lang="en-PH" sz="1800" spc="-1" strike="noStrike">
              <a:latin typeface="Arial"/>
            </a:endParaRPr>
          </a:p>
        </p:txBody>
      </p:sp>
      <p:sp>
        <p:nvSpPr>
          <p:cNvPr id="319" name=""/>
          <p:cNvSpPr/>
          <p:nvPr/>
        </p:nvSpPr>
        <p:spPr>
          <a:xfrm>
            <a:off x="1260000" y="4248360"/>
            <a:ext cx="244692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Organ Ecosystem</a:t>
            </a:r>
            <a:endParaRPr b="0" lang="en-PH" sz="1800" spc="-1" strike="noStrike">
              <a:latin typeface="Arial"/>
            </a:endParaRPr>
          </a:p>
        </p:txBody>
      </p:sp>
      <p:sp>
        <p:nvSpPr>
          <p:cNvPr id="320" name=""/>
          <p:cNvSpPr/>
          <p:nvPr/>
        </p:nvSpPr>
        <p:spPr>
          <a:xfrm>
            <a:off x="1908000" y="4699800"/>
            <a:ext cx="143892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Tissue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720000" y="360000"/>
            <a:ext cx="9168120" cy="708120"/>
          </a:xfrm>
          <a:prstGeom prst="rect">
            <a:avLst/>
          </a:prstGeom>
          <a:noFill/>
          <a:ln w="0">
            <a:noFill/>
          </a:ln>
        </p:spPr>
        <p:style>
          <a:lnRef idx="0"/>
          <a:fillRef idx="0"/>
          <a:effectRef idx="0"/>
          <a:fontRef idx="minor"/>
        </p:style>
      </p:sp>
      <p:sp>
        <p:nvSpPr>
          <p:cNvPr id="141" name=""/>
          <p:cNvSpPr/>
          <p:nvPr/>
        </p:nvSpPr>
        <p:spPr>
          <a:xfrm>
            <a:off x="1563480" y="36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142" name=""/>
          <p:cNvSpPr/>
          <p:nvPr/>
        </p:nvSpPr>
        <p:spPr>
          <a:xfrm>
            <a:off x="7560000" y="5400000"/>
            <a:ext cx="2874600" cy="340920"/>
          </a:xfrm>
          <a:prstGeom prst="rect">
            <a:avLst/>
          </a:prstGeom>
          <a:noFill/>
          <a:ln w="0">
            <a:noFill/>
          </a:ln>
        </p:spPr>
        <p:style>
          <a:lnRef idx="0"/>
          <a:fillRef idx="0"/>
          <a:effectRef idx="0"/>
          <a:fontRef idx="minor"/>
        </p:style>
      </p:sp>
      <p:sp>
        <p:nvSpPr>
          <p:cNvPr id="143" name=""/>
          <p:cNvSpPr/>
          <p:nvPr/>
        </p:nvSpPr>
        <p:spPr>
          <a:xfrm>
            <a:off x="10260000" y="5746320"/>
            <a:ext cx="175320" cy="340920"/>
          </a:xfrm>
          <a:prstGeom prst="rect">
            <a:avLst/>
          </a:prstGeom>
          <a:noFill/>
          <a:ln w="0">
            <a:noFill/>
          </a:ln>
        </p:spPr>
        <p:style>
          <a:lnRef idx="0"/>
          <a:fillRef idx="0"/>
          <a:effectRef idx="0"/>
          <a:fontRef idx="minor"/>
        </p:style>
      </p:sp>
      <p:graphicFrame>
        <p:nvGraphicFramePr>
          <p:cNvPr id="144" name=""/>
          <p:cNvGraphicFramePr/>
          <p:nvPr/>
        </p:nvGraphicFramePr>
        <p:xfrm>
          <a:off x="828000" y="1110960"/>
          <a:ext cx="10624320" cy="4911480"/>
        </p:xfrm>
        <a:graphic>
          <a:graphicData uri="http://schemas.openxmlformats.org/drawingml/2006/table">
            <a:tbl>
              <a:tblPr/>
              <a:tblGrid>
                <a:gridCol w="5826600"/>
                <a:gridCol w="4798080"/>
              </a:tblGrid>
              <a:tr h="2401560">
                <a:tc>
                  <a:txBody>
                    <a:bodyPr lIns="90000" rIns="90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2510280">
                <a:tc>
                  <a:txBody>
                    <a:bodyPr lIns="90000" rIns="90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45" name=""/>
          <p:cNvSpPr/>
          <p:nvPr/>
        </p:nvSpPr>
        <p:spPr>
          <a:xfrm>
            <a:off x="5018400" y="2670120"/>
            <a:ext cx="178920" cy="344520"/>
          </a:xfrm>
          <a:prstGeom prst="rect">
            <a:avLst/>
          </a:prstGeom>
          <a:noFill/>
          <a:ln w="0">
            <a:noFill/>
          </a:ln>
        </p:spPr>
        <p:style>
          <a:lnRef idx="0"/>
          <a:fillRef idx="0"/>
          <a:effectRef idx="0"/>
          <a:fontRef idx="minor"/>
        </p:style>
      </p:sp>
      <p:sp>
        <p:nvSpPr>
          <p:cNvPr id="146" name=""/>
          <p:cNvSpPr/>
          <p:nvPr/>
        </p:nvSpPr>
        <p:spPr>
          <a:xfrm>
            <a:off x="869760" y="1419480"/>
            <a:ext cx="5752440" cy="1942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Tissue</a:t>
            </a:r>
            <a:r>
              <a:rPr b="0" lang="en-PH" sz="1800" spc="-1" strike="noStrike">
                <a:solidFill>
                  <a:srgbClr val="000000"/>
                </a:solidFill>
                <a:latin typeface="Lato"/>
                <a:ea typeface="DejaVu Sans"/>
              </a:rPr>
              <a:t> is a group of distinct and similar cells that work together to perform a specific set of functions. Examples of tissues in plants are parenchyma, collenchyma, and sclerenchyma. Examples of tissues in animals are epithelial, connective, muscular, and nervous tissues.</a:t>
            </a:r>
            <a:endParaRPr b="0" lang="en-PH" sz="1800" spc="-1" strike="noStrike">
              <a:latin typeface="Arial"/>
            </a:endParaRPr>
          </a:p>
        </p:txBody>
      </p:sp>
      <p:pic>
        <p:nvPicPr>
          <p:cNvPr id="147" name="" descr=""/>
          <p:cNvPicPr/>
          <p:nvPr/>
        </p:nvPicPr>
        <p:blipFill>
          <a:blip r:embed="rId1"/>
          <a:stretch/>
        </p:blipFill>
        <p:spPr>
          <a:xfrm>
            <a:off x="6804000" y="1218960"/>
            <a:ext cx="2338200" cy="1947240"/>
          </a:xfrm>
          <a:prstGeom prst="rect">
            <a:avLst/>
          </a:prstGeom>
          <a:ln w="10080">
            <a:solidFill>
              <a:srgbClr val="000000"/>
            </a:solidFill>
            <a:round/>
          </a:ln>
        </p:spPr>
      </p:pic>
      <p:sp>
        <p:nvSpPr>
          <p:cNvPr id="148" name=""/>
          <p:cNvSpPr/>
          <p:nvPr/>
        </p:nvSpPr>
        <p:spPr>
          <a:xfrm>
            <a:off x="6660000" y="3168000"/>
            <a:ext cx="2698200" cy="362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800" spc="-1" strike="noStrike">
                <a:solidFill>
                  <a:srgbClr val="000000"/>
                </a:solidFill>
                <a:latin typeface="Lato"/>
                <a:ea typeface="DejaVu Sans"/>
              </a:rPr>
              <a:t>From The Berkshire Community College Bioscience Image Library via Wikimedia commons Public Domain</a:t>
            </a:r>
            <a:endParaRPr b="0" lang="en-PH" sz="800" spc="-1" strike="noStrike">
              <a:latin typeface="Arial"/>
            </a:endParaRPr>
          </a:p>
        </p:txBody>
      </p:sp>
      <p:sp>
        <p:nvSpPr>
          <p:cNvPr id="149" name=""/>
          <p:cNvSpPr/>
          <p:nvPr/>
        </p:nvSpPr>
        <p:spPr>
          <a:xfrm>
            <a:off x="9005760" y="1795320"/>
            <a:ext cx="2296440" cy="902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600" spc="-1" strike="noStrike">
                <a:solidFill>
                  <a:srgbClr val="000000"/>
                </a:solidFill>
                <a:latin typeface="Lato"/>
                <a:ea typeface="DejaVu Sans"/>
              </a:rPr>
              <a:t>Cardiac muscle is composed of cardiac muscle cells.</a:t>
            </a:r>
            <a:endParaRPr b="0" lang="en-PH" sz="1600" spc="-1" strike="noStrike">
              <a:latin typeface="Arial"/>
            </a:endParaRPr>
          </a:p>
        </p:txBody>
      </p:sp>
      <p:sp>
        <p:nvSpPr>
          <p:cNvPr id="150" name=""/>
          <p:cNvSpPr/>
          <p:nvPr/>
        </p:nvSpPr>
        <p:spPr>
          <a:xfrm>
            <a:off x="869760" y="4104000"/>
            <a:ext cx="5752800" cy="1640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 </a:t>
            </a:r>
            <a:r>
              <a:rPr b="1" lang="en-PH" sz="1800" spc="-1" strike="noStrike">
                <a:solidFill>
                  <a:srgbClr val="000000"/>
                </a:solidFill>
                <a:latin typeface="Lato"/>
                <a:ea typeface="DejaVu Sans"/>
              </a:rPr>
              <a:t>organ</a:t>
            </a:r>
            <a:r>
              <a:rPr b="0" lang="en-PH" sz="1800" spc="-1" strike="noStrike">
                <a:solidFill>
                  <a:srgbClr val="000000"/>
                </a:solidFill>
                <a:latin typeface="Lato"/>
                <a:ea typeface="DejaVu Sans"/>
              </a:rPr>
              <a:t> </a:t>
            </a:r>
            <a:r>
              <a:rPr b="0" lang="en-PH" sz="1800" spc="-1" strike="noStrike">
                <a:solidFill>
                  <a:srgbClr val="000000"/>
                </a:solidFill>
                <a:latin typeface="Lato"/>
                <a:ea typeface="¾Têþ"/>
              </a:rPr>
              <a:t>is composed of different tissues that perform a certain function. For example, the heart is made up of different tissues (epithelial, connective, muscular, and nervous) that enable it to perform the task of pumping blood to all parts of the body.</a:t>
            </a:r>
            <a:endParaRPr b="0" lang="en-PH" sz="1800" spc="-1" strike="noStrike">
              <a:latin typeface="Arial"/>
            </a:endParaRPr>
          </a:p>
        </p:txBody>
      </p:sp>
      <p:pic>
        <p:nvPicPr>
          <p:cNvPr id="151" name="" descr=""/>
          <p:cNvPicPr/>
          <p:nvPr/>
        </p:nvPicPr>
        <p:blipFill>
          <a:blip r:embed="rId2"/>
          <a:stretch/>
        </p:blipFill>
        <p:spPr>
          <a:xfrm>
            <a:off x="6772680" y="3600000"/>
            <a:ext cx="1974240" cy="1978200"/>
          </a:xfrm>
          <a:prstGeom prst="rect">
            <a:avLst/>
          </a:prstGeom>
          <a:ln w="10080">
            <a:solidFill>
              <a:srgbClr val="000000"/>
            </a:solidFill>
            <a:round/>
          </a:ln>
        </p:spPr>
      </p:pic>
      <p:sp>
        <p:nvSpPr>
          <p:cNvPr id="152" name=""/>
          <p:cNvSpPr/>
          <p:nvPr/>
        </p:nvSpPr>
        <p:spPr>
          <a:xfrm>
            <a:off x="6732000" y="5628600"/>
            <a:ext cx="2698200" cy="362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800" spc="-1" strike="noStrike">
                <a:solidFill>
                  <a:srgbClr val="000000"/>
                </a:solidFill>
                <a:latin typeface="Lato"/>
                <a:ea typeface="DejaVu Sans"/>
              </a:rPr>
              <a:t>From The Blausen Medical Communications, Inc., Dcoetzee via wikimedia commons CC BY-SA 3.0</a:t>
            </a:r>
            <a:endParaRPr b="0" lang="en-PH" sz="800" spc="-1" strike="noStrike">
              <a:latin typeface="Arial"/>
            </a:endParaRPr>
          </a:p>
        </p:txBody>
      </p:sp>
      <p:sp>
        <p:nvSpPr>
          <p:cNvPr id="153" name=""/>
          <p:cNvSpPr/>
          <p:nvPr/>
        </p:nvSpPr>
        <p:spPr>
          <a:xfrm>
            <a:off x="8640000" y="4140000"/>
            <a:ext cx="2770560" cy="902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600" spc="-1" strike="noStrike">
                <a:solidFill>
                  <a:srgbClr val="000000"/>
                </a:solidFill>
                <a:latin typeface="Lato"/>
                <a:ea typeface="DejaVu Sans"/>
              </a:rPr>
              <a:t>The heart is primarily composed of the cardiac muscle and other tissues.</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720000" y="360000"/>
            <a:ext cx="9168120" cy="708120"/>
          </a:xfrm>
          <a:prstGeom prst="rect">
            <a:avLst/>
          </a:prstGeom>
          <a:noFill/>
          <a:ln w="0">
            <a:noFill/>
          </a:ln>
        </p:spPr>
        <p:style>
          <a:lnRef idx="0"/>
          <a:fillRef idx="0"/>
          <a:effectRef idx="0"/>
          <a:fontRef idx="minor"/>
        </p:style>
      </p:sp>
      <p:sp>
        <p:nvSpPr>
          <p:cNvPr id="155" name=""/>
          <p:cNvSpPr/>
          <p:nvPr/>
        </p:nvSpPr>
        <p:spPr>
          <a:xfrm>
            <a:off x="1563480" y="36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156" name=""/>
          <p:cNvSpPr/>
          <p:nvPr/>
        </p:nvSpPr>
        <p:spPr>
          <a:xfrm>
            <a:off x="7560000" y="5400000"/>
            <a:ext cx="2874600" cy="340920"/>
          </a:xfrm>
          <a:prstGeom prst="rect">
            <a:avLst/>
          </a:prstGeom>
          <a:noFill/>
          <a:ln w="0">
            <a:noFill/>
          </a:ln>
        </p:spPr>
        <p:style>
          <a:lnRef idx="0"/>
          <a:fillRef idx="0"/>
          <a:effectRef idx="0"/>
          <a:fontRef idx="minor"/>
        </p:style>
      </p:sp>
      <p:sp>
        <p:nvSpPr>
          <p:cNvPr id="157" name=""/>
          <p:cNvSpPr/>
          <p:nvPr/>
        </p:nvSpPr>
        <p:spPr>
          <a:xfrm>
            <a:off x="10260000" y="5746320"/>
            <a:ext cx="175320" cy="340920"/>
          </a:xfrm>
          <a:prstGeom prst="rect">
            <a:avLst/>
          </a:prstGeom>
          <a:noFill/>
          <a:ln w="0">
            <a:noFill/>
          </a:ln>
        </p:spPr>
        <p:style>
          <a:lnRef idx="0"/>
          <a:fillRef idx="0"/>
          <a:effectRef idx="0"/>
          <a:fontRef idx="minor"/>
        </p:style>
      </p:sp>
      <p:graphicFrame>
        <p:nvGraphicFramePr>
          <p:cNvPr id="158" name=""/>
          <p:cNvGraphicFramePr/>
          <p:nvPr/>
        </p:nvGraphicFramePr>
        <p:xfrm>
          <a:off x="540000" y="1260000"/>
          <a:ext cx="10619640" cy="4679640"/>
        </p:xfrm>
        <a:graphic>
          <a:graphicData uri="http://schemas.openxmlformats.org/drawingml/2006/table">
            <a:tbl>
              <a:tblPr/>
              <a:tblGrid>
                <a:gridCol w="5910840"/>
                <a:gridCol w="4709160"/>
              </a:tblGrid>
              <a:tr h="233892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234108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59" name=""/>
          <p:cNvSpPr/>
          <p:nvPr/>
        </p:nvSpPr>
        <p:spPr>
          <a:xfrm>
            <a:off x="684000" y="1440000"/>
            <a:ext cx="5722200" cy="1907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 </a:t>
            </a:r>
            <a:r>
              <a:rPr b="1" lang="en-PH" sz="1800" spc="-1" strike="noStrike">
                <a:solidFill>
                  <a:srgbClr val="000000"/>
                </a:solidFill>
                <a:latin typeface="Lato"/>
                <a:ea typeface="DejaVu Sans"/>
              </a:rPr>
              <a:t>organ system</a:t>
            </a:r>
            <a:r>
              <a:rPr b="0" lang="en-PH" sz="1800" spc="-1" strike="noStrike">
                <a:solidFill>
                  <a:srgbClr val="000000"/>
                </a:solidFill>
                <a:latin typeface="Lato"/>
                <a:ea typeface="DejaVu Sans"/>
              </a:rPr>
              <a:t> </a:t>
            </a:r>
            <a:r>
              <a:rPr b="0" lang="en-PH" sz="1800" spc="-1" strike="noStrike">
                <a:solidFill>
                  <a:srgbClr val="000000"/>
                </a:solidFill>
                <a:latin typeface="Lato"/>
                <a:ea typeface="¾Têþ"/>
              </a:rPr>
              <a:t>consists of different organs that perform a broad spectrum of functions. For example, the circulatory system is composed of the heart, blood, and blood vessels that function in transporting nutrients and oxygen to the different cells of the body and, at the same time, removing wastes from them.</a:t>
            </a:r>
            <a:endParaRPr b="0" lang="en-PH" sz="1800" spc="-1" strike="noStrike">
              <a:latin typeface="Arial"/>
            </a:endParaRPr>
          </a:p>
        </p:txBody>
      </p:sp>
      <p:pic>
        <p:nvPicPr>
          <p:cNvPr id="160" name="" descr=""/>
          <p:cNvPicPr/>
          <p:nvPr/>
        </p:nvPicPr>
        <p:blipFill>
          <a:blip r:embed="rId1"/>
          <a:stretch/>
        </p:blipFill>
        <p:spPr>
          <a:xfrm>
            <a:off x="6660000" y="1368000"/>
            <a:ext cx="1426320" cy="1870200"/>
          </a:xfrm>
          <a:prstGeom prst="rect">
            <a:avLst/>
          </a:prstGeom>
          <a:ln w="10080">
            <a:solidFill>
              <a:srgbClr val="000000"/>
            </a:solidFill>
            <a:round/>
          </a:ln>
        </p:spPr>
      </p:pic>
      <p:sp>
        <p:nvSpPr>
          <p:cNvPr id="161" name=""/>
          <p:cNvSpPr/>
          <p:nvPr/>
        </p:nvSpPr>
        <p:spPr>
          <a:xfrm>
            <a:off x="6428160" y="3240000"/>
            <a:ext cx="1994040" cy="362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800" spc="-1" strike="noStrike">
                <a:solidFill>
                  <a:srgbClr val="000000"/>
                </a:solidFill>
                <a:latin typeface="Lato"/>
                <a:ea typeface="DejaVu Sans"/>
              </a:rPr>
              <a:t>By Clker-Free-Vector-Images via</a:t>
            </a:r>
            <a:endParaRPr b="0" lang="en-PH" sz="800" spc="-1" strike="noStrike">
              <a:latin typeface="Arial"/>
            </a:endParaRPr>
          </a:p>
          <a:p>
            <a:pPr algn="ctr">
              <a:lnSpc>
                <a:spcPct val="100000"/>
              </a:lnSpc>
              <a:buNone/>
            </a:pPr>
            <a:r>
              <a:rPr b="0" lang="en-PH" sz="800" spc="-1" strike="noStrike">
                <a:solidFill>
                  <a:srgbClr val="000000"/>
                </a:solidFill>
                <a:latin typeface="Lato"/>
                <a:ea typeface="DejaVu Sans"/>
              </a:rPr>
              <a:t>pixabay.com Public Domain</a:t>
            </a:r>
            <a:endParaRPr b="0" lang="en-PH" sz="800" spc="-1" strike="noStrike">
              <a:latin typeface="Arial"/>
            </a:endParaRPr>
          </a:p>
        </p:txBody>
      </p:sp>
      <p:sp>
        <p:nvSpPr>
          <p:cNvPr id="162" name=""/>
          <p:cNvSpPr/>
          <p:nvPr/>
        </p:nvSpPr>
        <p:spPr>
          <a:xfrm>
            <a:off x="7920000" y="1800000"/>
            <a:ext cx="3322080" cy="1080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The circulatory system is composed of the heart,</a:t>
            </a:r>
            <a:endParaRPr b="0" lang="en-PH" sz="1800" spc="-1" strike="noStrike">
              <a:latin typeface="Arial"/>
            </a:endParaRPr>
          </a:p>
          <a:p>
            <a:pPr algn="ctr">
              <a:lnSpc>
                <a:spcPct val="100000"/>
              </a:lnSpc>
              <a:buNone/>
            </a:pPr>
            <a:r>
              <a:rPr b="0" lang="en-PH" sz="1800" spc="-1" strike="noStrike">
                <a:solidFill>
                  <a:srgbClr val="000000"/>
                </a:solidFill>
                <a:latin typeface="Lato"/>
                <a:ea typeface="DejaVu Sans"/>
              </a:rPr>
              <a:t>blood, and blood vessels.</a:t>
            </a:r>
            <a:endParaRPr b="0" lang="en-PH" sz="1800" spc="-1" strike="noStrike">
              <a:latin typeface="Arial"/>
            </a:endParaRPr>
          </a:p>
        </p:txBody>
      </p:sp>
      <p:sp>
        <p:nvSpPr>
          <p:cNvPr id="163" name=""/>
          <p:cNvSpPr/>
          <p:nvPr/>
        </p:nvSpPr>
        <p:spPr>
          <a:xfrm>
            <a:off x="612000" y="3852000"/>
            <a:ext cx="5758200" cy="1942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 </a:t>
            </a:r>
            <a:r>
              <a:rPr b="1" lang="en-PH" sz="1800" spc="-1" strike="noStrike">
                <a:solidFill>
                  <a:srgbClr val="000000"/>
                </a:solidFill>
                <a:latin typeface="Lato"/>
                <a:ea typeface="DejaVu Sans"/>
              </a:rPr>
              <a:t>organism</a:t>
            </a:r>
            <a:r>
              <a:rPr b="0" lang="en-PH" sz="1800" spc="-1" strike="noStrike">
                <a:solidFill>
                  <a:srgbClr val="000000"/>
                </a:solidFill>
                <a:latin typeface="Lato"/>
                <a:ea typeface="DejaVu Sans"/>
              </a:rPr>
              <a:t> is an aggregation of the organ systems that work together to bring about various life activities. Humans, for example, are composed of eleven organ systems. An organism is an individual belonging to a particular species that has its own distinct existence as a complex, self-reproducing unit.</a:t>
            </a:r>
            <a:endParaRPr b="0" lang="en-PH" sz="1800" spc="-1" strike="noStrike">
              <a:latin typeface="Arial"/>
            </a:endParaRPr>
          </a:p>
        </p:txBody>
      </p:sp>
      <p:pic>
        <p:nvPicPr>
          <p:cNvPr id="164" name="" descr=""/>
          <p:cNvPicPr/>
          <p:nvPr/>
        </p:nvPicPr>
        <p:blipFill>
          <a:blip r:embed="rId2"/>
          <a:stretch/>
        </p:blipFill>
        <p:spPr>
          <a:xfrm>
            <a:off x="6624000" y="3780000"/>
            <a:ext cx="2158200" cy="1798200"/>
          </a:xfrm>
          <a:prstGeom prst="rect">
            <a:avLst/>
          </a:prstGeom>
          <a:ln w="10080">
            <a:solidFill>
              <a:srgbClr val="000000"/>
            </a:solidFill>
            <a:round/>
          </a:ln>
        </p:spPr>
      </p:pic>
      <p:sp>
        <p:nvSpPr>
          <p:cNvPr id="165" name=""/>
          <p:cNvSpPr/>
          <p:nvPr/>
        </p:nvSpPr>
        <p:spPr>
          <a:xfrm>
            <a:off x="6465960" y="5616000"/>
            <a:ext cx="2064240" cy="22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800" spc="-1" strike="noStrike">
                <a:solidFill>
                  <a:srgbClr val="262626"/>
                </a:solidFill>
                <a:latin typeface="Lato"/>
                <a:ea typeface="DejaVu Sans"/>
              </a:rPr>
              <a:t>By kissu via pixabay.com Public Domain</a:t>
            </a:r>
            <a:endParaRPr b="0" lang="en-PH" sz="800" spc="-1" strike="noStrike">
              <a:latin typeface="Arial"/>
            </a:endParaRPr>
          </a:p>
        </p:txBody>
      </p:sp>
      <p:sp>
        <p:nvSpPr>
          <p:cNvPr id="166" name=""/>
          <p:cNvSpPr/>
          <p:nvPr/>
        </p:nvSpPr>
        <p:spPr>
          <a:xfrm>
            <a:off x="8760960" y="4449240"/>
            <a:ext cx="2397240" cy="768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A hen is an example of an organism.</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720000" y="360000"/>
            <a:ext cx="9168120" cy="708120"/>
          </a:xfrm>
          <a:prstGeom prst="rect">
            <a:avLst/>
          </a:prstGeom>
          <a:noFill/>
          <a:ln w="0">
            <a:noFill/>
          </a:ln>
        </p:spPr>
        <p:style>
          <a:lnRef idx="0"/>
          <a:fillRef idx="0"/>
          <a:effectRef idx="0"/>
          <a:fontRef idx="minor"/>
        </p:style>
      </p:sp>
      <p:sp>
        <p:nvSpPr>
          <p:cNvPr id="168" name=""/>
          <p:cNvSpPr/>
          <p:nvPr/>
        </p:nvSpPr>
        <p:spPr>
          <a:xfrm>
            <a:off x="1563480" y="36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169" name=""/>
          <p:cNvSpPr/>
          <p:nvPr/>
        </p:nvSpPr>
        <p:spPr>
          <a:xfrm>
            <a:off x="7560000" y="5400000"/>
            <a:ext cx="2874600" cy="340920"/>
          </a:xfrm>
          <a:prstGeom prst="rect">
            <a:avLst/>
          </a:prstGeom>
          <a:noFill/>
          <a:ln w="0">
            <a:noFill/>
          </a:ln>
        </p:spPr>
        <p:style>
          <a:lnRef idx="0"/>
          <a:fillRef idx="0"/>
          <a:effectRef idx="0"/>
          <a:fontRef idx="minor"/>
        </p:style>
      </p:sp>
      <p:sp>
        <p:nvSpPr>
          <p:cNvPr id="170" name=""/>
          <p:cNvSpPr/>
          <p:nvPr/>
        </p:nvSpPr>
        <p:spPr>
          <a:xfrm>
            <a:off x="10260000" y="5746320"/>
            <a:ext cx="175320" cy="340920"/>
          </a:xfrm>
          <a:prstGeom prst="rect">
            <a:avLst/>
          </a:prstGeom>
          <a:noFill/>
          <a:ln w="0">
            <a:noFill/>
          </a:ln>
        </p:spPr>
        <p:style>
          <a:lnRef idx="0"/>
          <a:fillRef idx="0"/>
          <a:effectRef idx="0"/>
          <a:fontRef idx="minor"/>
        </p:style>
      </p:sp>
      <p:graphicFrame>
        <p:nvGraphicFramePr>
          <p:cNvPr id="171" name=""/>
          <p:cNvGraphicFramePr/>
          <p:nvPr/>
        </p:nvGraphicFramePr>
        <p:xfrm>
          <a:off x="838800" y="1332000"/>
          <a:ext cx="10619280" cy="4677480"/>
        </p:xfrm>
        <a:graphic>
          <a:graphicData uri="http://schemas.openxmlformats.org/drawingml/2006/table">
            <a:tbl>
              <a:tblPr/>
              <a:tblGrid>
                <a:gridCol w="5308200"/>
                <a:gridCol w="5311440"/>
              </a:tblGrid>
              <a:tr h="225324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242460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72" name=""/>
          <p:cNvSpPr/>
          <p:nvPr/>
        </p:nvSpPr>
        <p:spPr>
          <a:xfrm>
            <a:off x="838800" y="1413360"/>
            <a:ext cx="5279400" cy="1897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population </a:t>
            </a:r>
            <a:r>
              <a:rPr b="0" lang="en-PH" sz="1800" spc="-1" strike="noStrike">
                <a:solidFill>
                  <a:srgbClr val="000000"/>
                </a:solidFill>
                <a:latin typeface="Lato"/>
                <a:ea typeface="DejaVu Sans"/>
              </a:rPr>
              <a:t>is a group of organisms of the same species occupying any given area. These organisms are freely interacting with one another. Populations are sometimes associated with small Groups a pack of goats, a brood of chicken, towns of squirrels, a herd of cattle, and a colony of termites.</a:t>
            </a:r>
            <a:endParaRPr b="0" lang="en-PH" sz="1800" spc="-1" strike="noStrike">
              <a:latin typeface="Arial"/>
            </a:endParaRPr>
          </a:p>
        </p:txBody>
      </p:sp>
      <p:pic>
        <p:nvPicPr>
          <p:cNvPr id="173" name="" descr=""/>
          <p:cNvPicPr/>
          <p:nvPr/>
        </p:nvPicPr>
        <p:blipFill>
          <a:blip r:embed="rId1"/>
          <a:stretch/>
        </p:blipFill>
        <p:spPr>
          <a:xfrm>
            <a:off x="6246360" y="1479600"/>
            <a:ext cx="2823840" cy="1855080"/>
          </a:xfrm>
          <a:prstGeom prst="rect">
            <a:avLst/>
          </a:prstGeom>
          <a:ln w="10080">
            <a:solidFill>
              <a:srgbClr val="000000"/>
            </a:solidFill>
            <a:round/>
          </a:ln>
        </p:spPr>
      </p:pic>
      <p:sp>
        <p:nvSpPr>
          <p:cNvPr id="174" name=""/>
          <p:cNvSpPr/>
          <p:nvPr/>
        </p:nvSpPr>
        <p:spPr>
          <a:xfrm>
            <a:off x="6300000" y="3300480"/>
            <a:ext cx="2338200" cy="225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800" spc="-1" strike="noStrike">
                <a:solidFill>
                  <a:srgbClr val="000000"/>
                </a:solidFill>
                <a:latin typeface="Lato"/>
                <a:ea typeface="DejaVu Sans"/>
              </a:rPr>
              <a:t>Alexas-Fotos via pixabay.com Public Domain</a:t>
            </a:r>
            <a:endParaRPr b="0" lang="en-PH" sz="800" spc="-1" strike="noStrike">
              <a:latin typeface="Arial"/>
            </a:endParaRPr>
          </a:p>
        </p:txBody>
      </p:sp>
      <p:sp>
        <p:nvSpPr>
          <p:cNvPr id="175" name=""/>
          <p:cNvSpPr/>
          <p:nvPr/>
        </p:nvSpPr>
        <p:spPr>
          <a:xfrm>
            <a:off x="9010080" y="2001240"/>
            <a:ext cx="2400120" cy="701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A Brood of Chickens on a Field of Grass</a:t>
            </a:r>
            <a:endParaRPr b="0" lang="en-PH" sz="1800" spc="-1" strike="noStrike">
              <a:latin typeface="Arial"/>
            </a:endParaRPr>
          </a:p>
        </p:txBody>
      </p:sp>
      <p:sp>
        <p:nvSpPr>
          <p:cNvPr id="176" name=""/>
          <p:cNvSpPr/>
          <p:nvPr/>
        </p:nvSpPr>
        <p:spPr>
          <a:xfrm>
            <a:off x="838800" y="3600000"/>
            <a:ext cx="5279400" cy="2554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community</a:t>
            </a:r>
            <a:r>
              <a:rPr b="0" lang="en-PH" sz="1800" spc="-1" strike="noStrike">
                <a:solidFill>
                  <a:srgbClr val="000000"/>
                </a:solidFill>
                <a:latin typeface="Lato"/>
                <a:ea typeface="DejaVu Sans"/>
              </a:rPr>
              <a:t> consists of all the populations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of different species of organisms living together in a given area. These organisms are interacting with one another. Their interactions may be harmful, symbiotic, or cooperative. Examples are all the living things in a freshwater pond, all the species in a rice fi eld, and all the living things in a grassland.</a:t>
            </a:r>
            <a:endParaRPr b="0" lang="en-PH" sz="1800" spc="-1" strike="noStrike">
              <a:latin typeface="Arial"/>
            </a:endParaRPr>
          </a:p>
        </p:txBody>
      </p:sp>
      <p:pic>
        <p:nvPicPr>
          <p:cNvPr id="177" name="" descr=""/>
          <p:cNvPicPr/>
          <p:nvPr/>
        </p:nvPicPr>
        <p:blipFill>
          <a:blip r:embed="rId2"/>
          <a:stretch/>
        </p:blipFill>
        <p:spPr>
          <a:xfrm>
            <a:off x="7201080" y="3672000"/>
            <a:ext cx="3058200" cy="1596960"/>
          </a:xfrm>
          <a:prstGeom prst="rect">
            <a:avLst/>
          </a:prstGeom>
          <a:ln w="10080">
            <a:solidFill>
              <a:srgbClr val="000000"/>
            </a:solidFill>
            <a:round/>
          </a:ln>
        </p:spPr>
      </p:pic>
      <p:sp>
        <p:nvSpPr>
          <p:cNvPr id="178" name=""/>
          <p:cNvSpPr/>
          <p:nvPr/>
        </p:nvSpPr>
        <p:spPr>
          <a:xfrm>
            <a:off x="6444000" y="5256000"/>
            <a:ext cx="4678200" cy="701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¾Têþ"/>
              </a:rPr>
              <a:t>The pond is inhabited by different species of organisms.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
          <p:cNvSpPr/>
          <p:nvPr/>
        </p:nvSpPr>
        <p:spPr>
          <a:xfrm>
            <a:off x="720000" y="360000"/>
            <a:ext cx="9168120" cy="708120"/>
          </a:xfrm>
          <a:prstGeom prst="rect">
            <a:avLst/>
          </a:prstGeom>
          <a:noFill/>
          <a:ln w="0">
            <a:noFill/>
          </a:ln>
        </p:spPr>
        <p:style>
          <a:lnRef idx="0"/>
          <a:fillRef idx="0"/>
          <a:effectRef idx="0"/>
          <a:fontRef idx="minor"/>
        </p:style>
      </p:sp>
      <p:sp>
        <p:nvSpPr>
          <p:cNvPr id="180" name=""/>
          <p:cNvSpPr/>
          <p:nvPr/>
        </p:nvSpPr>
        <p:spPr>
          <a:xfrm>
            <a:off x="1563480" y="36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181" name=""/>
          <p:cNvSpPr/>
          <p:nvPr/>
        </p:nvSpPr>
        <p:spPr>
          <a:xfrm>
            <a:off x="7560000" y="5400000"/>
            <a:ext cx="2874600" cy="340920"/>
          </a:xfrm>
          <a:prstGeom prst="rect">
            <a:avLst/>
          </a:prstGeom>
          <a:noFill/>
          <a:ln w="0">
            <a:noFill/>
          </a:ln>
        </p:spPr>
        <p:style>
          <a:lnRef idx="0"/>
          <a:fillRef idx="0"/>
          <a:effectRef idx="0"/>
          <a:fontRef idx="minor"/>
        </p:style>
      </p:sp>
      <p:sp>
        <p:nvSpPr>
          <p:cNvPr id="182" name=""/>
          <p:cNvSpPr/>
          <p:nvPr/>
        </p:nvSpPr>
        <p:spPr>
          <a:xfrm>
            <a:off x="10260000" y="5746320"/>
            <a:ext cx="175320" cy="340920"/>
          </a:xfrm>
          <a:prstGeom prst="rect">
            <a:avLst/>
          </a:prstGeom>
          <a:noFill/>
          <a:ln w="0">
            <a:noFill/>
          </a:ln>
        </p:spPr>
        <p:style>
          <a:lnRef idx="0"/>
          <a:fillRef idx="0"/>
          <a:effectRef idx="0"/>
          <a:fontRef idx="minor"/>
        </p:style>
      </p:sp>
      <p:graphicFrame>
        <p:nvGraphicFramePr>
          <p:cNvPr id="183" name=""/>
          <p:cNvGraphicFramePr/>
          <p:nvPr/>
        </p:nvGraphicFramePr>
        <p:xfrm>
          <a:off x="720000" y="1260000"/>
          <a:ext cx="10619640" cy="4318920"/>
        </p:xfrm>
        <a:graphic>
          <a:graphicData uri="http://schemas.openxmlformats.org/drawingml/2006/table">
            <a:tbl>
              <a:tblPr/>
              <a:tblGrid>
                <a:gridCol w="5432400"/>
                <a:gridCol w="5187600"/>
              </a:tblGrid>
              <a:tr h="196056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235872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84" name=""/>
          <p:cNvSpPr/>
          <p:nvPr/>
        </p:nvSpPr>
        <p:spPr>
          <a:xfrm>
            <a:off x="828000" y="1476360"/>
            <a:ext cx="5218560" cy="1726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 </a:t>
            </a:r>
            <a:r>
              <a:rPr b="1" lang="en-PH" sz="1800" spc="-1" strike="noStrike">
                <a:solidFill>
                  <a:srgbClr val="000000"/>
                </a:solidFill>
                <a:latin typeface="Lato"/>
                <a:ea typeface="DejaVu Sans"/>
              </a:rPr>
              <a:t>ecosystem</a:t>
            </a:r>
            <a:r>
              <a:rPr b="0" lang="en-PH" sz="1800" spc="-1" strike="noStrike">
                <a:solidFill>
                  <a:srgbClr val="000000"/>
                </a:solidFill>
                <a:latin typeface="Lato"/>
                <a:ea typeface="DejaVu Sans"/>
              </a:rPr>
              <a:t> consists of all the community of organisms (biotic components) that inhabit the same area, as well as the nonliving (or abiotic) components of the area and the set of interactions that exist between these two components.</a:t>
            </a:r>
            <a:endParaRPr b="0" lang="en-PH" sz="1800" spc="-1" strike="noStrike">
              <a:latin typeface="Arial"/>
            </a:endParaRPr>
          </a:p>
        </p:txBody>
      </p:sp>
      <p:pic>
        <p:nvPicPr>
          <p:cNvPr id="185" name="" descr=""/>
          <p:cNvPicPr/>
          <p:nvPr/>
        </p:nvPicPr>
        <p:blipFill>
          <a:blip r:embed="rId1"/>
          <a:stretch/>
        </p:blipFill>
        <p:spPr>
          <a:xfrm>
            <a:off x="6300360" y="1332000"/>
            <a:ext cx="2338200" cy="1641600"/>
          </a:xfrm>
          <a:prstGeom prst="rect">
            <a:avLst/>
          </a:prstGeom>
          <a:ln w="12600">
            <a:solidFill>
              <a:srgbClr val="000000"/>
            </a:solidFill>
            <a:round/>
          </a:ln>
        </p:spPr>
      </p:pic>
      <p:sp>
        <p:nvSpPr>
          <p:cNvPr id="186" name=""/>
          <p:cNvSpPr/>
          <p:nvPr/>
        </p:nvSpPr>
        <p:spPr>
          <a:xfrm>
            <a:off x="6228000" y="2976480"/>
            <a:ext cx="2518560" cy="226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800" spc="-1" strike="noStrike">
                <a:solidFill>
                  <a:srgbClr val="000000"/>
                </a:solidFill>
                <a:latin typeface="Lato"/>
                <a:ea typeface="DejaVu Sans"/>
              </a:rPr>
              <a:t>John Newcomb via wikimedia commons CC BY 3.0</a:t>
            </a:r>
            <a:endParaRPr b="0" lang="en-PH" sz="800" spc="-1" strike="noStrike">
              <a:latin typeface="Arial"/>
            </a:endParaRPr>
          </a:p>
        </p:txBody>
      </p:sp>
      <p:sp>
        <p:nvSpPr>
          <p:cNvPr id="187" name=""/>
          <p:cNvSpPr/>
          <p:nvPr/>
        </p:nvSpPr>
        <p:spPr>
          <a:xfrm>
            <a:off x="8762400" y="2014560"/>
            <a:ext cx="2518560" cy="648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600" spc="-1" strike="noStrike">
                <a:solidFill>
                  <a:srgbClr val="000000"/>
                </a:solidFill>
                <a:latin typeface="Lato"/>
                <a:ea typeface="DejaVu Sans"/>
              </a:rPr>
              <a:t>The pond is an example of an aquatic ecosystem.</a:t>
            </a:r>
            <a:endParaRPr b="0" lang="en-PH" sz="1600" spc="-1" strike="noStrike">
              <a:latin typeface="Arial"/>
            </a:endParaRPr>
          </a:p>
        </p:txBody>
      </p:sp>
      <p:sp>
        <p:nvSpPr>
          <p:cNvPr id="188" name=""/>
          <p:cNvSpPr/>
          <p:nvPr/>
        </p:nvSpPr>
        <p:spPr>
          <a:xfrm>
            <a:off x="720000" y="3816720"/>
            <a:ext cx="5398560" cy="1329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Biome</a:t>
            </a:r>
            <a:r>
              <a:rPr b="0" lang="en-PH" sz="1800" spc="-1" strike="noStrike">
                <a:solidFill>
                  <a:srgbClr val="000000"/>
                </a:solidFill>
                <a:latin typeface="Lato"/>
                <a:ea typeface="DejaVu Sans"/>
              </a:rPr>
              <a:t> pertains to a collection of ecosystems with similar climates and covers a large geographical area. Grasslands, savannas, deserts, and tropical rainforests are examples of biomes.</a:t>
            </a:r>
            <a:endParaRPr b="0" lang="en-PH" sz="1800" spc="-1" strike="noStrike">
              <a:latin typeface="Arial"/>
            </a:endParaRPr>
          </a:p>
        </p:txBody>
      </p:sp>
      <p:pic>
        <p:nvPicPr>
          <p:cNvPr id="189" name="" descr=""/>
          <p:cNvPicPr/>
          <p:nvPr/>
        </p:nvPicPr>
        <p:blipFill>
          <a:blip r:embed="rId2"/>
          <a:stretch/>
        </p:blipFill>
        <p:spPr>
          <a:xfrm>
            <a:off x="6264000" y="3552840"/>
            <a:ext cx="2402640" cy="1666800"/>
          </a:xfrm>
          <a:prstGeom prst="rect">
            <a:avLst/>
          </a:prstGeom>
          <a:ln w="12600">
            <a:solidFill>
              <a:srgbClr val="000000"/>
            </a:solidFill>
            <a:round/>
          </a:ln>
        </p:spPr>
      </p:pic>
      <p:sp>
        <p:nvSpPr>
          <p:cNvPr id="190" name=""/>
          <p:cNvSpPr/>
          <p:nvPr/>
        </p:nvSpPr>
        <p:spPr>
          <a:xfrm>
            <a:off x="6192360" y="5220000"/>
            <a:ext cx="2626920" cy="363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800" spc="-1" strike="noStrike">
                <a:solidFill>
                  <a:srgbClr val="000000"/>
                </a:solidFill>
                <a:latin typeface="Lato"/>
                <a:ea typeface="DejaVu Sans"/>
              </a:rPr>
              <a:t>Javier Puig Ochoa via wikimedia commons CC BY 3.0</a:t>
            </a:r>
            <a:endParaRPr b="0" lang="en-PH" sz="800" spc="-1" strike="noStrike">
              <a:latin typeface="Arial"/>
            </a:endParaRPr>
          </a:p>
        </p:txBody>
      </p:sp>
      <p:sp>
        <p:nvSpPr>
          <p:cNvPr id="191" name=""/>
          <p:cNvSpPr/>
          <p:nvPr/>
        </p:nvSpPr>
        <p:spPr>
          <a:xfrm>
            <a:off x="8640000" y="3744000"/>
            <a:ext cx="2742480" cy="1258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600" spc="-1" strike="noStrike">
                <a:solidFill>
                  <a:srgbClr val="000000"/>
                </a:solidFill>
                <a:latin typeface="Lato"/>
                <a:ea typeface="DejaVu Sans"/>
              </a:rPr>
              <a:t>A savanna is an example of a terrestrial ecosystem</a:t>
            </a:r>
            <a:endParaRPr b="0" lang="en-PH" sz="1600" spc="-1" strike="noStrike">
              <a:latin typeface="Arial"/>
            </a:endParaRPr>
          </a:p>
          <a:p>
            <a:pPr algn="ctr">
              <a:lnSpc>
                <a:spcPct val="100000"/>
              </a:lnSpc>
              <a:buNone/>
            </a:pPr>
            <a:r>
              <a:rPr b="0" lang="en-PH" sz="1600" spc="-1" strike="noStrike">
                <a:solidFill>
                  <a:srgbClr val="000000"/>
                </a:solidFill>
                <a:latin typeface="Lato"/>
                <a:ea typeface="DejaVu Sans"/>
              </a:rPr>
              <a:t>covering a large geographic area (called biome) .</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
          <p:cNvSpPr/>
          <p:nvPr/>
        </p:nvSpPr>
        <p:spPr>
          <a:xfrm>
            <a:off x="720000" y="360000"/>
            <a:ext cx="9168120" cy="708120"/>
          </a:xfrm>
          <a:prstGeom prst="rect">
            <a:avLst/>
          </a:prstGeom>
          <a:noFill/>
          <a:ln w="0">
            <a:noFill/>
          </a:ln>
        </p:spPr>
        <p:style>
          <a:lnRef idx="0"/>
          <a:fillRef idx="0"/>
          <a:effectRef idx="0"/>
          <a:fontRef idx="minor"/>
        </p:style>
      </p:sp>
      <p:sp>
        <p:nvSpPr>
          <p:cNvPr id="193" name=""/>
          <p:cNvSpPr/>
          <p:nvPr/>
        </p:nvSpPr>
        <p:spPr>
          <a:xfrm>
            <a:off x="1563480" y="54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194" name=""/>
          <p:cNvSpPr/>
          <p:nvPr/>
        </p:nvSpPr>
        <p:spPr>
          <a:xfrm>
            <a:off x="7560000" y="5400000"/>
            <a:ext cx="2874600" cy="340920"/>
          </a:xfrm>
          <a:prstGeom prst="rect">
            <a:avLst/>
          </a:prstGeom>
          <a:noFill/>
          <a:ln w="0">
            <a:noFill/>
          </a:ln>
        </p:spPr>
        <p:style>
          <a:lnRef idx="0"/>
          <a:fillRef idx="0"/>
          <a:effectRef idx="0"/>
          <a:fontRef idx="minor"/>
        </p:style>
      </p:sp>
      <p:sp>
        <p:nvSpPr>
          <p:cNvPr id="195" name=""/>
          <p:cNvSpPr/>
          <p:nvPr/>
        </p:nvSpPr>
        <p:spPr>
          <a:xfrm>
            <a:off x="10260000" y="5746320"/>
            <a:ext cx="175320" cy="340920"/>
          </a:xfrm>
          <a:prstGeom prst="rect">
            <a:avLst/>
          </a:prstGeom>
          <a:noFill/>
          <a:ln w="0">
            <a:noFill/>
          </a:ln>
        </p:spPr>
        <p:style>
          <a:lnRef idx="0"/>
          <a:fillRef idx="0"/>
          <a:effectRef idx="0"/>
          <a:fontRef idx="minor"/>
        </p:style>
      </p:sp>
      <p:graphicFrame>
        <p:nvGraphicFramePr>
          <p:cNvPr id="196" name=""/>
          <p:cNvGraphicFramePr/>
          <p:nvPr/>
        </p:nvGraphicFramePr>
        <p:xfrm>
          <a:off x="1392480" y="1870920"/>
          <a:ext cx="9178920" cy="3059640"/>
        </p:xfrm>
        <a:graphic>
          <a:graphicData uri="http://schemas.openxmlformats.org/drawingml/2006/table">
            <a:tbl>
              <a:tblPr/>
              <a:tblGrid>
                <a:gridCol w="4776120"/>
                <a:gridCol w="4403160"/>
              </a:tblGrid>
              <a:tr h="306000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97" name=""/>
          <p:cNvSpPr/>
          <p:nvPr/>
        </p:nvSpPr>
        <p:spPr>
          <a:xfrm>
            <a:off x="1454760" y="2448000"/>
            <a:ext cx="4678560" cy="1690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t>
            </a:r>
            <a:r>
              <a:rPr b="1" lang="en-PH" sz="1800" spc="-1" strike="noStrike">
                <a:solidFill>
                  <a:srgbClr val="000000"/>
                </a:solidFill>
                <a:latin typeface="Lato"/>
                <a:ea typeface="DejaVu Sans"/>
              </a:rPr>
              <a:t>biosphere</a:t>
            </a:r>
            <a:r>
              <a:rPr b="0" lang="en-PH" sz="1800" spc="-1" strike="noStrike">
                <a:solidFill>
                  <a:srgbClr val="000000"/>
                </a:solidFill>
                <a:latin typeface="Lato"/>
                <a:ea typeface="DejaVu Sans"/>
              </a:rPr>
              <a:t> consists of the totality of the ecosystems on planet Earth. It also pertains to any part of the Earth’s sphere where life exists. It is also referred to as the world of life.</a:t>
            </a:r>
            <a:endParaRPr b="0" lang="en-PH" sz="1800" spc="-1" strike="noStrike">
              <a:latin typeface="Arial"/>
            </a:endParaRPr>
          </a:p>
        </p:txBody>
      </p:sp>
      <p:pic>
        <p:nvPicPr>
          <p:cNvPr id="198" name="" descr=""/>
          <p:cNvPicPr/>
          <p:nvPr/>
        </p:nvPicPr>
        <p:blipFill>
          <a:blip r:embed="rId1"/>
          <a:stretch/>
        </p:blipFill>
        <p:spPr>
          <a:xfrm>
            <a:off x="6988320" y="2085480"/>
            <a:ext cx="2730240" cy="1693080"/>
          </a:xfrm>
          <a:prstGeom prst="rect">
            <a:avLst/>
          </a:prstGeom>
          <a:ln w="12600">
            <a:solidFill>
              <a:srgbClr val="000000"/>
            </a:solidFill>
            <a:round/>
          </a:ln>
        </p:spPr>
      </p:pic>
      <p:sp>
        <p:nvSpPr>
          <p:cNvPr id="199" name=""/>
          <p:cNvSpPr/>
          <p:nvPr/>
        </p:nvSpPr>
        <p:spPr>
          <a:xfrm>
            <a:off x="7200000" y="3960000"/>
            <a:ext cx="2518560" cy="226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800" spc="-1" strike="noStrike">
                <a:solidFill>
                  <a:srgbClr val="262626"/>
                </a:solidFill>
                <a:latin typeface="Lato"/>
                <a:ea typeface="DejaVu Sans"/>
              </a:rPr>
              <a:t>Prosopee via wikimedia commons CC BY-SA 3.0</a:t>
            </a:r>
            <a:endParaRPr b="0" lang="en-PH" sz="800" spc="-1" strike="noStrike">
              <a:latin typeface="Arial"/>
            </a:endParaRPr>
          </a:p>
        </p:txBody>
      </p:sp>
      <p:sp>
        <p:nvSpPr>
          <p:cNvPr id="200" name=""/>
          <p:cNvSpPr/>
          <p:nvPr/>
        </p:nvSpPr>
        <p:spPr>
          <a:xfrm>
            <a:off x="6134760" y="4211640"/>
            <a:ext cx="4411800" cy="71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The Earth’s spheres are the hydrosphere,</a:t>
            </a:r>
            <a:endParaRPr b="0" lang="en-PH" sz="1800" spc="-1" strike="noStrike">
              <a:latin typeface="Arial"/>
            </a:endParaRPr>
          </a:p>
          <a:p>
            <a:pPr algn="ctr">
              <a:lnSpc>
                <a:spcPct val="100000"/>
              </a:lnSpc>
              <a:buNone/>
            </a:pPr>
            <a:r>
              <a:rPr b="0" lang="en-PH" sz="1800" spc="-1" strike="noStrike">
                <a:solidFill>
                  <a:srgbClr val="000000"/>
                </a:solidFill>
                <a:latin typeface="Lato"/>
                <a:ea typeface="DejaVu Sans"/>
              </a:rPr>
              <a:t>atmosphere, and lithosphere.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
          <p:cNvSpPr/>
          <p:nvPr/>
        </p:nvSpPr>
        <p:spPr>
          <a:xfrm>
            <a:off x="720000" y="360000"/>
            <a:ext cx="9168120" cy="708120"/>
          </a:xfrm>
          <a:prstGeom prst="rect">
            <a:avLst/>
          </a:prstGeom>
          <a:noFill/>
          <a:ln w="0">
            <a:noFill/>
          </a:ln>
        </p:spPr>
        <p:style>
          <a:lnRef idx="0"/>
          <a:fillRef idx="0"/>
          <a:effectRef idx="0"/>
          <a:fontRef idx="minor"/>
        </p:style>
      </p:sp>
      <p:sp>
        <p:nvSpPr>
          <p:cNvPr id="202" name=""/>
          <p:cNvSpPr/>
          <p:nvPr/>
        </p:nvSpPr>
        <p:spPr>
          <a:xfrm>
            <a:off x="1563480" y="61416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03" name=""/>
          <p:cNvSpPr/>
          <p:nvPr/>
        </p:nvSpPr>
        <p:spPr>
          <a:xfrm>
            <a:off x="7560000" y="5400000"/>
            <a:ext cx="2874600" cy="340920"/>
          </a:xfrm>
          <a:prstGeom prst="rect">
            <a:avLst/>
          </a:prstGeom>
          <a:noFill/>
          <a:ln w="0">
            <a:noFill/>
          </a:ln>
        </p:spPr>
        <p:style>
          <a:lnRef idx="0"/>
          <a:fillRef idx="0"/>
          <a:effectRef idx="0"/>
          <a:fontRef idx="minor"/>
        </p:style>
      </p:sp>
      <p:sp>
        <p:nvSpPr>
          <p:cNvPr id="204" name=""/>
          <p:cNvSpPr/>
          <p:nvPr/>
        </p:nvSpPr>
        <p:spPr>
          <a:xfrm>
            <a:off x="10260000" y="5746320"/>
            <a:ext cx="175320" cy="340920"/>
          </a:xfrm>
          <a:prstGeom prst="rect">
            <a:avLst/>
          </a:prstGeom>
          <a:noFill/>
          <a:ln w="0">
            <a:noFill/>
          </a:ln>
        </p:spPr>
        <p:style>
          <a:lnRef idx="0"/>
          <a:fillRef idx="0"/>
          <a:effectRef idx="0"/>
          <a:fontRef idx="minor"/>
        </p:style>
      </p:sp>
      <p:sp>
        <p:nvSpPr>
          <p:cNvPr id="205" name=""/>
          <p:cNvSpPr/>
          <p:nvPr/>
        </p:nvSpPr>
        <p:spPr>
          <a:xfrm>
            <a:off x="3961080" y="1801080"/>
            <a:ext cx="4318560" cy="538560"/>
          </a:xfrm>
          <a:prstGeom prst="rect">
            <a:avLst/>
          </a:prstGeom>
          <a:solidFill>
            <a:srgbClr val="ffffff"/>
          </a:solidFill>
          <a:ln w="12600">
            <a:solidFill>
              <a:srgbClr val="000000"/>
            </a:solidFill>
            <a:round/>
          </a:ln>
        </p:spPr>
        <p:style>
          <a:lnRef idx="0"/>
          <a:fillRef idx="0"/>
          <a:effectRef idx="0"/>
          <a:fontRef idx="minor"/>
        </p:style>
        <p:txBody>
          <a:bodyPr lIns="96120" rIns="96120" tIns="51120" bIns="51120" anchor="ctr">
            <a:noAutofit/>
          </a:bodyPr>
          <a:p>
            <a:pPr algn="ctr">
              <a:lnSpc>
                <a:spcPct val="100000"/>
              </a:lnSpc>
              <a:buNone/>
            </a:pPr>
            <a:r>
              <a:rPr b="1" lang="en-PH" sz="1800" spc="-1" strike="noStrike">
                <a:solidFill>
                  <a:srgbClr val="000000"/>
                </a:solidFill>
                <a:latin typeface="Lato"/>
                <a:ea typeface="DejaVu Sans"/>
              </a:rPr>
              <a:t>Development of the Cell Theory</a:t>
            </a:r>
            <a:endParaRPr b="0" lang="en-PH" sz="1800" spc="-1" strike="noStrike">
              <a:latin typeface="Arial"/>
            </a:endParaRPr>
          </a:p>
        </p:txBody>
      </p:sp>
      <p:sp>
        <p:nvSpPr>
          <p:cNvPr id="206" name=""/>
          <p:cNvSpPr/>
          <p:nvPr/>
        </p:nvSpPr>
        <p:spPr>
          <a:xfrm>
            <a:off x="1080000" y="2412000"/>
            <a:ext cx="10078560" cy="2480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presence of cells is a characteristic that identifies living things from nonliving things. The knowledge about cells began when Robert Hooke observed a slice of cork using a compound microscope designed by himself. He saw tiny, box-like compartments that reminded him of the small rooms in the monastery where he lived. He called these tiny compartments </a:t>
            </a:r>
            <a:r>
              <a:rPr b="1" lang="en-PH" sz="1800" spc="-1" strike="noStrike">
                <a:solidFill>
                  <a:srgbClr val="000000"/>
                </a:solidFill>
                <a:latin typeface="Lato"/>
                <a:ea typeface="DejaVu Sans"/>
              </a:rPr>
              <a:t>cells</a:t>
            </a:r>
            <a:r>
              <a:rPr b="0" lang="en-PH" sz="1800" spc="-1" strike="noStrike">
                <a:solidFill>
                  <a:srgbClr val="000000"/>
                </a:solidFill>
                <a:latin typeface="Lato"/>
                <a:ea typeface="DejaVu Sans"/>
              </a:rPr>
              <a:t>. His discovery paved the way for the rest of the studies about the structure and functions of a cell. </a:t>
            </a:r>
            <a:r>
              <a:rPr b="1" lang="en-PH" sz="1800" spc="-1" strike="noStrike">
                <a:solidFill>
                  <a:srgbClr val="000000"/>
                </a:solidFill>
                <a:latin typeface="Lato"/>
                <a:ea typeface="DejaVu Sans"/>
              </a:rPr>
              <a:t>Cytology</a:t>
            </a:r>
            <a:r>
              <a:rPr b="0" lang="en-PH" sz="1800" spc="-1" strike="noStrike">
                <a:solidFill>
                  <a:srgbClr val="000000"/>
                </a:solidFill>
                <a:latin typeface="Lato"/>
                <a:ea typeface="DejaVu Sans"/>
              </a:rPr>
              <a:t> </a:t>
            </a:r>
            <a:r>
              <a:rPr b="0" lang="en-PH" sz="1800" spc="-1" strike="noStrike">
                <a:solidFill>
                  <a:srgbClr val="000000"/>
                </a:solidFill>
                <a:latin typeface="Lato"/>
                <a:ea typeface="¾Têþ"/>
              </a:rPr>
              <a:t>is the field of science that deals with the study of cells. Table below shows the timeline starting from the invention of the microscope up to the time that the cell theory was formulated.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
          <p:cNvSpPr/>
          <p:nvPr/>
        </p:nvSpPr>
        <p:spPr>
          <a:xfrm>
            <a:off x="720000" y="360000"/>
            <a:ext cx="9168120" cy="708120"/>
          </a:xfrm>
          <a:prstGeom prst="rect">
            <a:avLst/>
          </a:prstGeom>
          <a:noFill/>
          <a:ln w="0">
            <a:noFill/>
          </a:ln>
        </p:spPr>
        <p:style>
          <a:lnRef idx="0"/>
          <a:fillRef idx="0"/>
          <a:effectRef idx="0"/>
          <a:fontRef idx="minor"/>
        </p:style>
      </p:sp>
      <p:sp>
        <p:nvSpPr>
          <p:cNvPr id="208" name=""/>
          <p:cNvSpPr/>
          <p:nvPr/>
        </p:nvSpPr>
        <p:spPr>
          <a:xfrm>
            <a:off x="1563480" y="54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Animal and Plant Cells</a:t>
            </a:r>
            <a:endParaRPr b="0" lang="en-PH" sz="3000" spc="-1" strike="noStrike">
              <a:latin typeface="Arial"/>
            </a:endParaRPr>
          </a:p>
        </p:txBody>
      </p:sp>
      <p:sp>
        <p:nvSpPr>
          <p:cNvPr id="209" name=""/>
          <p:cNvSpPr/>
          <p:nvPr/>
        </p:nvSpPr>
        <p:spPr>
          <a:xfrm>
            <a:off x="7560000" y="5400000"/>
            <a:ext cx="2874600" cy="340920"/>
          </a:xfrm>
          <a:prstGeom prst="rect">
            <a:avLst/>
          </a:prstGeom>
          <a:noFill/>
          <a:ln w="0">
            <a:noFill/>
          </a:ln>
        </p:spPr>
        <p:style>
          <a:lnRef idx="0"/>
          <a:fillRef idx="0"/>
          <a:effectRef idx="0"/>
          <a:fontRef idx="minor"/>
        </p:style>
      </p:sp>
      <p:sp>
        <p:nvSpPr>
          <p:cNvPr id="210" name=""/>
          <p:cNvSpPr/>
          <p:nvPr/>
        </p:nvSpPr>
        <p:spPr>
          <a:xfrm>
            <a:off x="10260000" y="5746320"/>
            <a:ext cx="175320" cy="340920"/>
          </a:xfrm>
          <a:prstGeom prst="rect">
            <a:avLst/>
          </a:prstGeom>
          <a:noFill/>
          <a:ln w="0">
            <a:noFill/>
          </a:ln>
        </p:spPr>
        <p:style>
          <a:lnRef idx="0"/>
          <a:fillRef idx="0"/>
          <a:effectRef idx="0"/>
          <a:fontRef idx="minor"/>
        </p:style>
      </p:sp>
      <p:graphicFrame>
        <p:nvGraphicFramePr>
          <p:cNvPr id="211" name=""/>
          <p:cNvGraphicFramePr/>
          <p:nvPr/>
        </p:nvGraphicFramePr>
        <p:xfrm>
          <a:off x="977760" y="1838880"/>
          <a:ext cx="10463760" cy="2779920"/>
        </p:xfrm>
        <a:graphic>
          <a:graphicData uri="http://schemas.openxmlformats.org/drawingml/2006/table">
            <a:tbl>
              <a:tblPr/>
              <a:tblGrid>
                <a:gridCol w="2714760"/>
                <a:gridCol w="2408760"/>
                <a:gridCol w="5340600"/>
              </a:tblGrid>
              <a:tr h="474480">
                <a:tc gridSpan="3">
                  <a:txBody>
                    <a:bodyPr lIns="90000" rIns="90000" anchor="ctr">
                      <a:noAutofit/>
                    </a:bodyPr>
                    <a:p>
                      <a:pPr algn="ctr">
                        <a:lnSpc>
                          <a:spcPct val="100000"/>
                        </a:lnSpc>
                        <a:buNone/>
                      </a:pPr>
                      <a:r>
                        <a:rPr b="1" lang="en-PH" sz="1800" spc="-1" strike="noStrike">
                          <a:latin typeface="Lato"/>
                        </a:rPr>
                        <a:t>History of the Development of Cell Theory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r>
              <a:tr h="482760">
                <a:tc>
                  <a:txBody>
                    <a:bodyPr lIns="90000" rIns="90000" anchor="ctr">
                      <a:noAutofit/>
                    </a:bodyPr>
                    <a:p>
                      <a:pPr algn="ctr">
                        <a:lnSpc>
                          <a:spcPct val="100000"/>
                        </a:lnSpc>
                        <a:buNone/>
                      </a:pPr>
                      <a:r>
                        <a:rPr b="1" lang="en-PH" sz="1800" spc="-1" strike="noStrike">
                          <a:latin typeface="Lato"/>
                        </a:rPr>
                        <a:t>Scientists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Year</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Discoveries/Inventions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607680">
                <a:tc>
                  <a:txBody>
                    <a:bodyPr lIns="90000" rIns="90000" anchor="ctr">
                      <a:noAutofit/>
                    </a:bodyPr>
                    <a:p>
                      <a:pPr algn="ctr">
                        <a:lnSpc>
                          <a:spcPct val="100000"/>
                        </a:lnSpc>
                        <a:buNone/>
                      </a:pPr>
                      <a:r>
                        <a:rPr b="0" lang="en-PH" sz="1800" spc="-1" strike="noStrike">
                          <a:latin typeface="Lato"/>
                        </a:rPr>
                        <a:t>Zacharias Janssen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1590</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just">
                        <a:lnSpc>
                          <a:spcPct val="100000"/>
                        </a:lnSpc>
                        <a:buNone/>
                      </a:pPr>
                      <a:r>
                        <a:rPr b="0" lang="en-PH" sz="1800" spc="-1" strike="noStrike">
                          <a:latin typeface="Lato"/>
                          <a:ea typeface="¾Têþ"/>
                        </a:rPr>
                        <a:t>He invented the first compound microscope.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607680">
                <a:tc>
                  <a:txBody>
                    <a:bodyPr lIns="90000" rIns="90000" anchor="ctr">
                      <a:noAutofit/>
                    </a:bodyPr>
                    <a:p>
                      <a:pPr algn="ctr">
                        <a:lnSpc>
                          <a:spcPct val="100000"/>
                        </a:lnSpc>
                        <a:buNone/>
                      </a:pPr>
                      <a:r>
                        <a:rPr b="0" lang="en-PH" sz="1800" spc="-1" strike="noStrike">
                          <a:latin typeface="Lato"/>
                        </a:rPr>
                        <a:t>Robert Hooke</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1665</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just">
                        <a:lnSpc>
                          <a:spcPct val="100000"/>
                        </a:lnSpc>
                        <a:buNone/>
                      </a:pPr>
                      <a:r>
                        <a:rPr b="0" lang="en-PH" sz="1800" spc="-1" strike="noStrike">
                          <a:latin typeface="Lato"/>
                        </a:rPr>
                        <a:t>He discovered tiny compartments in a thin slice of cork, which he called “cells.”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607680">
                <a:tc>
                  <a:txBody>
                    <a:bodyPr lIns="90000" rIns="90000" anchor="ctr">
                      <a:noAutofit/>
                    </a:bodyPr>
                    <a:p>
                      <a:pPr algn="ctr">
                        <a:lnSpc>
                          <a:spcPct val="100000"/>
                        </a:lnSpc>
                        <a:buNone/>
                      </a:pPr>
                      <a:r>
                        <a:rPr b="0" lang="en-PH" sz="1800" spc="-1" strike="noStrike">
                          <a:latin typeface="Lato"/>
                        </a:rPr>
                        <a:t>Anton Van Leeuwenhoek</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1673</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just">
                        <a:lnSpc>
                          <a:spcPct val="100000"/>
                        </a:lnSpc>
                        <a:buNone/>
                      </a:pPr>
                      <a:r>
                        <a:rPr b="0" lang="en-PH" sz="1800" spc="-1" strike="noStrike">
                          <a:latin typeface="Lato"/>
                        </a:rPr>
                        <a:t>He discovered tiny creatures in a drop of rainwater using his simple microscope. He called these tiny living things “animalcules.”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817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2023-07-11T17:35:05Z</dcterms:modified>
  <cp:revision>116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