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2.png" ContentType="image/png"/>
  <Override PartName="/ppt/media/image13.png" ContentType="image/png"/>
  <Override PartName="/ppt/media/image14.png" ContentType="image/png"/>
  <Override PartName="/ppt/media/image19.png" ContentType="image/png"/>
  <Override PartName="/ppt/media/image5.png" ContentType="image/png"/>
  <Override PartName="/ppt/media/image20.png" ContentType="image/png"/>
  <Override PartName="/ppt/media/image28.png" ContentType="image/png"/>
  <Override PartName="/ppt/media/image15.png" ContentType="image/png"/>
  <Override PartName="/ppt/media/image30.png" ContentType="image/png"/>
  <Override PartName="/ppt/media/image25.png" ContentType="image/png"/>
  <Override PartName="/ppt/media/image16.png" ContentType="image/png"/>
  <Override PartName="/ppt/media/image31.png" ContentType="image/png"/>
  <Override PartName="/ppt/media/image10.png" ContentType="image/png"/>
  <Override PartName="/ppt/media/image29.png" ContentType="image/png"/>
  <Override PartName="/ppt/media/image26.png" ContentType="image/png"/>
  <Override PartName="/ppt/media/image17.png" ContentType="image/png"/>
  <Override PartName="/ppt/media/image32.png" ContentType="image/png"/>
  <Override PartName="/ppt/media/image27.png" ContentType="image/png"/>
  <Override PartName="/ppt/media/image18.png" ContentType="image/png"/>
  <Override PartName="/ppt/media/image3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720" cy="6843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600" cy="2784600"/>
          </a:xfrm>
          <a:prstGeom prst="rect">
            <a:avLst/>
          </a:prstGeom>
          <a:ln w="0">
            <a:noFill/>
          </a:ln>
        </p:spPr>
      </p:pic>
      <p:sp>
        <p:nvSpPr>
          <p:cNvPr id="2" name="Rectangle 5"/>
          <p:cNvSpPr/>
          <p:nvPr/>
        </p:nvSpPr>
        <p:spPr>
          <a:xfrm>
            <a:off x="3487320" y="1475280"/>
            <a:ext cx="8690040" cy="3848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040" cy="369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720" cy="620640"/>
          </a:xfrm>
          <a:prstGeom prst="rect">
            <a:avLst/>
          </a:prstGeom>
          <a:ln w="0">
            <a:noFill/>
          </a:ln>
        </p:spPr>
      </p:pic>
      <p:sp>
        <p:nvSpPr>
          <p:cNvPr id="43" name="Rectangle 7"/>
          <p:cNvSpPr/>
          <p:nvPr/>
        </p:nvSpPr>
        <p:spPr>
          <a:xfrm>
            <a:off x="10868760" y="0"/>
            <a:ext cx="956160" cy="956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240" cy="1020240"/>
          </a:xfrm>
          <a:prstGeom prst="rect">
            <a:avLst/>
          </a:prstGeom>
          <a:ln w="0">
            <a:noFill/>
          </a:ln>
        </p:spPr>
      </p:pic>
      <p:sp>
        <p:nvSpPr>
          <p:cNvPr id="45" name="TextBox 9"/>
          <p:cNvSpPr/>
          <p:nvPr/>
        </p:nvSpPr>
        <p:spPr>
          <a:xfrm>
            <a:off x="185400" y="6362280"/>
            <a:ext cx="467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040" cy="3370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962520" y="2593080"/>
            <a:ext cx="77374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Asexual and Sexual Reproduction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180" name=""/>
          <p:cNvSpPr/>
          <p:nvPr/>
        </p:nvSpPr>
        <p:spPr>
          <a:xfrm>
            <a:off x="7560000" y="5400000"/>
            <a:ext cx="2874600" cy="340920"/>
          </a:xfrm>
          <a:prstGeom prst="rect">
            <a:avLst/>
          </a:prstGeom>
          <a:noFill/>
          <a:ln w="0">
            <a:noFill/>
          </a:ln>
        </p:spPr>
        <p:style>
          <a:lnRef idx="0"/>
          <a:fillRef idx="0"/>
          <a:effectRef idx="0"/>
          <a:fontRef idx="minor"/>
        </p:style>
      </p:sp>
      <p:sp>
        <p:nvSpPr>
          <p:cNvPr id="181" name=""/>
          <p:cNvSpPr/>
          <p:nvPr/>
        </p:nvSpPr>
        <p:spPr>
          <a:xfrm>
            <a:off x="10260000" y="5746320"/>
            <a:ext cx="175320" cy="340920"/>
          </a:xfrm>
          <a:prstGeom prst="rect">
            <a:avLst/>
          </a:prstGeom>
          <a:noFill/>
          <a:ln w="0">
            <a:noFill/>
          </a:ln>
        </p:spPr>
        <p:style>
          <a:lnRef idx="0"/>
          <a:fillRef idx="0"/>
          <a:effectRef idx="0"/>
          <a:fontRef idx="minor"/>
        </p:style>
      </p:sp>
      <p:sp>
        <p:nvSpPr>
          <p:cNvPr id="182" name=""/>
          <p:cNvSpPr/>
          <p:nvPr/>
        </p:nvSpPr>
        <p:spPr>
          <a:xfrm>
            <a:off x="568080" y="1715040"/>
            <a:ext cx="11077560" cy="1704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gt;`îþ"/>
              </a:rPr>
              <a:t>	</a:t>
            </a:r>
            <a:r>
              <a:rPr b="1" lang="en-PH" sz="1800" spc="-1" strike="noStrike">
                <a:solidFill>
                  <a:srgbClr val="000000"/>
                </a:solidFill>
                <a:latin typeface="Lato"/>
                <a:ea typeface="&gt;`îþ"/>
              </a:rPr>
              <a:t>Binary fission</a:t>
            </a:r>
            <a:r>
              <a:rPr b="0" lang="en-PH" sz="1800" spc="-1" strike="noStrike">
                <a:solidFill>
                  <a:srgbClr val="000000"/>
                </a:solidFill>
                <a:latin typeface="Lato"/>
                <a:ea typeface="&gt;`îþ"/>
              </a:rPr>
              <a:t> is the simplest form of asexual reproduction and is most commonly observed among single celled organisms. It involves the replication of the genetic material and the subsequent division or splitting of the cell into two genetically identical daughter cells. Binary fission may be transverse, wherein the cell divides across a short axis or longitudinal, in which the cell divides across a long axis or random (no axis involved).</a:t>
            </a:r>
            <a:endParaRPr b="0" lang="en-PH" sz="1800" spc="-1" strike="noStrike">
              <a:latin typeface="Arial"/>
            </a:endParaRPr>
          </a:p>
        </p:txBody>
      </p:sp>
      <p:pic>
        <p:nvPicPr>
          <p:cNvPr id="183" name="" descr=""/>
          <p:cNvPicPr/>
          <p:nvPr/>
        </p:nvPicPr>
        <p:blipFill>
          <a:blip r:embed="rId1"/>
          <a:stretch/>
        </p:blipFill>
        <p:spPr>
          <a:xfrm>
            <a:off x="1078920" y="3555000"/>
            <a:ext cx="2624400" cy="1682280"/>
          </a:xfrm>
          <a:prstGeom prst="rect">
            <a:avLst/>
          </a:prstGeom>
          <a:ln w="19080">
            <a:solidFill>
              <a:srgbClr val="b47804"/>
            </a:solidFill>
            <a:round/>
          </a:ln>
        </p:spPr>
      </p:pic>
      <p:pic>
        <p:nvPicPr>
          <p:cNvPr id="184" name="" descr=""/>
          <p:cNvPicPr/>
          <p:nvPr/>
        </p:nvPicPr>
        <p:blipFill>
          <a:blip r:embed="rId2"/>
          <a:stretch/>
        </p:blipFill>
        <p:spPr>
          <a:xfrm>
            <a:off x="4916160" y="3507120"/>
            <a:ext cx="2347920" cy="1683000"/>
          </a:xfrm>
          <a:prstGeom prst="rect">
            <a:avLst/>
          </a:prstGeom>
          <a:ln w="19080">
            <a:solidFill>
              <a:srgbClr val="b47804"/>
            </a:solidFill>
            <a:round/>
          </a:ln>
        </p:spPr>
      </p:pic>
      <p:pic>
        <p:nvPicPr>
          <p:cNvPr id="185" name="" descr=""/>
          <p:cNvPicPr/>
          <p:nvPr/>
        </p:nvPicPr>
        <p:blipFill>
          <a:blip r:embed="rId3"/>
          <a:stretch/>
        </p:blipFill>
        <p:spPr>
          <a:xfrm>
            <a:off x="8464680" y="3530880"/>
            <a:ext cx="2252160" cy="1683000"/>
          </a:xfrm>
          <a:prstGeom prst="rect">
            <a:avLst/>
          </a:prstGeom>
          <a:ln w="19080">
            <a:solidFill>
              <a:srgbClr val="b47804"/>
            </a:solidFill>
            <a:round/>
          </a:ln>
        </p:spPr>
      </p:pic>
      <p:sp>
        <p:nvSpPr>
          <p:cNvPr id="186" name=""/>
          <p:cNvSpPr/>
          <p:nvPr/>
        </p:nvSpPr>
        <p:spPr>
          <a:xfrm>
            <a:off x="875520" y="5335560"/>
            <a:ext cx="330732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Transverse Binary</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Fission in Paramecium</a:t>
            </a:r>
            <a:endParaRPr b="0" lang="en-PH" sz="1800" spc="-1" strike="noStrike">
              <a:latin typeface="Arial"/>
            </a:endParaRPr>
          </a:p>
        </p:txBody>
      </p:sp>
      <p:sp>
        <p:nvSpPr>
          <p:cNvPr id="187" name=""/>
          <p:cNvSpPr/>
          <p:nvPr/>
        </p:nvSpPr>
        <p:spPr>
          <a:xfrm>
            <a:off x="4760640" y="5329800"/>
            <a:ext cx="28036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Longitudinal Binary Fission in Euglena</a:t>
            </a:r>
            <a:endParaRPr b="0" lang="en-PH" sz="1800" spc="-1" strike="noStrike">
              <a:latin typeface="Arial"/>
            </a:endParaRPr>
          </a:p>
        </p:txBody>
      </p:sp>
      <p:sp>
        <p:nvSpPr>
          <p:cNvPr id="188" name=""/>
          <p:cNvSpPr/>
          <p:nvPr/>
        </p:nvSpPr>
        <p:spPr>
          <a:xfrm>
            <a:off x="8366040" y="5306400"/>
            <a:ext cx="2567160" cy="77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Random Binary</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Fission in Amoeba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190" name=""/>
          <p:cNvSpPr/>
          <p:nvPr/>
        </p:nvSpPr>
        <p:spPr>
          <a:xfrm>
            <a:off x="7560000" y="5400000"/>
            <a:ext cx="2874600" cy="340920"/>
          </a:xfrm>
          <a:prstGeom prst="rect">
            <a:avLst/>
          </a:prstGeom>
          <a:noFill/>
          <a:ln w="0">
            <a:noFill/>
          </a:ln>
        </p:spPr>
        <p:style>
          <a:lnRef idx="0"/>
          <a:fillRef idx="0"/>
          <a:effectRef idx="0"/>
          <a:fontRef idx="minor"/>
        </p:style>
      </p:sp>
      <p:sp>
        <p:nvSpPr>
          <p:cNvPr id="191" name=""/>
          <p:cNvSpPr/>
          <p:nvPr/>
        </p:nvSpPr>
        <p:spPr>
          <a:xfrm>
            <a:off x="10260000" y="5746320"/>
            <a:ext cx="175320" cy="340920"/>
          </a:xfrm>
          <a:prstGeom prst="rect">
            <a:avLst/>
          </a:prstGeom>
          <a:noFill/>
          <a:ln w="0">
            <a:noFill/>
          </a:ln>
        </p:spPr>
        <p:style>
          <a:lnRef idx="0"/>
          <a:fillRef idx="0"/>
          <a:effectRef idx="0"/>
          <a:fontRef idx="minor"/>
        </p:style>
      </p:sp>
      <p:sp>
        <p:nvSpPr>
          <p:cNvPr id="192" name=""/>
          <p:cNvSpPr/>
          <p:nvPr/>
        </p:nvSpPr>
        <p:spPr>
          <a:xfrm>
            <a:off x="777960" y="1810440"/>
            <a:ext cx="10634040" cy="14288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Fragmentation</a:t>
            </a:r>
            <a:r>
              <a:rPr b="0" lang="en-PH" sz="1800" spc="-1" strike="noStrike">
                <a:solidFill>
                  <a:srgbClr val="000000"/>
                </a:solidFill>
                <a:latin typeface="Lato"/>
                <a:ea typeface="DejaVu Sans"/>
              </a:rPr>
              <a:t> is an asexual process that involves the development of new organisms from fragments of the parent organism. The body of Planaria (Dugesia sp.) is cut into different fragments, and each can develop into a new organism. Some animals have the self-cutting ability to escape predators. This is called autotomy.</a:t>
            </a:r>
            <a:endParaRPr b="0" lang="en-PH" sz="1800" spc="-1" strike="noStrike">
              <a:latin typeface="Arial"/>
            </a:endParaRPr>
          </a:p>
        </p:txBody>
      </p:sp>
      <p:pic>
        <p:nvPicPr>
          <p:cNvPr id="193" name="" descr=""/>
          <p:cNvPicPr/>
          <p:nvPr/>
        </p:nvPicPr>
        <p:blipFill>
          <a:blip r:embed="rId1"/>
          <a:stretch/>
        </p:blipFill>
        <p:spPr>
          <a:xfrm>
            <a:off x="3165120" y="3333600"/>
            <a:ext cx="3455280" cy="2108520"/>
          </a:xfrm>
          <a:prstGeom prst="rect">
            <a:avLst/>
          </a:prstGeom>
          <a:ln w="19080">
            <a:solidFill>
              <a:srgbClr val="b47804"/>
            </a:solidFill>
            <a:round/>
          </a:ln>
        </p:spPr>
      </p:pic>
      <p:sp>
        <p:nvSpPr>
          <p:cNvPr id="194" name=""/>
          <p:cNvSpPr/>
          <p:nvPr/>
        </p:nvSpPr>
        <p:spPr>
          <a:xfrm>
            <a:off x="6694200" y="4599000"/>
            <a:ext cx="4074840" cy="77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Fragments of Planaria can develop into new organisms.</a:t>
            </a:r>
            <a:endParaRPr b="0" lang="en-PH" sz="1800" spc="-1" strike="noStrike">
              <a:latin typeface="Arial"/>
            </a:endParaRPr>
          </a:p>
        </p:txBody>
      </p:sp>
      <p:sp>
        <p:nvSpPr>
          <p:cNvPr id="195" name=""/>
          <p:cNvSpPr/>
          <p:nvPr/>
        </p:nvSpPr>
        <p:spPr>
          <a:xfrm>
            <a:off x="3182760" y="5540760"/>
            <a:ext cx="3517920" cy="596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Holger Brandl, HongKee Moon, Miquel Vila-Farré, Shang-</a:t>
            </a:r>
            <a:endParaRPr b="0" lang="en-PH" sz="1000" spc="-1" strike="noStrike">
              <a:latin typeface="Arial"/>
            </a:endParaRPr>
          </a:p>
          <a:p>
            <a:pPr>
              <a:lnSpc>
                <a:spcPct val="100000"/>
              </a:lnSpc>
              <a:buNone/>
            </a:pPr>
            <a:r>
              <a:rPr b="0" lang="en-PH" sz="1000" spc="-1" strike="noStrike">
                <a:solidFill>
                  <a:srgbClr val="000000"/>
                </a:solidFill>
                <a:latin typeface="Lato"/>
                <a:ea typeface="DejaVu Sans"/>
              </a:rPr>
              <a:t>Yun Liu, Ian Henry, and Jochen C. Rink, CC BY 4.0, via</a:t>
            </a:r>
            <a:endParaRPr b="0" lang="en-PH" sz="1000" spc="-1" strike="noStrike">
              <a:latin typeface="Arial"/>
            </a:endParaRPr>
          </a:p>
          <a:p>
            <a:pPr>
              <a:lnSpc>
                <a:spcPct val="100000"/>
              </a:lnSpc>
              <a:buNone/>
            </a:pPr>
            <a:r>
              <a:rPr b="0" lang="en-PH" sz="1000" spc="-1" strike="noStrike">
                <a:solidFill>
                  <a:srgbClr val="000000"/>
                </a:solidFill>
                <a:latin typeface="Lato"/>
                <a:ea typeface="DejaVu Sans"/>
              </a:rPr>
              <a:t>Wikimedia Commons</a:t>
            </a:r>
            <a:endParaRPr b="0" lang="en-PH" sz="1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
          <p:cNvSpPr/>
          <p:nvPr/>
        </p:nvSpPr>
        <p:spPr>
          <a:xfrm>
            <a:off x="15634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197" name=""/>
          <p:cNvSpPr/>
          <p:nvPr/>
        </p:nvSpPr>
        <p:spPr>
          <a:xfrm>
            <a:off x="7560000" y="5400000"/>
            <a:ext cx="2874600" cy="340920"/>
          </a:xfrm>
          <a:prstGeom prst="rect">
            <a:avLst/>
          </a:prstGeom>
          <a:noFill/>
          <a:ln w="0">
            <a:noFill/>
          </a:ln>
        </p:spPr>
        <p:style>
          <a:lnRef idx="0"/>
          <a:fillRef idx="0"/>
          <a:effectRef idx="0"/>
          <a:fontRef idx="minor"/>
        </p:style>
      </p:sp>
      <p:sp>
        <p:nvSpPr>
          <p:cNvPr id="198" name=""/>
          <p:cNvSpPr/>
          <p:nvPr/>
        </p:nvSpPr>
        <p:spPr>
          <a:xfrm>
            <a:off x="10260000" y="5746320"/>
            <a:ext cx="175320" cy="340920"/>
          </a:xfrm>
          <a:prstGeom prst="rect">
            <a:avLst/>
          </a:prstGeom>
          <a:noFill/>
          <a:ln w="0">
            <a:noFill/>
          </a:ln>
        </p:spPr>
        <p:style>
          <a:lnRef idx="0"/>
          <a:fillRef idx="0"/>
          <a:effectRef idx="0"/>
          <a:fontRef idx="minor"/>
        </p:style>
      </p:sp>
      <p:sp>
        <p:nvSpPr>
          <p:cNvPr id="199" name=""/>
          <p:cNvSpPr/>
          <p:nvPr/>
        </p:nvSpPr>
        <p:spPr>
          <a:xfrm>
            <a:off x="825480" y="1559160"/>
            <a:ext cx="10586520" cy="17161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Regeneration </a:t>
            </a:r>
            <a:r>
              <a:rPr b="0" lang="en-PH" sz="1800" spc="-1" strike="noStrike">
                <a:solidFill>
                  <a:srgbClr val="000000"/>
                </a:solidFill>
                <a:latin typeface="Lato"/>
                <a:ea typeface="DejaVu Sans"/>
              </a:rPr>
              <a:t>is the ability to replace any lost or missing part of the body. This is a process that takes place in organisms like starfish and lizards. The more complex the organism is, the more difficult the regeneration process can happen. The starfish fragments (autotomizes) its arms, which is an adaptation that serves as a means of escaping predators. New arms develop from the former self-cut parts.</a:t>
            </a:r>
            <a:endParaRPr b="0" lang="en-PH" sz="1800" spc="-1" strike="noStrike">
              <a:latin typeface="Arial"/>
            </a:endParaRPr>
          </a:p>
        </p:txBody>
      </p:sp>
      <p:pic>
        <p:nvPicPr>
          <p:cNvPr id="200" name="" descr=""/>
          <p:cNvPicPr/>
          <p:nvPr/>
        </p:nvPicPr>
        <p:blipFill>
          <a:blip r:embed="rId1"/>
          <a:stretch/>
        </p:blipFill>
        <p:spPr>
          <a:xfrm>
            <a:off x="1299960" y="3347640"/>
            <a:ext cx="2906640" cy="1870560"/>
          </a:xfrm>
          <a:prstGeom prst="rect">
            <a:avLst/>
          </a:prstGeom>
          <a:ln w="19080">
            <a:solidFill>
              <a:srgbClr val="b47804"/>
            </a:solidFill>
            <a:round/>
          </a:ln>
        </p:spPr>
      </p:pic>
      <p:pic>
        <p:nvPicPr>
          <p:cNvPr id="201" name="" descr=""/>
          <p:cNvPicPr/>
          <p:nvPr/>
        </p:nvPicPr>
        <p:blipFill>
          <a:blip r:embed="rId2"/>
          <a:stretch/>
        </p:blipFill>
        <p:spPr>
          <a:xfrm>
            <a:off x="8378640" y="3453120"/>
            <a:ext cx="2662200" cy="1868760"/>
          </a:xfrm>
          <a:prstGeom prst="rect">
            <a:avLst/>
          </a:prstGeom>
          <a:ln w="19080">
            <a:solidFill>
              <a:srgbClr val="b47804"/>
            </a:solidFill>
            <a:round/>
          </a:ln>
        </p:spPr>
      </p:pic>
      <p:pic>
        <p:nvPicPr>
          <p:cNvPr id="202" name="" descr=""/>
          <p:cNvPicPr/>
          <p:nvPr/>
        </p:nvPicPr>
        <p:blipFill>
          <a:blip r:embed="rId3"/>
          <a:stretch/>
        </p:blipFill>
        <p:spPr>
          <a:xfrm>
            <a:off x="4814280" y="3465000"/>
            <a:ext cx="3110040" cy="1868760"/>
          </a:xfrm>
          <a:prstGeom prst="rect">
            <a:avLst/>
          </a:prstGeom>
          <a:ln w="19080">
            <a:solidFill>
              <a:srgbClr val="b47804"/>
            </a:solidFill>
            <a:round/>
          </a:ln>
        </p:spPr>
      </p:pic>
      <p:sp>
        <p:nvSpPr>
          <p:cNvPr id="203" name=""/>
          <p:cNvSpPr/>
          <p:nvPr/>
        </p:nvSpPr>
        <p:spPr>
          <a:xfrm>
            <a:off x="826920" y="5349960"/>
            <a:ext cx="341568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gt;`îþ"/>
              </a:rPr>
              <a:t>A Starfish</a:t>
            </a:r>
            <a:endParaRPr b="0" lang="en-PH" sz="1600" spc="-1" strike="noStrike">
              <a:latin typeface="Arial"/>
            </a:endParaRPr>
          </a:p>
          <a:p>
            <a:pPr algn="ctr">
              <a:lnSpc>
                <a:spcPct val="100000"/>
              </a:lnSpc>
              <a:buNone/>
            </a:pPr>
            <a:r>
              <a:rPr b="1" lang="en-PH" sz="1600" spc="-1" strike="noStrike">
                <a:solidFill>
                  <a:srgbClr val="000000"/>
                </a:solidFill>
                <a:latin typeface="Lato"/>
                <a:ea typeface="&gt;`îþ"/>
              </a:rPr>
              <a:t>Emerging from a Cut Part</a:t>
            </a:r>
            <a:endParaRPr b="0" lang="en-PH" sz="1600" spc="-1" strike="noStrike">
              <a:latin typeface="Arial"/>
            </a:endParaRPr>
          </a:p>
        </p:txBody>
      </p:sp>
      <p:sp>
        <p:nvSpPr>
          <p:cNvPr id="204" name=""/>
          <p:cNvSpPr/>
          <p:nvPr/>
        </p:nvSpPr>
        <p:spPr>
          <a:xfrm>
            <a:off x="4726800" y="5426280"/>
            <a:ext cx="307692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DejaVu Sans"/>
              </a:rPr>
              <a:t>Planaria Emerging from Cut Parts</a:t>
            </a:r>
            <a:endParaRPr b="0" lang="en-PH" sz="1600" spc="-1" strike="noStrike">
              <a:latin typeface="Arial"/>
            </a:endParaRPr>
          </a:p>
        </p:txBody>
      </p:sp>
      <p:sp>
        <p:nvSpPr>
          <p:cNvPr id="205" name=""/>
          <p:cNvSpPr/>
          <p:nvPr/>
        </p:nvSpPr>
        <p:spPr>
          <a:xfrm>
            <a:off x="8225640" y="5461920"/>
            <a:ext cx="286344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DejaVu Sans"/>
              </a:rPr>
              <a:t>A Lizard with a New</a:t>
            </a:r>
            <a:endParaRPr b="0" lang="en-PH" sz="1600" spc="-1" strike="noStrike">
              <a:latin typeface="Arial"/>
            </a:endParaRPr>
          </a:p>
          <a:p>
            <a:pPr algn="ctr">
              <a:lnSpc>
                <a:spcPct val="100000"/>
              </a:lnSpc>
              <a:buNone/>
            </a:pPr>
            <a:r>
              <a:rPr b="1" lang="en-PH" sz="1600" spc="-1" strike="noStrike">
                <a:solidFill>
                  <a:srgbClr val="000000"/>
                </a:solidFill>
                <a:latin typeface="Lato"/>
                <a:ea typeface="DejaVu Sans"/>
              </a:rPr>
              <a:t>Emerging Tail</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07" name=""/>
          <p:cNvSpPr/>
          <p:nvPr/>
        </p:nvSpPr>
        <p:spPr>
          <a:xfrm>
            <a:off x="7560000" y="5400000"/>
            <a:ext cx="2874600" cy="340920"/>
          </a:xfrm>
          <a:prstGeom prst="rect">
            <a:avLst/>
          </a:prstGeom>
          <a:noFill/>
          <a:ln w="0">
            <a:noFill/>
          </a:ln>
        </p:spPr>
        <p:style>
          <a:lnRef idx="0"/>
          <a:fillRef idx="0"/>
          <a:effectRef idx="0"/>
          <a:fontRef idx="minor"/>
        </p:style>
      </p:sp>
      <p:sp>
        <p:nvSpPr>
          <p:cNvPr id="208" name=""/>
          <p:cNvSpPr/>
          <p:nvPr/>
        </p:nvSpPr>
        <p:spPr>
          <a:xfrm>
            <a:off x="10260000" y="5746320"/>
            <a:ext cx="175320" cy="340920"/>
          </a:xfrm>
          <a:prstGeom prst="rect">
            <a:avLst/>
          </a:prstGeom>
          <a:noFill/>
          <a:ln w="0">
            <a:noFill/>
          </a:ln>
        </p:spPr>
        <p:style>
          <a:lnRef idx="0"/>
          <a:fillRef idx="0"/>
          <a:effectRef idx="0"/>
          <a:fontRef idx="minor"/>
        </p:style>
      </p:sp>
      <p:sp>
        <p:nvSpPr>
          <p:cNvPr id="209" name=""/>
          <p:cNvSpPr/>
          <p:nvPr/>
        </p:nvSpPr>
        <p:spPr>
          <a:xfrm>
            <a:off x="610200" y="2589840"/>
            <a:ext cx="10971000" cy="1729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Spore formation or sporulation</a:t>
            </a:r>
            <a:r>
              <a:rPr b="0" lang="en-PH" sz="1800" spc="-1" strike="noStrike">
                <a:solidFill>
                  <a:srgbClr val="000000"/>
                </a:solidFill>
                <a:latin typeface="Lato"/>
                <a:ea typeface="DejaVu Sans"/>
              </a:rPr>
              <a:t>. Spores are unicellular structures that are capable of germinating into an individual. They have resistant structures that are adapted for dispersal and survival for a long period when environmental conditions are unfavorable. They are formed in various ways and with quite different outcomes. Some multicellular plants, such as the ferns and mosses, exhibit a complex life cycle referred to as </a:t>
            </a:r>
            <a:r>
              <a:rPr b="1" lang="en-PH" sz="1800" spc="-1" strike="noStrike">
                <a:solidFill>
                  <a:srgbClr val="000000"/>
                </a:solidFill>
                <a:latin typeface="Lato"/>
                <a:ea typeface="DejaVu Sans"/>
              </a:rPr>
              <a:t>alternation of generation</a:t>
            </a:r>
            <a:r>
              <a:rPr b="0" lang="en-PH" sz="1800" spc="-1" strike="noStrike">
                <a:solidFill>
                  <a:srgbClr val="000000"/>
                </a:solidFill>
                <a:latin typeface="Lato"/>
                <a:ea typeface="DejaVu Sans"/>
              </a:rPr>
              <a:t>. Spore formation forms a part of their life cycles.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
          <p:cNvSpPr/>
          <p:nvPr/>
        </p:nvSpPr>
        <p:spPr>
          <a:xfrm>
            <a:off x="1563480" y="468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11" name=""/>
          <p:cNvSpPr/>
          <p:nvPr/>
        </p:nvSpPr>
        <p:spPr>
          <a:xfrm>
            <a:off x="7560000" y="5400000"/>
            <a:ext cx="2874600" cy="340920"/>
          </a:xfrm>
          <a:prstGeom prst="rect">
            <a:avLst/>
          </a:prstGeom>
          <a:noFill/>
          <a:ln w="0">
            <a:noFill/>
          </a:ln>
        </p:spPr>
        <p:style>
          <a:lnRef idx="0"/>
          <a:fillRef idx="0"/>
          <a:effectRef idx="0"/>
          <a:fontRef idx="minor"/>
        </p:style>
      </p:sp>
      <p:sp>
        <p:nvSpPr>
          <p:cNvPr id="212" name=""/>
          <p:cNvSpPr/>
          <p:nvPr/>
        </p:nvSpPr>
        <p:spPr>
          <a:xfrm>
            <a:off x="10260000" y="5746320"/>
            <a:ext cx="175320" cy="340920"/>
          </a:xfrm>
          <a:prstGeom prst="rect">
            <a:avLst/>
          </a:prstGeom>
          <a:noFill/>
          <a:ln w="0">
            <a:noFill/>
          </a:ln>
        </p:spPr>
        <p:style>
          <a:lnRef idx="0"/>
          <a:fillRef idx="0"/>
          <a:effectRef idx="0"/>
          <a:fontRef idx="minor"/>
        </p:style>
      </p:sp>
      <p:pic>
        <p:nvPicPr>
          <p:cNvPr id="213" name="" descr=""/>
          <p:cNvPicPr/>
          <p:nvPr/>
        </p:nvPicPr>
        <p:blipFill>
          <a:blip r:embed="rId1"/>
          <a:stretch/>
        </p:blipFill>
        <p:spPr>
          <a:xfrm>
            <a:off x="8421480" y="1390320"/>
            <a:ext cx="2512080" cy="1797840"/>
          </a:xfrm>
          <a:prstGeom prst="rect">
            <a:avLst/>
          </a:prstGeom>
          <a:ln w="19080">
            <a:solidFill>
              <a:srgbClr val="b47804"/>
            </a:solidFill>
            <a:round/>
          </a:ln>
        </p:spPr>
      </p:pic>
      <p:pic>
        <p:nvPicPr>
          <p:cNvPr id="214" name="" descr=""/>
          <p:cNvPicPr/>
          <p:nvPr/>
        </p:nvPicPr>
        <p:blipFill>
          <a:blip r:embed="rId2"/>
          <a:stretch/>
        </p:blipFill>
        <p:spPr>
          <a:xfrm>
            <a:off x="8369280" y="3717360"/>
            <a:ext cx="2648520" cy="1520640"/>
          </a:xfrm>
          <a:prstGeom prst="rect">
            <a:avLst/>
          </a:prstGeom>
          <a:ln w="19080">
            <a:solidFill>
              <a:srgbClr val="b47804"/>
            </a:solidFill>
            <a:round/>
          </a:ln>
        </p:spPr>
      </p:pic>
      <p:sp>
        <p:nvSpPr>
          <p:cNvPr id="215" name=""/>
          <p:cNvSpPr/>
          <p:nvPr/>
        </p:nvSpPr>
        <p:spPr>
          <a:xfrm>
            <a:off x="551160" y="1631520"/>
            <a:ext cx="7552440" cy="1355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ferns, spores are haploid structures that grow and develop into a multicellular gameteproducing plant (gametophyte) called a </a:t>
            </a:r>
            <a:r>
              <a:rPr b="1" lang="en-PH" sz="1800" spc="-1" strike="noStrike">
                <a:solidFill>
                  <a:srgbClr val="000000"/>
                </a:solidFill>
                <a:latin typeface="Lato"/>
                <a:ea typeface="DejaVu Sans"/>
              </a:rPr>
              <a:t>prothallus</a:t>
            </a:r>
            <a:r>
              <a:rPr b="0" lang="en-PH" sz="1800" spc="-1" strike="noStrike">
                <a:solidFill>
                  <a:srgbClr val="000000"/>
                </a:solidFill>
                <a:latin typeface="Lato"/>
                <a:ea typeface="DejaVu Sans"/>
              </a:rPr>
              <a:t>. The union of the gametes gives rise to the development of the leafy, spore-producing (sporophyte) fern plant that is commonly seen.</a:t>
            </a:r>
            <a:endParaRPr b="0" lang="en-PH" sz="1800" spc="-1" strike="noStrike">
              <a:latin typeface="Arial"/>
            </a:endParaRPr>
          </a:p>
        </p:txBody>
      </p:sp>
      <p:sp>
        <p:nvSpPr>
          <p:cNvPr id="216" name=""/>
          <p:cNvSpPr/>
          <p:nvPr/>
        </p:nvSpPr>
        <p:spPr>
          <a:xfrm>
            <a:off x="8211960" y="3266280"/>
            <a:ext cx="3009240" cy="37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DejaVu Sans"/>
              </a:rPr>
              <a:t>The Prothallus of a Fern</a:t>
            </a:r>
            <a:endParaRPr b="0" lang="en-PH" sz="1600" spc="-1" strike="noStrike">
              <a:latin typeface="Arial"/>
            </a:endParaRPr>
          </a:p>
        </p:txBody>
      </p:sp>
      <p:sp>
        <p:nvSpPr>
          <p:cNvPr id="217" name=""/>
          <p:cNvSpPr/>
          <p:nvPr/>
        </p:nvSpPr>
        <p:spPr>
          <a:xfrm>
            <a:off x="582480" y="3415680"/>
            <a:ext cx="7365600" cy="23436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mosses, spores are haploid structures that grow and develop into haploid male and female moss plants that are gamete -producing (gametophytes). The archegonium is the female sex organ, while the antheridium is the male sex organ. Fertilization takes place in the presence of water. The union of the egg and sperm gives rise to the development of the diploid sporophyte, which is a slender stalk with a capsule that can produce haploid spores by meiosis.</a:t>
            </a:r>
            <a:endParaRPr b="0" lang="en-PH" sz="1800" spc="-1" strike="noStrike">
              <a:latin typeface="Arial"/>
            </a:endParaRPr>
          </a:p>
        </p:txBody>
      </p:sp>
      <p:sp>
        <p:nvSpPr>
          <p:cNvPr id="218" name=""/>
          <p:cNvSpPr/>
          <p:nvPr/>
        </p:nvSpPr>
        <p:spPr>
          <a:xfrm>
            <a:off x="8062200" y="5296320"/>
            <a:ext cx="3506760" cy="858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DejaVu Sans"/>
              </a:rPr>
              <a:t>The Moss Plant with the Sporophyte and Gametophyte Stages</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
          <p:cNvSpPr/>
          <p:nvPr/>
        </p:nvSpPr>
        <p:spPr>
          <a:xfrm>
            <a:off x="1563480" y="504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20" name=""/>
          <p:cNvSpPr/>
          <p:nvPr/>
        </p:nvSpPr>
        <p:spPr>
          <a:xfrm>
            <a:off x="10260000" y="5746320"/>
            <a:ext cx="175320" cy="340920"/>
          </a:xfrm>
          <a:prstGeom prst="rect">
            <a:avLst/>
          </a:prstGeom>
          <a:noFill/>
          <a:ln w="0">
            <a:noFill/>
          </a:ln>
        </p:spPr>
        <p:style>
          <a:lnRef idx="0"/>
          <a:fillRef idx="0"/>
          <a:effectRef idx="0"/>
          <a:fontRef idx="minor"/>
        </p:style>
      </p:sp>
      <p:sp>
        <p:nvSpPr>
          <p:cNvPr id="221" name=""/>
          <p:cNvSpPr/>
          <p:nvPr/>
        </p:nvSpPr>
        <p:spPr>
          <a:xfrm>
            <a:off x="754920" y="1386360"/>
            <a:ext cx="10681560" cy="18529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Fungi </a:t>
            </a:r>
            <a:r>
              <a:rPr b="0" lang="en-PH" sz="1800" spc="-1" strike="noStrike">
                <a:solidFill>
                  <a:srgbClr val="000000"/>
                </a:solidFill>
                <a:latin typeface="Lato"/>
                <a:ea typeface="DejaVu Sans"/>
              </a:rPr>
              <a:t>form different kinds of spores. As a matter of fact, among fungi, any part of the body that can form into a new individual is called a </a:t>
            </a:r>
            <a:r>
              <a:rPr b="1" lang="en-PH" sz="1800" spc="-1" strike="noStrike">
                <a:solidFill>
                  <a:srgbClr val="000000"/>
                </a:solidFill>
                <a:latin typeface="Lato"/>
                <a:ea typeface="DejaVu Sans"/>
              </a:rPr>
              <a:t>spore</a:t>
            </a:r>
            <a:r>
              <a:rPr b="0" lang="en-PH" sz="1800" spc="-1" strike="noStrike">
                <a:solidFill>
                  <a:srgbClr val="000000"/>
                </a:solidFill>
                <a:latin typeface="Lato"/>
                <a:ea typeface="DejaVu Sans"/>
              </a:rPr>
              <a:t>. Spores can be formed sexually and asexually. Asexual spores are formed in two ways by fragmentation of the existing hyphae and by the development of a swelling (called </a:t>
            </a:r>
            <a:r>
              <a:rPr b="1" lang="en-PH" sz="1800" spc="-1" strike="noStrike">
                <a:solidFill>
                  <a:srgbClr val="000000"/>
                </a:solidFill>
                <a:latin typeface="Lato"/>
                <a:ea typeface="DejaVu Sans"/>
              </a:rPr>
              <a:t>sporangium</a:t>
            </a:r>
            <a:r>
              <a:rPr b="0" lang="en-PH" sz="1800" spc="-1" strike="noStrike">
                <a:solidFill>
                  <a:srgbClr val="000000"/>
                </a:solidFill>
                <a:latin typeface="Lato"/>
                <a:ea typeface="DejaVu Sans"/>
              </a:rPr>
              <a:t>) at the tip of a specialized hypha. Successive cell divisions within the sporangium give rise to numerous spores that can be dispersed, which later on will germinate into new organisms.</a:t>
            </a:r>
            <a:endParaRPr b="0" lang="en-PH" sz="1800" spc="-1" strike="noStrike">
              <a:latin typeface="Arial"/>
            </a:endParaRPr>
          </a:p>
        </p:txBody>
      </p:sp>
      <p:pic>
        <p:nvPicPr>
          <p:cNvPr id="222" name="" descr=""/>
          <p:cNvPicPr/>
          <p:nvPr/>
        </p:nvPicPr>
        <p:blipFill>
          <a:blip r:embed="rId1"/>
          <a:stretch/>
        </p:blipFill>
        <p:spPr>
          <a:xfrm>
            <a:off x="4434120" y="3240000"/>
            <a:ext cx="3322800" cy="1881720"/>
          </a:xfrm>
          <a:prstGeom prst="rect">
            <a:avLst/>
          </a:prstGeom>
          <a:ln w="19080">
            <a:solidFill>
              <a:srgbClr val="b47804"/>
            </a:solidFill>
            <a:round/>
          </a:ln>
        </p:spPr>
      </p:pic>
      <p:sp>
        <p:nvSpPr>
          <p:cNvPr id="223" name=""/>
          <p:cNvSpPr/>
          <p:nvPr/>
        </p:nvSpPr>
        <p:spPr>
          <a:xfrm>
            <a:off x="4434120" y="5154840"/>
            <a:ext cx="3353400" cy="291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Eric McKenzie, CC BY 3.0 AU, via Wikimedia Commons</a:t>
            </a:r>
            <a:endParaRPr b="0" lang="en-PH" sz="1000" spc="-1" strike="noStrike">
              <a:latin typeface="Arial"/>
            </a:endParaRPr>
          </a:p>
        </p:txBody>
      </p:sp>
      <p:sp>
        <p:nvSpPr>
          <p:cNvPr id="224" name=""/>
          <p:cNvSpPr/>
          <p:nvPr/>
        </p:nvSpPr>
        <p:spPr>
          <a:xfrm>
            <a:off x="3674520" y="5335920"/>
            <a:ext cx="4842360" cy="711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DejaVu Sans"/>
              </a:rPr>
              <a:t>The fungus Rhizopus produces</a:t>
            </a:r>
            <a:endParaRPr b="0" lang="en-PH" sz="1600" spc="-1" strike="noStrike">
              <a:latin typeface="Arial"/>
            </a:endParaRPr>
          </a:p>
          <a:p>
            <a:pPr algn="ctr">
              <a:lnSpc>
                <a:spcPct val="100000"/>
              </a:lnSpc>
              <a:buNone/>
            </a:pPr>
            <a:r>
              <a:rPr b="1" lang="en-PH" sz="1600" spc="-1" strike="noStrike">
                <a:solidFill>
                  <a:srgbClr val="000000"/>
                </a:solidFill>
                <a:latin typeface="Lato"/>
                <a:ea typeface="DejaVu Sans"/>
              </a:rPr>
              <a:t>spores at the tip of a specialized hypha.</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
          <p:cNvSpPr/>
          <p:nvPr/>
        </p:nvSpPr>
        <p:spPr>
          <a:xfrm>
            <a:off x="1563480" y="39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26" name=""/>
          <p:cNvSpPr/>
          <p:nvPr/>
        </p:nvSpPr>
        <p:spPr>
          <a:xfrm>
            <a:off x="7560000" y="5400000"/>
            <a:ext cx="2874600" cy="340920"/>
          </a:xfrm>
          <a:prstGeom prst="rect">
            <a:avLst/>
          </a:prstGeom>
          <a:noFill/>
          <a:ln w="0">
            <a:noFill/>
          </a:ln>
        </p:spPr>
        <p:style>
          <a:lnRef idx="0"/>
          <a:fillRef idx="0"/>
          <a:effectRef idx="0"/>
          <a:fontRef idx="minor"/>
        </p:style>
      </p:sp>
      <p:sp>
        <p:nvSpPr>
          <p:cNvPr id="227" name=""/>
          <p:cNvSpPr/>
          <p:nvPr/>
        </p:nvSpPr>
        <p:spPr>
          <a:xfrm>
            <a:off x="10260000" y="5746320"/>
            <a:ext cx="175320" cy="340920"/>
          </a:xfrm>
          <a:prstGeom prst="rect">
            <a:avLst/>
          </a:prstGeom>
          <a:noFill/>
          <a:ln w="0">
            <a:noFill/>
          </a:ln>
        </p:spPr>
        <p:style>
          <a:lnRef idx="0"/>
          <a:fillRef idx="0"/>
          <a:effectRef idx="0"/>
          <a:fontRef idx="minor"/>
        </p:style>
      </p:sp>
      <p:sp>
        <p:nvSpPr>
          <p:cNvPr id="228" name=""/>
          <p:cNvSpPr/>
          <p:nvPr/>
        </p:nvSpPr>
        <p:spPr>
          <a:xfrm>
            <a:off x="3980160" y="1512000"/>
            <a:ext cx="4231080" cy="52560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DejaVu Sans"/>
              </a:rPr>
              <a:t>Natural Vegetative Propagation</a:t>
            </a:r>
            <a:endParaRPr b="0" lang="en-PH" sz="1800" spc="-1" strike="noStrike">
              <a:latin typeface="Arial"/>
            </a:endParaRPr>
          </a:p>
        </p:txBody>
      </p:sp>
      <p:sp>
        <p:nvSpPr>
          <p:cNvPr id="229" name=""/>
          <p:cNvSpPr/>
          <p:nvPr/>
        </p:nvSpPr>
        <p:spPr>
          <a:xfrm>
            <a:off x="340920" y="2068920"/>
            <a:ext cx="11509200" cy="3690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Natural vegetative propagation</a:t>
            </a:r>
            <a:r>
              <a:rPr b="0" lang="en-PH" sz="1800" spc="-1" strike="noStrike">
                <a:solidFill>
                  <a:srgbClr val="000000"/>
                </a:solidFill>
                <a:latin typeface="Lato"/>
                <a:ea typeface="DejaVu Sans"/>
              </a:rPr>
              <a:t> is common among herbaceous and woody plants. It involves structural modifications of any plant parts that can contribute to the survival and expansion of the population of the plant species. The new plants that emerged by this method are clones of the original plant. Natural means of vegetative propagation include the following:</a:t>
            </a:r>
            <a:endParaRPr b="0" lang="en-PH" sz="1800" spc="-1" strike="noStrike">
              <a:latin typeface="Arial"/>
            </a:endParaRPr>
          </a:p>
          <a:p>
            <a:pPr algn="just">
              <a:lnSpc>
                <a:spcPct val="115000"/>
              </a:lnSpc>
              <a:buNone/>
            </a:pPr>
            <a:endParaRPr b="0" lang="en-PH" sz="1800" spc="-1" strike="noStrike">
              <a:latin typeface="Arial"/>
            </a:endParaRPr>
          </a:p>
          <a:p>
            <a:pPr>
              <a:lnSpc>
                <a:spcPct val="115000"/>
              </a:lnSpc>
              <a:buNone/>
            </a:pPr>
            <a:r>
              <a:rPr b="1" lang="en-PH" sz="1800" spc="-1" strike="noStrike">
                <a:solidFill>
                  <a:srgbClr val="000000"/>
                </a:solidFill>
                <a:latin typeface="Lato"/>
                <a:ea typeface="DejaVu Sans"/>
              </a:rPr>
              <a:t>Runners/Stolons</a:t>
            </a:r>
            <a:r>
              <a:rPr b="0" lang="en-PH" sz="1800" spc="-1" strike="noStrike">
                <a:solidFill>
                  <a:srgbClr val="000000"/>
                </a:solidFill>
                <a:latin typeface="Lato"/>
                <a:ea typeface="DejaVu Sans"/>
              </a:rPr>
              <a:t> – slender prostrate branches with nodes and internodes that grow above the ground. The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nodes develop roots and buds that grow into a new plant.</a:t>
            </a:r>
            <a:endParaRPr b="0" lang="en-PH" sz="1800" spc="-1" strike="noStrike">
              <a:latin typeface="Arial"/>
            </a:endParaRPr>
          </a:p>
          <a:p>
            <a:pPr>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of plants with stolons are strawberry and grass plants.</a:t>
            </a:r>
            <a:endParaRPr b="0" lang="en-PH" sz="1800" spc="-1" strike="noStrike">
              <a:latin typeface="Arial"/>
            </a:endParaRPr>
          </a:p>
          <a:p>
            <a:pPr>
              <a:lnSpc>
                <a:spcPct val="115000"/>
              </a:lnSpc>
              <a:buNone/>
            </a:pPr>
            <a:r>
              <a:rPr b="1" lang="en-PH" sz="1800" spc="-1" strike="noStrike">
                <a:solidFill>
                  <a:srgbClr val="000000"/>
                </a:solidFill>
                <a:latin typeface="Lato"/>
                <a:ea typeface="DejaVu Sans"/>
              </a:rPr>
              <a:t>Suckers</a:t>
            </a:r>
            <a:r>
              <a:rPr b="0" lang="en-PH" sz="1800" spc="-1" strike="noStrike">
                <a:solidFill>
                  <a:srgbClr val="000000"/>
                </a:solidFill>
                <a:latin typeface="Lato"/>
                <a:ea typeface="DejaVu Sans"/>
              </a:rPr>
              <a:t> – new stems that grow from the root base of the existing plant. These new stems develop into new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plants. </a:t>
            </a:r>
            <a:b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of plants that propagate through suckers are bananas, dandelions, and rose plants.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31" name=""/>
          <p:cNvSpPr/>
          <p:nvPr/>
        </p:nvSpPr>
        <p:spPr>
          <a:xfrm>
            <a:off x="7560000" y="5400000"/>
            <a:ext cx="2874600" cy="340920"/>
          </a:xfrm>
          <a:prstGeom prst="rect">
            <a:avLst/>
          </a:prstGeom>
          <a:noFill/>
          <a:ln w="0">
            <a:noFill/>
          </a:ln>
        </p:spPr>
        <p:style>
          <a:lnRef idx="0"/>
          <a:fillRef idx="0"/>
          <a:effectRef idx="0"/>
          <a:fontRef idx="minor"/>
        </p:style>
      </p:sp>
      <p:sp>
        <p:nvSpPr>
          <p:cNvPr id="232" name=""/>
          <p:cNvSpPr/>
          <p:nvPr/>
        </p:nvSpPr>
        <p:spPr>
          <a:xfrm>
            <a:off x="10260000" y="5746320"/>
            <a:ext cx="175320" cy="340920"/>
          </a:xfrm>
          <a:prstGeom prst="rect">
            <a:avLst/>
          </a:prstGeom>
          <a:noFill/>
          <a:ln w="0">
            <a:noFill/>
          </a:ln>
        </p:spPr>
        <p:style>
          <a:lnRef idx="0"/>
          <a:fillRef idx="0"/>
          <a:effectRef idx="0"/>
          <a:fontRef idx="minor"/>
        </p:style>
      </p:sp>
      <p:sp>
        <p:nvSpPr>
          <p:cNvPr id="233" name=""/>
          <p:cNvSpPr/>
          <p:nvPr/>
        </p:nvSpPr>
        <p:spPr>
          <a:xfrm>
            <a:off x="516600" y="2160000"/>
            <a:ext cx="11158200" cy="30592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15000"/>
              </a:lnSpc>
              <a:buClr>
                <a:srgbClr val="000000"/>
              </a:buClr>
              <a:buSzPct val="45000"/>
              <a:buFont typeface="Wingdings" charset="2"/>
              <a:buChar char=""/>
            </a:pPr>
            <a:r>
              <a:rPr b="1" lang="en-PH" sz="1800" spc="-1" strike="noStrike">
                <a:solidFill>
                  <a:srgbClr val="000000"/>
                </a:solidFill>
                <a:latin typeface="Lato"/>
                <a:ea typeface="DejaVu Sans"/>
              </a:rPr>
              <a:t>Tubers</a:t>
            </a:r>
            <a:r>
              <a:rPr b="0" lang="en-PH" sz="1800" spc="-1" strike="noStrike">
                <a:solidFill>
                  <a:srgbClr val="000000"/>
                </a:solidFill>
                <a:latin typeface="Lato"/>
                <a:ea typeface="DejaVu Sans"/>
              </a:rPr>
              <a:t> – swollen parts of an underground stem with pits or “eyes” where buds grow and develop into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new plants. </a:t>
            </a:r>
            <a:endParaRPr b="0" lang="en-PH" sz="1800" spc="-1" strike="noStrike">
              <a:latin typeface="Arial"/>
            </a:endParaRPr>
          </a:p>
          <a:p>
            <a:pPr lvl="1" marL="432000" indent="-216000">
              <a:lnSpc>
                <a:spcPct val="115000"/>
              </a:lnSpc>
              <a:buClr>
                <a:srgbClr val="000000"/>
              </a:buClr>
              <a:buSzPct val="45000"/>
              <a:buFont typeface="Wingdings" charset="2"/>
              <a:buChar char=""/>
            </a:pP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are potato es and tubers that may also come from swollen roots (called </a:t>
            </a:r>
            <a:r>
              <a:rPr b="1" lang="en-PH" sz="1800" spc="-1" strike="noStrike">
                <a:solidFill>
                  <a:srgbClr val="000000"/>
                </a:solidFill>
                <a:latin typeface="Lato"/>
                <a:ea typeface="DejaVu Sans"/>
              </a:rPr>
              <a:t>root tubers</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sweet potato, yam, carrot, and cassava.</a:t>
            </a:r>
            <a:endParaRPr b="0" lang="en-PH" sz="1800" spc="-1" strike="noStrike">
              <a:latin typeface="Arial"/>
            </a:endParaRPr>
          </a:p>
          <a:p>
            <a:pPr>
              <a:lnSpc>
                <a:spcPct val="115000"/>
              </a:lnSpc>
              <a:buNone/>
            </a:pPr>
            <a:r>
              <a:rPr b="1" lang="en-PH" sz="1800" spc="-1" strike="noStrike">
                <a:solidFill>
                  <a:srgbClr val="000000"/>
                </a:solidFill>
                <a:latin typeface="Lato"/>
                <a:ea typeface="DejaVu Sans"/>
              </a:rPr>
              <a:t>Corms</a:t>
            </a:r>
            <a:r>
              <a:rPr b="0" lang="en-PH" sz="1800" spc="-1" strike="noStrike">
                <a:solidFill>
                  <a:srgbClr val="000000"/>
                </a:solidFill>
                <a:latin typeface="Lato"/>
                <a:ea typeface="DejaVu Sans"/>
              </a:rPr>
              <a:t> – short, vertical, underground stems with nodes and internodes where buds grow and develop into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new plants. </a:t>
            </a:r>
            <a:br/>
            <a:r>
              <a:rPr b="0" lang="en-PH" sz="1800" spc="-1" strike="noStrike">
                <a:solidFill>
                  <a:srgbClr val="000000"/>
                </a:solidFill>
                <a:latin typeface="Arial"/>
                <a:ea typeface="DejaVu Sans"/>
              </a:rPr>
              <a:t>	</a:t>
            </a: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are taro, cocoyam, and arrowhead.</a:t>
            </a:r>
            <a:endParaRPr b="0" lang="en-PH" sz="1800" spc="-1" strike="noStrike">
              <a:latin typeface="Arial"/>
            </a:endParaRPr>
          </a:p>
          <a:p>
            <a:pPr>
              <a:lnSpc>
                <a:spcPct val="115000"/>
              </a:lnSpc>
              <a:buNone/>
            </a:pPr>
            <a:r>
              <a:rPr b="1" lang="en-PH" sz="1800" spc="-1" strike="noStrike">
                <a:solidFill>
                  <a:srgbClr val="000000"/>
                </a:solidFill>
                <a:latin typeface="Lato"/>
                <a:ea typeface="DejaVu Sans"/>
              </a:rPr>
              <a:t>Rhizomes</a:t>
            </a:r>
            <a:r>
              <a:rPr b="0" lang="en-PH" sz="1800" spc="-1" strike="noStrike">
                <a:solidFill>
                  <a:srgbClr val="000000"/>
                </a:solidFill>
                <a:latin typeface="Lato"/>
                <a:ea typeface="DejaVu Sans"/>
              </a:rPr>
              <a:t> – long, horizontal underground stems with nodes and internodes. An</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Example</a:t>
            </a:r>
            <a:r>
              <a:rPr b="0" lang="en-PH" sz="1800" spc="-1" strike="noStrike">
                <a:solidFill>
                  <a:srgbClr val="000000"/>
                </a:solidFill>
                <a:latin typeface="Lato"/>
                <a:ea typeface="DejaVu Sans"/>
              </a:rPr>
              <a:t> of a rhizome is ginger.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
          <p:cNvSpPr/>
          <p:nvPr/>
        </p:nvSpPr>
        <p:spPr>
          <a:xfrm>
            <a:off x="1563480" y="504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35" name=""/>
          <p:cNvSpPr/>
          <p:nvPr/>
        </p:nvSpPr>
        <p:spPr>
          <a:xfrm>
            <a:off x="10260000" y="5746320"/>
            <a:ext cx="175320" cy="340920"/>
          </a:xfrm>
          <a:prstGeom prst="rect">
            <a:avLst/>
          </a:prstGeom>
          <a:noFill/>
          <a:ln w="0">
            <a:noFill/>
          </a:ln>
        </p:spPr>
        <p:style>
          <a:lnRef idx="0"/>
          <a:fillRef idx="0"/>
          <a:effectRef idx="0"/>
          <a:fontRef idx="minor"/>
        </p:style>
      </p:sp>
      <p:sp>
        <p:nvSpPr>
          <p:cNvPr id="236" name=""/>
          <p:cNvSpPr/>
          <p:nvPr/>
        </p:nvSpPr>
        <p:spPr>
          <a:xfrm>
            <a:off x="900000" y="1584000"/>
            <a:ext cx="10438200" cy="16912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Bulbs</a:t>
            </a:r>
            <a:r>
              <a:rPr b="0" lang="en-PH" sz="1800" spc="-1" strike="noStrike">
                <a:solidFill>
                  <a:srgbClr val="000000"/>
                </a:solidFill>
                <a:latin typeface="Lato"/>
                <a:ea typeface="DejaVu Sans"/>
              </a:rPr>
              <a:t> </a:t>
            </a:r>
            <a:r>
              <a:rPr b="0" lang="en-PH" sz="1800" spc="-1" strike="noStrike">
                <a:solidFill>
                  <a:srgbClr val="000000"/>
                </a:solidFill>
                <a:latin typeface="Lato"/>
                <a:ea typeface="&gt;`îþ"/>
              </a:rPr>
              <a:t>– short, underground stems with fleshy leaves (called scales) that store food. </a:t>
            </a:r>
            <a:br/>
            <a:r>
              <a:rPr b="0" lang="en-PH" sz="1800" spc="-1" strike="noStrike">
                <a:solidFill>
                  <a:srgbClr val="000000"/>
                </a:solidFill>
                <a:latin typeface="Lato"/>
                <a:ea typeface="&gt;`îþ"/>
              </a:rPr>
              <a:t>	</a:t>
            </a:r>
            <a:r>
              <a:rPr b="1" lang="en-PH" sz="1800" spc="-1" strike="noStrike">
                <a:solidFill>
                  <a:srgbClr val="000000"/>
                </a:solidFill>
                <a:latin typeface="Lato"/>
                <a:ea typeface="&gt;`îþ"/>
              </a:rPr>
              <a:t>Examples</a:t>
            </a:r>
            <a:r>
              <a:rPr b="0" lang="en-PH" sz="1800" spc="-1" strike="noStrike">
                <a:solidFill>
                  <a:srgbClr val="000000"/>
                </a:solidFill>
                <a:latin typeface="Lato"/>
                <a:ea typeface="&gt;`îþ"/>
              </a:rPr>
              <a:t> are tulip and onion.</a:t>
            </a:r>
            <a:endParaRPr b="0" lang="en-PH" sz="1800" spc="-1" strike="noStrike">
              <a:latin typeface="Arial"/>
            </a:endParaRPr>
          </a:p>
          <a:p>
            <a:pPr>
              <a:lnSpc>
                <a:spcPct val="115000"/>
              </a:lnSpc>
              <a:buNone/>
            </a:pPr>
            <a:r>
              <a:rPr b="1" lang="en-PH" sz="1800" spc="-1" strike="noStrike">
                <a:solidFill>
                  <a:srgbClr val="000000"/>
                </a:solidFill>
                <a:latin typeface="Lato"/>
                <a:ea typeface="&gt;`îþ"/>
              </a:rPr>
              <a:t>Notches</a:t>
            </a:r>
            <a:r>
              <a:rPr b="0" lang="en-PH" sz="1800" spc="-1" strike="noStrike">
                <a:solidFill>
                  <a:srgbClr val="000000"/>
                </a:solidFill>
                <a:latin typeface="Lato"/>
                <a:ea typeface="&gt;`îþ"/>
              </a:rPr>
              <a:t> – structures found at the margins of some leaves where new tiny buds emerge. The buds </a:t>
            </a:r>
            <a:r>
              <a:rPr b="0" lang="en-PH" sz="1800" spc="-1" strike="noStrike">
                <a:solidFill>
                  <a:srgbClr val="000000"/>
                </a:solidFill>
                <a:latin typeface="Lato"/>
                <a:ea typeface="&gt;`îþ"/>
              </a:rPr>
              <a:t>	</a:t>
            </a:r>
            <a:r>
              <a:rPr b="0" lang="en-PH" sz="1800" spc="-1" strike="noStrike">
                <a:solidFill>
                  <a:srgbClr val="000000"/>
                </a:solidFill>
                <a:latin typeface="Lato"/>
                <a:ea typeface="&gt;`îþ"/>
              </a:rPr>
              <a:t>	</a:t>
            </a:r>
            <a:r>
              <a:rPr b="0" lang="en-PH" sz="1800" spc="-1" strike="noStrike">
                <a:solidFill>
                  <a:srgbClr val="000000"/>
                </a:solidFill>
                <a:latin typeface="Lato"/>
                <a:ea typeface="&gt;`îþ"/>
              </a:rPr>
              <a:t>	</a:t>
            </a:r>
            <a:r>
              <a:rPr b="0" lang="en-PH" sz="1800" spc="-1" strike="noStrike">
                <a:solidFill>
                  <a:srgbClr val="000000"/>
                </a:solidFill>
                <a:latin typeface="Lato"/>
                <a:ea typeface="&gt;`îþ"/>
              </a:rPr>
              <a:t> develop into new plants that detach from the notch. </a:t>
            </a:r>
            <a:br/>
            <a:r>
              <a:rPr b="0" lang="en-PH" sz="1800" spc="-1" strike="noStrike">
                <a:solidFill>
                  <a:srgbClr val="000000"/>
                </a:solidFill>
                <a:latin typeface="Lato"/>
                <a:ea typeface="&gt;`îþ"/>
              </a:rPr>
              <a:t>	</a:t>
            </a:r>
            <a:r>
              <a:rPr b="1" lang="en-PH" sz="1800" spc="-1" strike="noStrike">
                <a:solidFill>
                  <a:srgbClr val="000000"/>
                </a:solidFill>
                <a:latin typeface="Lato"/>
                <a:ea typeface="&gt;`îþ"/>
              </a:rPr>
              <a:t>Examples</a:t>
            </a:r>
            <a:r>
              <a:rPr b="0" lang="en-PH" sz="1800" spc="-1" strike="noStrike">
                <a:solidFill>
                  <a:srgbClr val="000000"/>
                </a:solidFill>
                <a:latin typeface="Lato"/>
                <a:ea typeface="&gt;`îþ"/>
              </a:rPr>
              <a:t> are Begonia and B sryop shyllum.</a:t>
            </a:r>
            <a:endParaRPr b="0" lang="en-PH" sz="1800" spc="-1" strike="noStrike">
              <a:latin typeface="Arial"/>
            </a:endParaRPr>
          </a:p>
        </p:txBody>
      </p:sp>
      <p:pic>
        <p:nvPicPr>
          <p:cNvPr id="237" name="" descr=""/>
          <p:cNvPicPr/>
          <p:nvPr/>
        </p:nvPicPr>
        <p:blipFill>
          <a:blip r:embed="rId1"/>
          <a:stretch/>
        </p:blipFill>
        <p:spPr>
          <a:xfrm>
            <a:off x="3043440" y="3420000"/>
            <a:ext cx="1634760" cy="1798200"/>
          </a:xfrm>
          <a:prstGeom prst="rect">
            <a:avLst/>
          </a:prstGeom>
          <a:ln w="19080">
            <a:solidFill>
              <a:srgbClr val="b47804"/>
            </a:solidFill>
            <a:round/>
          </a:ln>
        </p:spPr>
      </p:pic>
      <p:pic>
        <p:nvPicPr>
          <p:cNvPr id="238" name="" descr=""/>
          <p:cNvPicPr/>
          <p:nvPr/>
        </p:nvPicPr>
        <p:blipFill>
          <a:blip r:embed="rId2"/>
          <a:srcRect l="0" t="3719" r="0" b="0"/>
          <a:stretch/>
        </p:blipFill>
        <p:spPr>
          <a:xfrm>
            <a:off x="5400000" y="3420000"/>
            <a:ext cx="1978200" cy="1825920"/>
          </a:xfrm>
          <a:prstGeom prst="rect">
            <a:avLst/>
          </a:prstGeom>
          <a:ln w="19080">
            <a:solidFill>
              <a:srgbClr val="b47804"/>
            </a:solidFill>
            <a:round/>
          </a:ln>
        </p:spPr>
      </p:pic>
      <p:pic>
        <p:nvPicPr>
          <p:cNvPr id="239" name="" descr=""/>
          <p:cNvPicPr/>
          <p:nvPr/>
        </p:nvPicPr>
        <p:blipFill>
          <a:blip r:embed="rId3"/>
          <a:srcRect l="0" t="3099" r="0" b="0"/>
          <a:stretch/>
        </p:blipFill>
        <p:spPr>
          <a:xfrm>
            <a:off x="8148960" y="3398760"/>
            <a:ext cx="2109240" cy="1846080"/>
          </a:xfrm>
          <a:prstGeom prst="rect">
            <a:avLst/>
          </a:prstGeom>
          <a:ln w="19080">
            <a:solidFill>
              <a:srgbClr val="b47804"/>
            </a:solidFill>
            <a:round/>
          </a:ln>
        </p:spPr>
      </p:pic>
      <p:sp>
        <p:nvSpPr>
          <p:cNvPr id="240" name=""/>
          <p:cNvSpPr/>
          <p:nvPr/>
        </p:nvSpPr>
        <p:spPr>
          <a:xfrm>
            <a:off x="2700000" y="5400000"/>
            <a:ext cx="215820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Runners from</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Strawberry</a:t>
            </a:r>
            <a:endParaRPr b="0" lang="en-PH" sz="1800" spc="-1" strike="noStrike">
              <a:latin typeface="Arial"/>
            </a:endParaRPr>
          </a:p>
        </p:txBody>
      </p:sp>
      <p:sp>
        <p:nvSpPr>
          <p:cNvPr id="241" name=""/>
          <p:cNvSpPr/>
          <p:nvPr/>
        </p:nvSpPr>
        <p:spPr>
          <a:xfrm>
            <a:off x="5292000" y="5385960"/>
            <a:ext cx="215820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Sucker from</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Banana Plant</a:t>
            </a:r>
            <a:endParaRPr b="0" lang="en-PH" sz="1800" spc="-1" strike="noStrike">
              <a:latin typeface="Arial"/>
            </a:endParaRPr>
          </a:p>
        </p:txBody>
      </p:sp>
      <p:sp>
        <p:nvSpPr>
          <p:cNvPr id="242" name=""/>
          <p:cNvSpPr/>
          <p:nvPr/>
        </p:nvSpPr>
        <p:spPr>
          <a:xfrm>
            <a:off x="8388000" y="5385960"/>
            <a:ext cx="1618200" cy="73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Tubers</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(Potato)</a:t>
            </a:r>
            <a:endParaRPr b="0" lang="en-PH" sz="1800" spc="-1" strike="noStrike">
              <a:latin typeface="Arial"/>
            </a:endParaRPr>
          </a:p>
        </p:txBody>
      </p:sp>
      <p:sp>
        <p:nvSpPr>
          <p:cNvPr id="243" name=""/>
          <p:cNvSpPr/>
          <p:nvPr/>
        </p:nvSpPr>
        <p:spPr>
          <a:xfrm>
            <a:off x="2592000" y="5220000"/>
            <a:ext cx="2446200" cy="257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Erutuon, CC BY-SA 2.0 via Flicker.com</a:t>
            </a:r>
            <a:endParaRPr b="0" lang="en-PH" sz="1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45" name=""/>
          <p:cNvSpPr/>
          <p:nvPr/>
        </p:nvSpPr>
        <p:spPr>
          <a:xfrm>
            <a:off x="10260000" y="5746320"/>
            <a:ext cx="175320" cy="340920"/>
          </a:xfrm>
          <a:prstGeom prst="rect">
            <a:avLst/>
          </a:prstGeom>
          <a:noFill/>
          <a:ln w="0">
            <a:noFill/>
          </a:ln>
        </p:spPr>
        <p:style>
          <a:lnRef idx="0"/>
          <a:fillRef idx="0"/>
          <a:effectRef idx="0"/>
          <a:fontRef idx="minor"/>
        </p:style>
      </p:sp>
      <p:pic>
        <p:nvPicPr>
          <p:cNvPr id="246" name="" descr=""/>
          <p:cNvPicPr/>
          <p:nvPr/>
        </p:nvPicPr>
        <p:blipFill>
          <a:blip r:embed="rId1"/>
          <a:stretch/>
        </p:blipFill>
        <p:spPr>
          <a:xfrm>
            <a:off x="1260000" y="1620000"/>
            <a:ext cx="2266920" cy="2519280"/>
          </a:xfrm>
          <a:prstGeom prst="rect">
            <a:avLst/>
          </a:prstGeom>
          <a:ln w="19080">
            <a:solidFill>
              <a:srgbClr val="b47804"/>
            </a:solidFill>
            <a:round/>
          </a:ln>
        </p:spPr>
      </p:pic>
      <p:pic>
        <p:nvPicPr>
          <p:cNvPr id="247" name="" descr=""/>
          <p:cNvPicPr/>
          <p:nvPr/>
        </p:nvPicPr>
        <p:blipFill>
          <a:blip r:embed="rId2"/>
          <a:stretch/>
        </p:blipFill>
        <p:spPr>
          <a:xfrm>
            <a:off x="3780000" y="1620000"/>
            <a:ext cx="2338200" cy="2519280"/>
          </a:xfrm>
          <a:prstGeom prst="rect">
            <a:avLst/>
          </a:prstGeom>
          <a:ln w="19080">
            <a:solidFill>
              <a:srgbClr val="b47804"/>
            </a:solidFill>
            <a:round/>
          </a:ln>
        </p:spPr>
      </p:pic>
      <p:pic>
        <p:nvPicPr>
          <p:cNvPr id="248" name="" descr=""/>
          <p:cNvPicPr/>
          <p:nvPr/>
        </p:nvPicPr>
        <p:blipFill>
          <a:blip r:embed="rId3"/>
          <a:stretch/>
        </p:blipFill>
        <p:spPr>
          <a:xfrm>
            <a:off x="6425280" y="1656000"/>
            <a:ext cx="2212920" cy="2483280"/>
          </a:xfrm>
          <a:prstGeom prst="rect">
            <a:avLst/>
          </a:prstGeom>
          <a:ln w="19080">
            <a:solidFill>
              <a:srgbClr val="b47804"/>
            </a:solidFill>
            <a:round/>
          </a:ln>
        </p:spPr>
      </p:pic>
      <p:pic>
        <p:nvPicPr>
          <p:cNvPr id="249" name="" descr=""/>
          <p:cNvPicPr/>
          <p:nvPr/>
        </p:nvPicPr>
        <p:blipFill>
          <a:blip r:embed="rId4"/>
          <a:stretch/>
        </p:blipFill>
        <p:spPr>
          <a:xfrm>
            <a:off x="9000000" y="1656000"/>
            <a:ext cx="2123280" cy="2483280"/>
          </a:xfrm>
          <a:prstGeom prst="rect">
            <a:avLst/>
          </a:prstGeom>
          <a:ln w="19080">
            <a:solidFill>
              <a:srgbClr val="b47804"/>
            </a:solidFill>
            <a:round/>
          </a:ln>
        </p:spPr>
      </p:pic>
      <p:sp>
        <p:nvSpPr>
          <p:cNvPr id="250" name=""/>
          <p:cNvSpPr/>
          <p:nvPr/>
        </p:nvSpPr>
        <p:spPr>
          <a:xfrm>
            <a:off x="1146240" y="4179240"/>
            <a:ext cx="2343960" cy="426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000" spc="-1" strike="noStrike">
                <a:solidFill>
                  <a:srgbClr val="000000"/>
                </a:solidFill>
                <a:latin typeface="Lato"/>
                <a:ea typeface="DejaVu Sans"/>
              </a:rPr>
              <a:t>Wibowo Djatmiko (Wie146), CC BY-SA 3.0, via Wikimedia Commons</a:t>
            </a:r>
            <a:endParaRPr b="0" lang="en-PH" sz="1000" spc="-1" strike="noStrike">
              <a:latin typeface="Arial"/>
            </a:endParaRPr>
          </a:p>
        </p:txBody>
      </p:sp>
      <p:sp>
        <p:nvSpPr>
          <p:cNvPr id="251" name=""/>
          <p:cNvSpPr/>
          <p:nvPr/>
        </p:nvSpPr>
        <p:spPr>
          <a:xfrm>
            <a:off x="1260000" y="4572000"/>
            <a:ext cx="215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DejaVu Sans"/>
              </a:rPr>
              <a:t>Corms (Taros)</a:t>
            </a:r>
            <a:endParaRPr b="0" lang="en-PH" sz="1600" spc="-1" strike="noStrike">
              <a:latin typeface="Arial"/>
            </a:endParaRPr>
          </a:p>
        </p:txBody>
      </p:sp>
      <p:sp>
        <p:nvSpPr>
          <p:cNvPr id="252" name=""/>
          <p:cNvSpPr/>
          <p:nvPr/>
        </p:nvSpPr>
        <p:spPr>
          <a:xfrm>
            <a:off x="3746520" y="4176000"/>
            <a:ext cx="2227680" cy="426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000" spc="-1" strike="noStrike">
                <a:solidFill>
                  <a:srgbClr val="000000"/>
                </a:solidFill>
                <a:latin typeface="Lato"/>
                <a:ea typeface="DejaVu Sans"/>
              </a:rPr>
              <a:t>Olli Salmela, (Dacnoh), CC BY-SA 3.0, via Wikimedia Commons</a:t>
            </a:r>
            <a:endParaRPr b="0" lang="en-PH" sz="1000" spc="-1" strike="noStrike">
              <a:latin typeface="Arial"/>
            </a:endParaRPr>
          </a:p>
        </p:txBody>
      </p:sp>
      <p:sp>
        <p:nvSpPr>
          <p:cNvPr id="253" name=""/>
          <p:cNvSpPr/>
          <p:nvPr/>
        </p:nvSpPr>
        <p:spPr>
          <a:xfrm>
            <a:off x="3672000" y="4572000"/>
            <a:ext cx="254952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DejaVu Sans"/>
              </a:rPr>
              <a:t>Rhizomes (Ginger)</a:t>
            </a:r>
            <a:endParaRPr b="0" lang="en-PH" sz="1600" spc="-1" strike="noStrike">
              <a:latin typeface="Arial"/>
            </a:endParaRPr>
          </a:p>
        </p:txBody>
      </p:sp>
      <p:sp>
        <p:nvSpPr>
          <p:cNvPr id="254" name=""/>
          <p:cNvSpPr/>
          <p:nvPr/>
        </p:nvSpPr>
        <p:spPr>
          <a:xfrm>
            <a:off x="6655320" y="4572720"/>
            <a:ext cx="2126880" cy="42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DejaVu Sans"/>
              </a:rPr>
              <a:t>Bulbs (Onions)</a:t>
            </a:r>
            <a:endParaRPr b="0" lang="en-PH" sz="1600" spc="-1" strike="noStrike">
              <a:latin typeface="Arial"/>
            </a:endParaRPr>
          </a:p>
        </p:txBody>
      </p:sp>
      <p:sp>
        <p:nvSpPr>
          <p:cNvPr id="255" name=""/>
          <p:cNvSpPr/>
          <p:nvPr/>
        </p:nvSpPr>
        <p:spPr>
          <a:xfrm>
            <a:off x="6298920" y="4212000"/>
            <a:ext cx="2519280" cy="257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000" spc="-1" strike="noStrike">
                <a:solidFill>
                  <a:srgbClr val="000000"/>
                </a:solidFill>
                <a:latin typeface="Lato"/>
                <a:ea typeface="DejaVu Sans"/>
              </a:rPr>
              <a:t>By 2happy, CC0 via stockvault.net</a:t>
            </a:r>
            <a:endParaRPr b="0" lang="en-PH" sz="1000" spc="-1" strike="noStrike">
              <a:latin typeface="Arial"/>
            </a:endParaRPr>
          </a:p>
        </p:txBody>
      </p:sp>
      <p:sp>
        <p:nvSpPr>
          <p:cNvPr id="256" name=""/>
          <p:cNvSpPr/>
          <p:nvPr/>
        </p:nvSpPr>
        <p:spPr>
          <a:xfrm>
            <a:off x="9000000" y="4248000"/>
            <a:ext cx="2338200" cy="286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CC0 Public Domain via Pxhere.com</a:t>
            </a:r>
            <a:endParaRPr b="0" lang="en-PH" sz="1000" spc="-1" strike="noStrike">
              <a:latin typeface="Arial"/>
            </a:endParaRPr>
          </a:p>
        </p:txBody>
      </p:sp>
      <p:sp>
        <p:nvSpPr>
          <p:cNvPr id="257" name=""/>
          <p:cNvSpPr/>
          <p:nvPr/>
        </p:nvSpPr>
        <p:spPr>
          <a:xfrm>
            <a:off x="9285120" y="4608720"/>
            <a:ext cx="1585080" cy="429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600" spc="-1" strike="noStrike">
                <a:solidFill>
                  <a:srgbClr val="000000"/>
                </a:solidFill>
                <a:latin typeface="Lato"/>
                <a:ea typeface="DejaVu Sans"/>
              </a:rPr>
              <a:t>Notches</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126" name=""/>
          <p:cNvSpPr/>
          <p:nvPr/>
        </p:nvSpPr>
        <p:spPr>
          <a:xfrm>
            <a:off x="7560000" y="5400000"/>
            <a:ext cx="2874600" cy="340920"/>
          </a:xfrm>
          <a:prstGeom prst="rect">
            <a:avLst/>
          </a:prstGeom>
          <a:noFill/>
          <a:ln w="0">
            <a:noFill/>
          </a:ln>
        </p:spPr>
        <p:style>
          <a:lnRef idx="0"/>
          <a:fillRef idx="0"/>
          <a:effectRef idx="0"/>
          <a:fontRef idx="minor"/>
        </p:style>
      </p:sp>
      <p:sp>
        <p:nvSpPr>
          <p:cNvPr id="127" name=""/>
          <p:cNvSpPr/>
          <p:nvPr/>
        </p:nvSpPr>
        <p:spPr>
          <a:xfrm>
            <a:off x="10260000" y="5746320"/>
            <a:ext cx="175320" cy="340920"/>
          </a:xfrm>
          <a:prstGeom prst="rect">
            <a:avLst/>
          </a:prstGeom>
          <a:noFill/>
          <a:ln w="0">
            <a:noFill/>
          </a:ln>
        </p:spPr>
        <p:style>
          <a:lnRef idx="0"/>
          <a:fillRef idx="0"/>
          <a:effectRef idx="0"/>
          <a:fontRef idx="minor"/>
        </p:style>
      </p:sp>
      <p:sp>
        <p:nvSpPr>
          <p:cNvPr id="128" name=""/>
          <p:cNvSpPr/>
          <p:nvPr/>
        </p:nvSpPr>
        <p:spPr>
          <a:xfrm>
            <a:off x="767880" y="1744200"/>
            <a:ext cx="10654200" cy="774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Reproduction</a:t>
            </a:r>
            <a:r>
              <a:rPr b="0" lang="en-PH" sz="1800" spc="-1" strike="noStrike">
                <a:solidFill>
                  <a:srgbClr val="000000"/>
                </a:solidFill>
                <a:latin typeface="Lato"/>
                <a:ea typeface="DejaVu Sans"/>
              </a:rPr>
              <a:t> is the process of creating new organisms from existing individuals. This is the basis of heredity and the process that enables species to perpetuate and thrive.</a:t>
            </a:r>
            <a:endParaRPr b="0" lang="en-PH" sz="1800" spc="-1" strike="noStrike">
              <a:latin typeface="Arial"/>
            </a:endParaRPr>
          </a:p>
        </p:txBody>
      </p:sp>
      <p:sp>
        <p:nvSpPr>
          <p:cNvPr id="129" name=""/>
          <p:cNvSpPr/>
          <p:nvPr/>
        </p:nvSpPr>
        <p:spPr>
          <a:xfrm>
            <a:off x="335880" y="3182400"/>
            <a:ext cx="11518200" cy="2324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An organism exists as the result of reproduction. There is a wide range of reproductive methods employed by different species to perpetuate themselves. These reproductive methods are broadly grouped into two distinct types: sexual and asexual reproduction. Sexual reproduction is a process that involves the union of sex cells or gametes. The gametes come from two parents of opposite sexes the male that produces the sperm (male gamete) and the female that produces the egg cell or ovum (female gamete). In humans, the sperm is relatively motile and has a flagellum. On the other hand, the ovum is nonmotile and relatively large in comparison to the male gamete. Gametes or sex cells are produced by a type of Cell division called meiosis.</a:t>
            </a:r>
            <a:endParaRPr b="0" lang="en-PH" sz="1800" spc="-1" strike="noStrike">
              <a:latin typeface="Arial"/>
            </a:endParaRPr>
          </a:p>
        </p:txBody>
      </p:sp>
      <p:sp>
        <p:nvSpPr>
          <p:cNvPr id="130" name=""/>
          <p:cNvSpPr/>
          <p:nvPr/>
        </p:nvSpPr>
        <p:spPr>
          <a:xfrm>
            <a:off x="4464720" y="2613960"/>
            <a:ext cx="3260520" cy="48996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15000"/>
              </a:lnSpc>
              <a:buNone/>
            </a:pPr>
            <a:r>
              <a:rPr b="1" lang="en-PH" sz="1800" spc="-1" strike="noStrike">
                <a:solidFill>
                  <a:srgbClr val="000000"/>
                </a:solidFill>
                <a:latin typeface="Lato"/>
                <a:ea typeface="DejaVu Sans"/>
              </a:rPr>
              <a:t>Sexual Reproduction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
          <p:cNvSpPr/>
          <p:nvPr/>
        </p:nvSpPr>
        <p:spPr>
          <a:xfrm>
            <a:off x="15634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59" name=""/>
          <p:cNvSpPr/>
          <p:nvPr/>
        </p:nvSpPr>
        <p:spPr>
          <a:xfrm>
            <a:off x="7560000" y="5400000"/>
            <a:ext cx="2874600" cy="340920"/>
          </a:xfrm>
          <a:prstGeom prst="rect">
            <a:avLst/>
          </a:prstGeom>
          <a:noFill/>
          <a:ln w="0">
            <a:noFill/>
          </a:ln>
        </p:spPr>
        <p:style>
          <a:lnRef idx="0"/>
          <a:fillRef idx="0"/>
          <a:effectRef idx="0"/>
          <a:fontRef idx="minor"/>
        </p:style>
      </p:sp>
      <p:sp>
        <p:nvSpPr>
          <p:cNvPr id="260" name=""/>
          <p:cNvSpPr/>
          <p:nvPr/>
        </p:nvSpPr>
        <p:spPr>
          <a:xfrm>
            <a:off x="10260000" y="5746320"/>
            <a:ext cx="175320" cy="340920"/>
          </a:xfrm>
          <a:prstGeom prst="rect">
            <a:avLst/>
          </a:prstGeom>
          <a:noFill/>
          <a:ln w="0">
            <a:noFill/>
          </a:ln>
        </p:spPr>
        <p:style>
          <a:lnRef idx="0"/>
          <a:fillRef idx="0"/>
          <a:effectRef idx="0"/>
          <a:fontRef idx="minor"/>
        </p:style>
      </p:sp>
      <p:sp>
        <p:nvSpPr>
          <p:cNvPr id="261" name=""/>
          <p:cNvSpPr/>
          <p:nvPr/>
        </p:nvSpPr>
        <p:spPr>
          <a:xfrm>
            <a:off x="1056600" y="2448000"/>
            <a:ext cx="10078200" cy="1079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gt;`îþ"/>
              </a:rPr>
              <a:t>	</a:t>
            </a:r>
            <a:r>
              <a:rPr b="0" lang="en-PH" sz="1800" spc="-1" strike="noStrike">
                <a:solidFill>
                  <a:srgbClr val="000000"/>
                </a:solidFill>
                <a:latin typeface="Lato"/>
                <a:ea typeface="&gt;`îþ"/>
              </a:rPr>
              <a:t>Aside from the natural method of vegetative propagation, artificial methods of propagation are also being done by horticulturists to produce plants that are identical to the parent plant. The following are some of the known methods:</a:t>
            </a:r>
            <a:endParaRPr b="0" lang="en-PH" sz="1800" spc="-1" strike="noStrike">
              <a:latin typeface="Arial"/>
            </a:endParaRPr>
          </a:p>
        </p:txBody>
      </p:sp>
      <p:sp>
        <p:nvSpPr>
          <p:cNvPr id="262" name=""/>
          <p:cNvSpPr/>
          <p:nvPr/>
        </p:nvSpPr>
        <p:spPr>
          <a:xfrm>
            <a:off x="3845880" y="1800000"/>
            <a:ext cx="4498200" cy="53820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gt;`îþ"/>
              </a:rPr>
              <a:t>Artificial Vegetative Propagation</a:t>
            </a:r>
            <a:endParaRPr b="0" lang="en-PH" sz="1800" spc="-1" strike="noStrike">
              <a:latin typeface="Arial"/>
            </a:endParaRPr>
          </a:p>
        </p:txBody>
      </p:sp>
      <p:sp>
        <p:nvSpPr>
          <p:cNvPr id="263" name=""/>
          <p:cNvSpPr/>
          <p:nvPr/>
        </p:nvSpPr>
        <p:spPr>
          <a:xfrm>
            <a:off x="425880" y="3456000"/>
            <a:ext cx="11338200" cy="19072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DejaVu Sans"/>
              </a:rPr>
              <a:t>Cutting</a:t>
            </a:r>
            <a:r>
              <a:rPr b="0" lang="en-PH" sz="1800" spc="-1" strike="noStrike">
                <a:solidFill>
                  <a:srgbClr val="000000"/>
                </a:solidFill>
                <a:latin typeface="Lato"/>
                <a:ea typeface="DejaVu Sans"/>
              </a:rPr>
              <a:t> </a:t>
            </a:r>
            <a:r>
              <a:rPr b="0" lang="en-PH" sz="1800" spc="-1" strike="noStrike">
                <a:solidFill>
                  <a:srgbClr val="000000"/>
                </a:solidFill>
                <a:latin typeface="Lato"/>
                <a:ea typeface="&gt;`îþ"/>
              </a:rPr>
              <a:t>is the simplest method of artificial vegetation. A part of the plant is cut off from the mother plant and placed in a new environment where it can grow into a new plant. Plant parts that are used may be matured shoots cut at an angle, stems containing nodes and internodes, underground stems (tubers, corms, and rhizomes) cut into small pieces, and cuttings from the leaves and roots. As these cut parts are placed in moist soil or immersed in water before being planted in the soil, they develop roots. Subsequently, new plants emerge that begin an independent existence.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65" name=""/>
          <p:cNvSpPr/>
          <p:nvPr/>
        </p:nvSpPr>
        <p:spPr>
          <a:xfrm>
            <a:off x="7560000" y="5400000"/>
            <a:ext cx="2874600" cy="340920"/>
          </a:xfrm>
          <a:prstGeom prst="rect">
            <a:avLst/>
          </a:prstGeom>
          <a:noFill/>
          <a:ln w="0">
            <a:noFill/>
          </a:ln>
        </p:spPr>
        <p:style>
          <a:lnRef idx="0"/>
          <a:fillRef idx="0"/>
          <a:effectRef idx="0"/>
          <a:fontRef idx="minor"/>
        </p:style>
      </p:sp>
      <p:sp>
        <p:nvSpPr>
          <p:cNvPr id="266" name=""/>
          <p:cNvSpPr/>
          <p:nvPr/>
        </p:nvSpPr>
        <p:spPr>
          <a:xfrm>
            <a:off x="10260000" y="5746320"/>
            <a:ext cx="175320" cy="340920"/>
          </a:xfrm>
          <a:prstGeom prst="rect">
            <a:avLst/>
          </a:prstGeom>
          <a:noFill/>
          <a:ln w="0">
            <a:noFill/>
          </a:ln>
        </p:spPr>
        <p:style>
          <a:lnRef idx="0"/>
          <a:fillRef idx="0"/>
          <a:effectRef idx="0"/>
          <a:fontRef idx="minor"/>
        </p:style>
      </p:sp>
      <p:sp>
        <p:nvSpPr>
          <p:cNvPr id="267" name=""/>
          <p:cNvSpPr/>
          <p:nvPr/>
        </p:nvSpPr>
        <p:spPr>
          <a:xfrm>
            <a:off x="605880" y="2520000"/>
            <a:ext cx="10978200" cy="11628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SzPct val="45000"/>
              <a:buFont typeface="Wingdings" charset="2"/>
              <a:buChar char=""/>
            </a:pPr>
            <a:r>
              <a:rPr b="0" lang="en-PH" sz="1800" spc="-1" strike="noStrike">
                <a:solidFill>
                  <a:srgbClr val="000000"/>
                </a:solidFill>
                <a:latin typeface="Lato"/>
                <a:ea typeface="DejaVu Sans"/>
              </a:rPr>
              <a:t>In </a:t>
            </a:r>
            <a:r>
              <a:rPr b="1" lang="en-PH" sz="1800" spc="-1" strike="noStrike">
                <a:solidFill>
                  <a:srgbClr val="000000"/>
                </a:solidFill>
                <a:latin typeface="Lato"/>
                <a:ea typeface="DejaVu Sans"/>
              </a:rPr>
              <a:t>layering</a:t>
            </a:r>
            <a:r>
              <a:rPr b="0" lang="en-PH" sz="1800" spc="-1" strike="noStrike">
                <a:solidFill>
                  <a:srgbClr val="000000"/>
                </a:solidFill>
                <a:latin typeface="Lato"/>
                <a:ea typeface="DejaVu Sans"/>
              </a:rPr>
              <a:t>, a shoot or branch from a parent plant is bent close to the ground enough to be covered with moist soil. After some time, the buried branch or shoot produces roots and develops into a new plant. This plant can then be separated and planted in another place.</a:t>
            </a:r>
            <a:endParaRPr b="0" lang="en-PH" sz="1800" spc="-1" strike="noStrike">
              <a:latin typeface="Arial"/>
            </a:endParaRPr>
          </a:p>
        </p:txBody>
      </p:sp>
      <p:sp>
        <p:nvSpPr>
          <p:cNvPr id="268" name=""/>
          <p:cNvSpPr/>
          <p:nvPr/>
        </p:nvSpPr>
        <p:spPr>
          <a:xfrm>
            <a:off x="576000" y="3672000"/>
            <a:ext cx="11056320" cy="10792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SzPct val="45000"/>
              <a:buFont typeface="Wingdings" charset="2"/>
              <a:buChar char=""/>
            </a:pPr>
            <a:r>
              <a:rPr b="1" lang="en-PH" sz="1800" spc="-1" strike="noStrike">
                <a:solidFill>
                  <a:srgbClr val="000000"/>
                </a:solidFill>
                <a:latin typeface="Lato"/>
                <a:ea typeface="DejaVu Sans"/>
              </a:rPr>
              <a:t>Grafting</a:t>
            </a:r>
            <a:r>
              <a:rPr b="0" lang="en-PH" sz="1800" spc="-1" strike="noStrike">
                <a:solidFill>
                  <a:srgbClr val="000000"/>
                </a:solidFill>
                <a:latin typeface="Lato"/>
                <a:ea typeface="DejaVu Sans"/>
              </a:rPr>
              <a:t> is the most commonly used method of artificial propagation to improve the variety of fruits. It is a form of regeneration. In grafting, two plants are used to develop a new plant that contains the combined traits of the parent plants.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
          <p:cNvSpPr/>
          <p:nvPr/>
        </p:nvSpPr>
        <p:spPr>
          <a:xfrm>
            <a:off x="1563480" y="540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70" name=""/>
          <p:cNvSpPr/>
          <p:nvPr/>
        </p:nvSpPr>
        <p:spPr>
          <a:xfrm>
            <a:off x="7560000" y="5400000"/>
            <a:ext cx="2874600" cy="340920"/>
          </a:xfrm>
          <a:prstGeom prst="rect">
            <a:avLst/>
          </a:prstGeom>
          <a:noFill/>
          <a:ln w="0">
            <a:noFill/>
          </a:ln>
        </p:spPr>
        <p:style>
          <a:lnRef idx="0"/>
          <a:fillRef idx="0"/>
          <a:effectRef idx="0"/>
          <a:fontRef idx="minor"/>
        </p:style>
      </p:sp>
      <p:pic>
        <p:nvPicPr>
          <p:cNvPr id="271" name="" descr=""/>
          <p:cNvPicPr/>
          <p:nvPr/>
        </p:nvPicPr>
        <p:blipFill>
          <a:blip r:embed="rId1"/>
          <a:stretch/>
        </p:blipFill>
        <p:spPr>
          <a:xfrm>
            <a:off x="4623480" y="3520800"/>
            <a:ext cx="2944080" cy="2597400"/>
          </a:xfrm>
          <a:prstGeom prst="rect">
            <a:avLst/>
          </a:prstGeom>
          <a:ln w="19080">
            <a:solidFill>
              <a:srgbClr val="b47804"/>
            </a:solidFill>
            <a:round/>
          </a:ln>
        </p:spPr>
      </p:pic>
      <p:sp>
        <p:nvSpPr>
          <p:cNvPr id="272" name=""/>
          <p:cNvSpPr/>
          <p:nvPr/>
        </p:nvSpPr>
        <p:spPr>
          <a:xfrm>
            <a:off x="4920120" y="3108600"/>
            <a:ext cx="235116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Steps in Grafting</a:t>
            </a:r>
            <a:endParaRPr b="0" lang="en-PH" sz="1800" spc="-1" strike="noStrike">
              <a:latin typeface="Arial"/>
            </a:endParaRPr>
          </a:p>
        </p:txBody>
      </p:sp>
      <p:sp>
        <p:nvSpPr>
          <p:cNvPr id="273" name=""/>
          <p:cNvSpPr/>
          <p:nvPr/>
        </p:nvSpPr>
        <p:spPr>
          <a:xfrm>
            <a:off x="605880" y="1586880"/>
            <a:ext cx="10978200" cy="17244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One plant called </a:t>
            </a:r>
            <a:r>
              <a:rPr b="1" lang="en-PH" sz="1800" spc="-1" strike="noStrike">
                <a:solidFill>
                  <a:srgbClr val="000000"/>
                </a:solidFill>
                <a:latin typeface="Lato"/>
                <a:ea typeface="DejaVu Sans"/>
              </a:rPr>
              <a:t>scion</a:t>
            </a:r>
            <a:r>
              <a:rPr b="0" lang="en-PH" sz="1800" spc="-1" strike="noStrike">
                <a:solidFill>
                  <a:srgbClr val="000000"/>
                </a:solidFill>
                <a:latin typeface="Lato"/>
                <a:ea typeface="DejaVu Sans"/>
              </a:rPr>
              <a:t> with a desirable characteristic is cut and attached above the also cut stem of the second rooted plant called the </a:t>
            </a:r>
            <a:r>
              <a:rPr b="1" lang="en-PH" sz="1800" spc="-1" strike="noStrike">
                <a:solidFill>
                  <a:srgbClr val="000000"/>
                </a:solidFill>
                <a:latin typeface="Lato"/>
                <a:ea typeface="DejaVu Sans"/>
              </a:rPr>
              <a:t>stock</a:t>
            </a:r>
            <a:r>
              <a:rPr b="0" lang="en-PH" sz="1800" spc="-1" strike="noStrike">
                <a:solidFill>
                  <a:srgbClr val="000000"/>
                </a:solidFill>
                <a:latin typeface="Lato"/>
                <a:ea typeface="DejaVu Sans"/>
              </a:rPr>
              <a:t> with another desirable characteristic. Wax is applied to cover the part where the grafting is done to avoid infection. After some time, the two plants are joined as one plant. When the grafted plants produce flowers and seeds, the new plants that will be produced carry the characteristics of the two parents.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
          <p:cNvSpPr/>
          <p:nvPr/>
        </p:nvSpPr>
        <p:spPr>
          <a:xfrm>
            <a:off x="1563480" y="39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75" name=""/>
          <p:cNvSpPr/>
          <p:nvPr/>
        </p:nvSpPr>
        <p:spPr>
          <a:xfrm>
            <a:off x="7560000" y="5400000"/>
            <a:ext cx="2874600" cy="340920"/>
          </a:xfrm>
          <a:prstGeom prst="rect">
            <a:avLst/>
          </a:prstGeom>
          <a:noFill/>
          <a:ln w="0">
            <a:noFill/>
          </a:ln>
        </p:spPr>
        <p:style>
          <a:lnRef idx="0"/>
          <a:fillRef idx="0"/>
          <a:effectRef idx="0"/>
          <a:fontRef idx="minor"/>
        </p:style>
      </p:sp>
      <p:sp>
        <p:nvSpPr>
          <p:cNvPr id="276" name=""/>
          <p:cNvSpPr/>
          <p:nvPr/>
        </p:nvSpPr>
        <p:spPr>
          <a:xfrm>
            <a:off x="10260000" y="5746320"/>
            <a:ext cx="175320" cy="340920"/>
          </a:xfrm>
          <a:prstGeom prst="rect">
            <a:avLst/>
          </a:prstGeom>
          <a:noFill/>
          <a:ln w="0">
            <a:noFill/>
          </a:ln>
        </p:spPr>
        <p:style>
          <a:lnRef idx="0"/>
          <a:fillRef idx="0"/>
          <a:effectRef idx="0"/>
          <a:fontRef idx="minor"/>
        </p:style>
      </p:sp>
      <p:sp>
        <p:nvSpPr>
          <p:cNvPr id="277" name=""/>
          <p:cNvSpPr/>
          <p:nvPr/>
        </p:nvSpPr>
        <p:spPr>
          <a:xfrm>
            <a:off x="515880" y="1405080"/>
            <a:ext cx="11158200" cy="2230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In the </a:t>
            </a:r>
            <a:r>
              <a:rPr b="1" lang="en-PH" sz="1800" spc="-1" strike="noStrike">
                <a:solidFill>
                  <a:srgbClr val="000000"/>
                </a:solidFill>
                <a:latin typeface="Lato"/>
                <a:ea typeface="DejaVu Sans"/>
              </a:rPr>
              <a:t>tissue culture</a:t>
            </a:r>
            <a:r>
              <a:rPr b="0" lang="en-PH" sz="1800" spc="-1" strike="noStrike">
                <a:solidFill>
                  <a:srgbClr val="000000"/>
                </a:solidFill>
                <a:latin typeface="Lato"/>
                <a:ea typeface="DejaVu Sans"/>
              </a:rPr>
              <a:t> technique, a piece of plant part containing meristematic tissue (a tissue made up of actively dividing cells) of the desired plant is cut and sterilized. Then, the tissue is placed in a container with a suitable liquid nutrient medium. The nutrient medium stimulates the meristem cells to divide rapidly to form a mass of tissue called </a:t>
            </a:r>
            <a:r>
              <a:rPr b="1" lang="en-PH" sz="1800" spc="-1" strike="noStrike">
                <a:solidFill>
                  <a:srgbClr val="000000"/>
                </a:solidFill>
                <a:latin typeface="Lato"/>
                <a:ea typeface="DejaVu Sans"/>
              </a:rPr>
              <a:t>callus</a:t>
            </a:r>
            <a:r>
              <a:rPr b="0" lang="en-PH" sz="1800" spc="-1" strike="noStrike">
                <a:solidFill>
                  <a:srgbClr val="000000"/>
                </a:solidFill>
                <a:latin typeface="Lato"/>
                <a:ea typeface="DejaVu Sans"/>
              </a:rPr>
              <a:t>. The callus is then placed in another gelatinized nutrient medium and then exposed to light. The exposure to light and the components of the second medium initiate the growth of the shoot. When the shoot develops, it is removed and placed in another solid nutrient medium that would initiate the development of the roots. Finally, the newly developed plant is transferred to the soil.</a:t>
            </a:r>
            <a:endParaRPr b="0" lang="en-PH" sz="1800" spc="-1" strike="noStrike">
              <a:latin typeface="Arial"/>
            </a:endParaRPr>
          </a:p>
        </p:txBody>
      </p:sp>
      <p:pic>
        <p:nvPicPr>
          <p:cNvPr id="278" name="" descr=""/>
          <p:cNvPicPr/>
          <p:nvPr/>
        </p:nvPicPr>
        <p:blipFill>
          <a:blip r:embed="rId1"/>
          <a:stretch/>
        </p:blipFill>
        <p:spPr>
          <a:xfrm>
            <a:off x="3722040" y="4284000"/>
            <a:ext cx="1532160" cy="1598760"/>
          </a:xfrm>
          <a:prstGeom prst="rect">
            <a:avLst/>
          </a:prstGeom>
          <a:ln w="19080">
            <a:solidFill>
              <a:srgbClr val="b47804"/>
            </a:solidFill>
            <a:round/>
          </a:ln>
        </p:spPr>
      </p:pic>
      <p:pic>
        <p:nvPicPr>
          <p:cNvPr id="279" name="" descr=""/>
          <p:cNvPicPr/>
          <p:nvPr/>
        </p:nvPicPr>
        <p:blipFill>
          <a:blip r:embed="rId2"/>
          <a:stretch/>
        </p:blipFill>
        <p:spPr>
          <a:xfrm>
            <a:off x="5462640" y="4284000"/>
            <a:ext cx="1303560" cy="1618200"/>
          </a:xfrm>
          <a:prstGeom prst="rect">
            <a:avLst/>
          </a:prstGeom>
          <a:ln w="19080">
            <a:solidFill>
              <a:srgbClr val="b47804"/>
            </a:solidFill>
            <a:round/>
          </a:ln>
        </p:spPr>
      </p:pic>
      <p:pic>
        <p:nvPicPr>
          <p:cNvPr id="280" name="" descr=""/>
          <p:cNvPicPr/>
          <p:nvPr/>
        </p:nvPicPr>
        <p:blipFill>
          <a:blip r:embed="rId3"/>
          <a:stretch/>
        </p:blipFill>
        <p:spPr>
          <a:xfrm>
            <a:off x="6984000" y="4302720"/>
            <a:ext cx="1457280" cy="1618200"/>
          </a:xfrm>
          <a:prstGeom prst="rect">
            <a:avLst/>
          </a:prstGeom>
          <a:ln w="19080">
            <a:solidFill>
              <a:srgbClr val="b47804"/>
            </a:solidFill>
            <a:round/>
          </a:ln>
        </p:spPr>
      </p:pic>
      <p:sp>
        <p:nvSpPr>
          <p:cNvPr id="281" name=""/>
          <p:cNvSpPr/>
          <p:nvPr/>
        </p:nvSpPr>
        <p:spPr>
          <a:xfrm>
            <a:off x="4242960" y="3799800"/>
            <a:ext cx="37044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Steps in Tissue Culture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
          <p:cNvSpPr/>
          <p:nvPr/>
        </p:nvSpPr>
        <p:spPr>
          <a:xfrm>
            <a:off x="1563480" y="39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83" name=""/>
          <p:cNvSpPr/>
          <p:nvPr/>
        </p:nvSpPr>
        <p:spPr>
          <a:xfrm>
            <a:off x="7560000" y="5400000"/>
            <a:ext cx="2874600" cy="340920"/>
          </a:xfrm>
          <a:prstGeom prst="rect">
            <a:avLst/>
          </a:prstGeom>
          <a:noFill/>
          <a:ln w="0">
            <a:noFill/>
          </a:ln>
        </p:spPr>
        <p:style>
          <a:lnRef idx="0"/>
          <a:fillRef idx="0"/>
          <a:effectRef idx="0"/>
          <a:fontRef idx="minor"/>
        </p:style>
      </p:sp>
      <p:sp>
        <p:nvSpPr>
          <p:cNvPr id="284" name=""/>
          <p:cNvSpPr/>
          <p:nvPr/>
        </p:nvSpPr>
        <p:spPr>
          <a:xfrm>
            <a:off x="10260000" y="5746320"/>
            <a:ext cx="175320" cy="340920"/>
          </a:xfrm>
          <a:prstGeom prst="rect">
            <a:avLst/>
          </a:prstGeom>
          <a:noFill/>
          <a:ln w="0">
            <a:noFill/>
          </a:ln>
        </p:spPr>
        <p:style>
          <a:lnRef idx="0"/>
          <a:fillRef idx="0"/>
          <a:effectRef idx="0"/>
          <a:fontRef idx="minor"/>
        </p:style>
      </p:sp>
      <p:sp>
        <p:nvSpPr>
          <p:cNvPr id="285" name=""/>
          <p:cNvSpPr/>
          <p:nvPr/>
        </p:nvSpPr>
        <p:spPr>
          <a:xfrm>
            <a:off x="3384360" y="1187280"/>
            <a:ext cx="5422320" cy="50292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600" spc="-1" strike="noStrike">
                <a:solidFill>
                  <a:srgbClr val="000000"/>
                </a:solidFill>
                <a:latin typeface="Lato"/>
                <a:ea typeface="DejaVu Sans"/>
              </a:rPr>
              <a:t>Sexual Reproduction vs. Asexual Reproduction</a:t>
            </a:r>
            <a:endParaRPr b="0" lang="en-PH" sz="1600" spc="-1" strike="noStrike">
              <a:latin typeface="Arial"/>
            </a:endParaRPr>
          </a:p>
        </p:txBody>
      </p:sp>
      <p:sp>
        <p:nvSpPr>
          <p:cNvPr id="286" name=""/>
          <p:cNvSpPr/>
          <p:nvPr/>
        </p:nvSpPr>
        <p:spPr>
          <a:xfrm>
            <a:off x="5139000" y="1800000"/>
            <a:ext cx="1912320" cy="35820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600" spc="-1" strike="noStrike">
                <a:solidFill>
                  <a:srgbClr val="000000"/>
                </a:solidFill>
                <a:latin typeface="Lato"/>
                <a:ea typeface="DejaVu Sans"/>
              </a:rPr>
              <a:t>Reproduction </a:t>
            </a:r>
            <a:endParaRPr b="0" lang="en-PH" sz="1600" spc="-1" strike="noStrike">
              <a:latin typeface="Arial"/>
            </a:endParaRPr>
          </a:p>
        </p:txBody>
      </p:sp>
      <p:sp>
        <p:nvSpPr>
          <p:cNvPr id="287" name=""/>
          <p:cNvSpPr/>
          <p:nvPr/>
        </p:nvSpPr>
        <p:spPr>
          <a:xfrm>
            <a:off x="2628000" y="2304000"/>
            <a:ext cx="2698200" cy="35820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600" spc="-1" strike="noStrike">
                <a:solidFill>
                  <a:srgbClr val="000000"/>
                </a:solidFill>
                <a:latin typeface="Lato"/>
                <a:ea typeface="DejaVu Sans"/>
              </a:rPr>
              <a:t>Asexual Reproduction</a:t>
            </a:r>
            <a:endParaRPr b="0" lang="en-PH" sz="1600" spc="-1" strike="noStrike">
              <a:latin typeface="Arial"/>
            </a:endParaRPr>
          </a:p>
        </p:txBody>
      </p:sp>
      <p:sp>
        <p:nvSpPr>
          <p:cNvPr id="288" name=""/>
          <p:cNvSpPr/>
          <p:nvPr/>
        </p:nvSpPr>
        <p:spPr>
          <a:xfrm>
            <a:off x="6660000" y="2304000"/>
            <a:ext cx="2518200" cy="35820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600" spc="-1" strike="noStrike">
                <a:solidFill>
                  <a:srgbClr val="000000"/>
                </a:solidFill>
                <a:latin typeface="Lato"/>
                <a:ea typeface="DejaVu Sans"/>
              </a:rPr>
              <a:t>Sexual Reproduction</a:t>
            </a:r>
            <a:endParaRPr b="0" lang="en-PH" sz="1600" spc="-1" strike="noStrike">
              <a:latin typeface="Arial"/>
            </a:endParaRPr>
          </a:p>
        </p:txBody>
      </p:sp>
      <p:sp>
        <p:nvSpPr>
          <p:cNvPr id="289" name=""/>
          <p:cNvSpPr/>
          <p:nvPr/>
        </p:nvSpPr>
        <p:spPr>
          <a:xfrm>
            <a:off x="180000" y="2808000"/>
            <a:ext cx="6118200" cy="313020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marL="216000" indent="-216000" algn="just">
              <a:lnSpc>
                <a:spcPct val="115000"/>
              </a:lnSpc>
              <a:buClr>
                <a:srgbClr val="000000"/>
              </a:buClr>
              <a:buSzPct val="45000"/>
              <a:buFont typeface="Wingdings" charset="2"/>
              <a:buChar char=""/>
            </a:pPr>
            <a:r>
              <a:rPr b="0" lang="en-PH" sz="1600" spc="-1" strike="noStrike">
                <a:solidFill>
                  <a:srgbClr val="000000"/>
                </a:solidFill>
                <a:latin typeface="Lato"/>
                <a:ea typeface="DejaVu Sans"/>
              </a:rPr>
              <a:t>Organisms in isolation can increase their population even in the absence of a mate. </a:t>
            </a:r>
            <a:endParaRPr b="0" lang="en-PH" sz="1600" spc="-1" strike="noStrike">
              <a:latin typeface="Arial"/>
            </a:endParaRPr>
          </a:p>
          <a:p>
            <a:pPr marL="216000" indent="-216000" algn="just">
              <a:lnSpc>
                <a:spcPct val="115000"/>
              </a:lnSpc>
              <a:buClr>
                <a:srgbClr val="000000"/>
              </a:buClr>
              <a:buSzPct val="45000"/>
              <a:buFont typeface="Wingdings" charset="2"/>
              <a:buChar char=""/>
            </a:pPr>
            <a:r>
              <a:rPr b="0" lang="en-PH" sz="1600" spc="-1" strike="noStrike">
                <a:solidFill>
                  <a:srgbClr val="000000"/>
                </a:solidFill>
                <a:latin typeface="Lato"/>
                <a:ea typeface="DejaVu Sans"/>
              </a:rPr>
              <a:t>In the absence of variations, there is little chance for the offspring to quickly adapt to changing environments that can cause their extinction. </a:t>
            </a:r>
            <a:endParaRPr b="0" lang="en-PH" sz="1600" spc="-1" strike="noStrike">
              <a:latin typeface="Arial"/>
            </a:endParaRPr>
          </a:p>
          <a:p>
            <a:pPr marL="216000" indent="-216000" algn="just">
              <a:lnSpc>
                <a:spcPct val="115000"/>
              </a:lnSpc>
              <a:buClr>
                <a:srgbClr val="000000"/>
              </a:buClr>
              <a:buSzPct val="45000"/>
              <a:buFont typeface="Wingdings" charset="2"/>
              <a:buChar char=""/>
            </a:pPr>
            <a:r>
              <a:rPr b="0" lang="en-PH" sz="1600" spc="-1" strike="noStrike">
                <a:solidFill>
                  <a:srgbClr val="000000"/>
                </a:solidFill>
                <a:latin typeface="Lato"/>
                <a:ea typeface="DejaVu Sans"/>
              </a:rPr>
              <a:t>When the environmental conditions are favorable, meaning, there is an adequate food supply, conductive and adequate shelter, favorable climate, etc., organisms use the asexual method so their populations grow exponentially so as to exploit the resources and conditions important for their survival </a:t>
            </a:r>
            <a:endParaRPr b="0" lang="en-PH" sz="1600" spc="-1" strike="noStrike">
              <a:latin typeface="Arial"/>
            </a:endParaRPr>
          </a:p>
        </p:txBody>
      </p:sp>
      <p:sp>
        <p:nvSpPr>
          <p:cNvPr id="290" name=""/>
          <p:cNvSpPr/>
          <p:nvPr/>
        </p:nvSpPr>
        <p:spPr>
          <a:xfrm>
            <a:off x="6372000" y="2808000"/>
            <a:ext cx="5578200" cy="313092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marL="216000" indent="-216000" algn="just">
              <a:lnSpc>
                <a:spcPct val="115000"/>
              </a:lnSpc>
              <a:buClr>
                <a:srgbClr val="000000"/>
              </a:buClr>
              <a:buSzPct val="45000"/>
              <a:buFont typeface="Wingdings" charset="2"/>
              <a:buChar char=""/>
            </a:pPr>
            <a:r>
              <a:rPr b="0" lang="en-PH" sz="1600" spc="-1" strike="noStrike">
                <a:solidFill>
                  <a:srgbClr val="000000"/>
                </a:solidFill>
                <a:latin typeface="Lato"/>
                <a:ea typeface="AppleSystemUIFont"/>
              </a:rPr>
              <a:t>Organisms that reproduce sexually produce a smaller number of offspring, and the entire reproductive process tales a longer period of time. </a:t>
            </a:r>
            <a:endParaRPr b="0" lang="en-PH" sz="1600" spc="-1" strike="noStrike">
              <a:latin typeface="Arial"/>
            </a:endParaRPr>
          </a:p>
          <a:p>
            <a:pPr marL="216000" indent="-216000" algn="just">
              <a:lnSpc>
                <a:spcPct val="115000"/>
              </a:lnSpc>
              <a:buClr>
                <a:srgbClr val="000000"/>
              </a:buClr>
              <a:buSzPct val="45000"/>
              <a:buFont typeface="Wingdings" charset="2"/>
              <a:buChar char=""/>
            </a:pPr>
            <a:r>
              <a:rPr b="0" lang="en-PH" sz="1600" spc="-1" strike="noStrike">
                <a:solidFill>
                  <a:srgbClr val="000000"/>
                </a:solidFill>
                <a:latin typeface="Lato"/>
                <a:ea typeface="AppleSystemUIFont"/>
              </a:rPr>
              <a:t>The variations in the genetic makeup provide the offspring with greater and better chances of surviving and adapting to the changing environment. </a:t>
            </a:r>
            <a:endParaRPr b="0" lang="en-PH" sz="1600" spc="-1" strike="noStrike">
              <a:latin typeface="Arial"/>
            </a:endParaRPr>
          </a:p>
          <a:p>
            <a:pPr marL="216000" indent="-216000" algn="just">
              <a:lnSpc>
                <a:spcPct val="115000"/>
              </a:lnSpc>
              <a:buClr>
                <a:srgbClr val="000000"/>
              </a:buClr>
              <a:buSzPct val="45000"/>
              <a:buFont typeface="Wingdings" charset="2"/>
              <a:buChar char=""/>
            </a:pPr>
            <a:r>
              <a:rPr b="0" lang="en-PH" sz="1600" spc="-1" strike="noStrike">
                <a:solidFill>
                  <a:srgbClr val="000000"/>
                </a:solidFill>
                <a:latin typeface="Lato"/>
                <a:ea typeface="AppleSystemUIFont"/>
              </a:rPr>
              <a:t>Important advantage of the sexual method of reproduction is that it reduces the effects of harmful mutations or changes in the genetic makeup. </a:t>
            </a:r>
            <a:endParaRPr b="0" lang="en-PH" sz="1600" spc="-1" strike="noStrike">
              <a:latin typeface="Arial"/>
            </a:endParaRPr>
          </a:p>
        </p:txBody>
      </p:sp>
      <p:sp>
        <p:nvSpPr>
          <p:cNvPr id="291" name=""/>
          <p:cNvSpPr/>
          <p:nvPr/>
        </p:nvSpPr>
        <p:spPr>
          <a:xfrm flipH="1">
            <a:off x="4140000" y="1908000"/>
            <a:ext cx="999000" cy="360"/>
          </a:xfrm>
          <a:prstGeom prst="line">
            <a:avLst/>
          </a:prstGeom>
          <a:ln w="38160">
            <a:solidFill>
              <a:srgbClr val="000000"/>
            </a:solidFill>
            <a:round/>
          </a:ln>
        </p:spPr>
        <p:style>
          <a:lnRef idx="0"/>
          <a:fillRef idx="0"/>
          <a:effectRef idx="0"/>
          <a:fontRef idx="minor"/>
        </p:style>
      </p:sp>
      <p:sp>
        <p:nvSpPr>
          <p:cNvPr id="292" name=""/>
          <p:cNvSpPr/>
          <p:nvPr/>
        </p:nvSpPr>
        <p:spPr>
          <a:xfrm>
            <a:off x="4140000" y="1908000"/>
            <a:ext cx="360" cy="396000"/>
          </a:xfrm>
          <a:prstGeom prst="line">
            <a:avLst/>
          </a:prstGeom>
          <a:ln w="38160">
            <a:solidFill>
              <a:srgbClr val="000000"/>
            </a:solidFill>
            <a:round/>
          </a:ln>
        </p:spPr>
        <p:style>
          <a:lnRef idx="0"/>
          <a:fillRef idx="0"/>
          <a:effectRef idx="0"/>
          <a:fontRef idx="minor"/>
        </p:style>
      </p:sp>
      <p:sp>
        <p:nvSpPr>
          <p:cNvPr id="293" name=""/>
          <p:cNvSpPr/>
          <p:nvPr/>
        </p:nvSpPr>
        <p:spPr>
          <a:xfrm flipH="1">
            <a:off x="7052400" y="1908000"/>
            <a:ext cx="867600" cy="360"/>
          </a:xfrm>
          <a:prstGeom prst="line">
            <a:avLst/>
          </a:prstGeom>
          <a:ln w="38160">
            <a:solidFill>
              <a:srgbClr val="000000"/>
            </a:solidFill>
            <a:round/>
          </a:ln>
        </p:spPr>
        <p:style>
          <a:lnRef idx="0"/>
          <a:fillRef idx="0"/>
          <a:effectRef idx="0"/>
          <a:fontRef idx="minor"/>
        </p:style>
      </p:sp>
      <p:sp>
        <p:nvSpPr>
          <p:cNvPr id="294" name=""/>
          <p:cNvSpPr/>
          <p:nvPr/>
        </p:nvSpPr>
        <p:spPr>
          <a:xfrm>
            <a:off x="7920000" y="1908000"/>
            <a:ext cx="360" cy="396000"/>
          </a:xfrm>
          <a:prstGeom prst="line">
            <a:avLst/>
          </a:prstGeom>
          <a:ln w="38160">
            <a:solidFill>
              <a:srgbClr val="000000"/>
            </a:solidFill>
            <a:round/>
          </a:ln>
        </p:spPr>
        <p:style>
          <a:lnRef idx="0"/>
          <a:fillRef idx="0"/>
          <a:effectRef idx="0"/>
          <a:fontRef idx="minor"/>
        </p:style>
      </p:sp>
      <p:sp>
        <p:nvSpPr>
          <p:cNvPr id="295" name=""/>
          <p:cNvSpPr/>
          <p:nvPr/>
        </p:nvSpPr>
        <p:spPr>
          <a:xfrm>
            <a:off x="7920000" y="2664000"/>
            <a:ext cx="360" cy="144000"/>
          </a:xfrm>
          <a:prstGeom prst="line">
            <a:avLst/>
          </a:prstGeom>
          <a:ln w="38160">
            <a:solidFill>
              <a:srgbClr val="000000"/>
            </a:solidFill>
            <a:round/>
          </a:ln>
        </p:spPr>
        <p:style>
          <a:lnRef idx="0"/>
          <a:fillRef idx="0"/>
          <a:effectRef idx="0"/>
          <a:fontRef idx="minor"/>
        </p:style>
      </p:sp>
      <p:sp>
        <p:nvSpPr>
          <p:cNvPr id="296" name=""/>
          <p:cNvSpPr/>
          <p:nvPr/>
        </p:nvSpPr>
        <p:spPr>
          <a:xfrm>
            <a:off x="4140000" y="2664000"/>
            <a:ext cx="360" cy="144000"/>
          </a:xfrm>
          <a:prstGeom prst="line">
            <a:avLst/>
          </a:prstGeom>
          <a:ln w="3816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
          <p:cNvSpPr/>
          <p:nvPr/>
        </p:nvSpPr>
        <p:spPr>
          <a:xfrm>
            <a:off x="1563480" y="504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298" name=""/>
          <p:cNvSpPr/>
          <p:nvPr/>
        </p:nvSpPr>
        <p:spPr>
          <a:xfrm>
            <a:off x="7560000" y="5400000"/>
            <a:ext cx="2874600" cy="340920"/>
          </a:xfrm>
          <a:prstGeom prst="rect">
            <a:avLst/>
          </a:prstGeom>
          <a:noFill/>
          <a:ln w="0">
            <a:noFill/>
          </a:ln>
        </p:spPr>
        <p:style>
          <a:lnRef idx="0"/>
          <a:fillRef idx="0"/>
          <a:effectRef idx="0"/>
          <a:fontRef idx="minor"/>
        </p:style>
      </p:sp>
      <p:sp>
        <p:nvSpPr>
          <p:cNvPr id="299" name=""/>
          <p:cNvSpPr/>
          <p:nvPr/>
        </p:nvSpPr>
        <p:spPr>
          <a:xfrm>
            <a:off x="10260000" y="5746320"/>
            <a:ext cx="175320" cy="340920"/>
          </a:xfrm>
          <a:prstGeom prst="rect">
            <a:avLst/>
          </a:prstGeom>
          <a:noFill/>
          <a:ln w="0">
            <a:noFill/>
          </a:ln>
        </p:spPr>
        <p:style>
          <a:lnRef idx="0"/>
          <a:fillRef idx="0"/>
          <a:effectRef idx="0"/>
          <a:fontRef idx="minor"/>
        </p:style>
      </p:sp>
      <p:sp>
        <p:nvSpPr>
          <p:cNvPr id="300" name=""/>
          <p:cNvSpPr/>
          <p:nvPr/>
        </p:nvSpPr>
        <p:spPr>
          <a:xfrm>
            <a:off x="2160000" y="2664000"/>
            <a:ext cx="3598200" cy="32248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1. yeast _______________</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2. Planaria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3. Euglena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4. starfish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5. </a:t>
            </a:r>
            <a:r>
              <a:rPr b="0" lang="en-PH" sz="1800" spc="-1" strike="noStrike">
                <a:solidFill>
                  <a:srgbClr val="000000"/>
                </a:solidFill>
                <a:latin typeface="Lato"/>
                <a:ea typeface="&gt;`îþ"/>
              </a:rPr>
              <a:t>Hydra _______________</a:t>
            </a:r>
            <a:endParaRPr b="0" lang="en-PH" sz="1800" spc="-1" strike="noStrike">
              <a:latin typeface="Arial"/>
            </a:endParaRPr>
          </a:p>
        </p:txBody>
      </p:sp>
      <p:sp>
        <p:nvSpPr>
          <p:cNvPr id="301" name=""/>
          <p:cNvSpPr/>
          <p:nvPr/>
        </p:nvSpPr>
        <p:spPr>
          <a:xfrm>
            <a:off x="6459840" y="2664000"/>
            <a:ext cx="3980160" cy="34063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6. Amoeba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7. ferns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8. lizard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9. brittle star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10. Paramecium _______________</a:t>
            </a:r>
            <a:endParaRPr b="0" lang="en-PH" sz="1800" spc="-1" strike="noStrike">
              <a:latin typeface="Arial"/>
            </a:endParaRPr>
          </a:p>
        </p:txBody>
      </p:sp>
      <p:sp>
        <p:nvSpPr>
          <p:cNvPr id="302" name=""/>
          <p:cNvSpPr/>
          <p:nvPr/>
        </p:nvSpPr>
        <p:spPr>
          <a:xfrm>
            <a:off x="1596960" y="1873800"/>
            <a:ext cx="8998200" cy="71820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just">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Classify the following organisms according to their methods of asexual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reproduction. Write your answers in the space provided below.</a:t>
            </a:r>
            <a:endParaRPr b="0" lang="en-PH" sz="1800" spc="-1" strike="noStrike">
              <a:latin typeface="Arial"/>
            </a:endParaRPr>
          </a:p>
        </p:txBody>
      </p:sp>
      <p:sp>
        <p:nvSpPr>
          <p:cNvPr id="303" name=""/>
          <p:cNvSpPr txBox="1"/>
          <p:nvPr/>
        </p:nvSpPr>
        <p:spPr>
          <a:xfrm>
            <a:off x="5195880" y="1260000"/>
            <a:ext cx="180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
          <p:cNvSpPr/>
          <p:nvPr/>
        </p:nvSpPr>
        <p:spPr>
          <a:xfrm>
            <a:off x="1563480" y="504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305" name=""/>
          <p:cNvSpPr/>
          <p:nvPr/>
        </p:nvSpPr>
        <p:spPr>
          <a:xfrm>
            <a:off x="7560000" y="5400000"/>
            <a:ext cx="2874600" cy="340920"/>
          </a:xfrm>
          <a:prstGeom prst="rect">
            <a:avLst/>
          </a:prstGeom>
          <a:noFill/>
          <a:ln w="0">
            <a:noFill/>
          </a:ln>
        </p:spPr>
        <p:style>
          <a:lnRef idx="0"/>
          <a:fillRef idx="0"/>
          <a:effectRef idx="0"/>
          <a:fontRef idx="minor"/>
        </p:style>
      </p:sp>
      <p:sp>
        <p:nvSpPr>
          <p:cNvPr id="306" name=""/>
          <p:cNvSpPr/>
          <p:nvPr/>
        </p:nvSpPr>
        <p:spPr>
          <a:xfrm>
            <a:off x="10260000" y="5746320"/>
            <a:ext cx="175320" cy="340920"/>
          </a:xfrm>
          <a:prstGeom prst="rect">
            <a:avLst/>
          </a:prstGeom>
          <a:noFill/>
          <a:ln w="0">
            <a:noFill/>
          </a:ln>
        </p:spPr>
        <p:style>
          <a:lnRef idx="0"/>
          <a:fillRef idx="0"/>
          <a:effectRef idx="0"/>
          <a:fontRef idx="minor"/>
        </p:style>
      </p:sp>
      <p:sp>
        <p:nvSpPr>
          <p:cNvPr id="307" name=""/>
          <p:cNvSpPr/>
          <p:nvPr/>
        </p:nvSpPr>
        <p:spPr>
          <a:xfrm>
            <a:off x="2160360" y="2160000"/>
            <a:ext cx="3598200" cy="322488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1. yeast _______________</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2. Planaria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3. Euglena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4. starfish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5. </a:t>
            </a:r>
            <a:r>
              <a:rPr b="0" lang="en-PH" sz="1800" spc="-1" strike="noStrike">
                <a:solidFill>
                  <a:srgbClr val="000000"/>
                </a:solidFill>
                <a:latin typeface="Lato"/>
                <a:ea typeface="&gt;`îþ"/>
              </a:rPr>
              <a:t>Hydra _______________</a:t>
            </a:r>
            <a:endParaRPr b="0" lang="en-PH" sz="1800" spc="-1" strike="noStrike">
              <a:latin typeface="Arial"/>
            </a:endParaRPr>
          </a:p>
        </p:txBody>
      </p:sp>
      <p:sp>
        <p:nvSpPr>
          <p:cNvPr id="308" name=""/>
          <p:cNvSpPr/>
          <p:nvPr/>
        </p:nvSpPr>
        <p:spPr>
          <a:xfrm>
            <a:off x="6459480" y="2138040"/>
            <a:ext cx="3978720" cy="31521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6. Amoeba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7. ferns _________________________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8. lizard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9. brittle star _______________</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10. Paramecium _______________</a:t>
            </a:r>
            <a:endParaRPr b="0" lang="en-PH" sz="1800" spc="-1" strike="noStrike">
              <a:latin typeface="Arial"/>
            </a:endParaRPr>
          </a:p>
        </p:txBody>
      </p:sp>
      <p:sp>
        <p:nvSpPr>
          <p:cNvPr id="309" name=""/>
          <p:cNvSpPr/>
          <p:nvPr/>
        </p:nvSpPr>
        <p:spPr>
          <a:xfrm>
            <a:off x="3168000" y="2431800"/>
            <a:ext cx="161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budding </a:t>
            </a:r>
            <a:endParaRPr b="0" lang="en-PH" sz="1800" spc="-1" strike="noStrike">
              <a:latin typeface="Arial"/>
            </a:endParaRPr>
          </a:p>
        </p:txBody>
      </p:sp>
      <p:sp>
        <p:nvSpPr>
          <p:cNvPr id="310" name=""/>
          <p:cNvSpPr/>
          <p:nvPr/>
        </p:nvSpPr>
        <p:spPr>
          <a:xfrm>
            <a:off x="3132000" y="2988000"/>
            <a:ext cx="233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fragmentation </a:t>
            </a:r>
            <a:endParaRPr b="0" lang="en-PH" sz="1800" spc="-1" strike="noStrike">
              <a:latin typeface="Arial"/>
            </a:endParaRPr>
          </a:p>
        </p:txBody>
      </p:sp>
      <p:sp>
        <p:nvSpPr>
          <p:cNvPr id="311" name=""/>
          <p:cNvSpPr/>
          <p:nvPr/>
        </p:nvSpPr>
        <p:spPr>
          <a:xfrm>
            <a:off x="3240000" y="3491280"/>
            <a:ext cx="197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binary fission </a:t>
            </a:r>
            <a:endParaRPr b="0" lang="en-PH" sz="1800" spc="-1" strike="noStrike">
              <a:latin typeface="Arial"/>
            </a:endParaRPr>
          </a:p>
        </p:txBody>
      </p:sp>
      <p:sp>
        <p:nvSpPr>
          <p:cNvPr id="312" name=""/>
          <p:cNvSpPr/>
          <p:nvPr/>
        </p:nvSpPr>
        <p:spPr>
          <a:xfrm>
            <a:off x="3276000" y="4068000"/>
            <a:ext cx="179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regeneration </a:t>
            </a:r>
            <a:endParaRPr b="0" lang="en-PH" sz="1800" spc="-1" strike="noStrike">
              <a:latin typeface="Arial"/>
            </a:endParaRPr>
          </a:p>
        </p:txBody>
      </p:sp>
      <p:sp>
        <p:nvSpPr>
          <p:cNvPr id="313" name=""/>
          <p:cNvSpPr/>
          <p:nvPr/>
        </p:nvSpPr>
        <p:spPr>
          <a:xfrm>
            <a:off x="3240000" y="4627800"/>
            <a:ext cx="161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budding </a:t>
            </a:r>
            <a:endParaRPr b="0" lang="en-PH" sz="1800" spc="-1" strike="noStrike">
              <a:latin typeface="Arial"/>
            </a:endParaRPr>
          </a:p>
        </p:txBody>
      </p:sp>
      <p:sp>
        <p:nvSpPr>
          <p:cNvPr id="314" name=""/>
          <p:cNvSpPr/>
          <p:nvPr/>
        </p:nvSpPr>
        <p:spPr>
          <a:xfrm>
            <a:off x="7632000" y="2412000"/>
            <a:ext cx="197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binary fission </a:t>
            </a:r>
            <a:endParaRPr b="0" lang="en-PH" sz="1800" spc="-1" strike="noStrike">
              <a:latin typeface="Arial"/>
            </a:endParaRPr>
          </a:p>
        </p:txBody>
      </p:sp>
      <p:sp>
        <p:nvSpPr>
          <p:cNvPr id="315" name=""/>
          <p:cNvSpPr/>
          <p:nvPr/>
        </p:nvSpPr>
        <p:spPr>
          <a:xfrm>
            <a:off x="8208000" y="4607280"/>
            <a:ext cx="197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binary fission </a:t>
            </a:r>
            <a:endParaRPr b="0" lang="en-PH" sz="1800" spc="-1" strike="noStrike">
              <a:latin typeface="Arial"/>
            </a:endParaRPr>
          </a:p>
        </p:txBody>
      </p:sp>
      <p:sp>
        <p:nvSpPr>
          <p:cNvPr id="316" name=""/>
          <p:cNvSpPr/>
          <p:nvPr/>
        </p:nvSpPr>
        <p:spPr>
          <a:xfrm>
            <a:off x="7848000" y="4031280"/>
            <a:ext cx="179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regeneration </a:t>
            </a:r>
            <a:endParaRPr b="0" lang="en-PH" sz="1800" spc="-1" strike="noStrike">
              <a:latin typeface="Arial"/>
            </a:endParaRPr>
          </a:p>
        </p:txBody>
      </p:sp>
      <p:sp>
        <p:nvSpPr>
          <p:cNvPr id="317" name=""/>
          <p:cNvSpPr/>
          <p:nvPr/>
        </p:nvSpPr>
        <p:spPr>
          <a:xfrm>
            <a:off x="7380000" y="3492000"/>
            <a:ext cx="179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regeneration </a:t>
            </a:r>
            <a:endParaRPr b="0" lang="en-PH" sz="1800" spc="-1" strike="noStrike">
              <a:latin typeface="Arial"/>
            </a:endParaRPr>
          </a:p>
        </p:txBody>
      </p:sp>
      <p:sp>
        <p:nvSpPr>
          <p:cNvPr id="318" name=""/>
          <p:cNvSpPr/>
          <p:nvPr/>
        </p:nvSpPr>
        <p:spPr>
          <a:xfrm>
            <a:off x="7223760" y="2951280"/>
            <a:ext cx="3238200" cy="394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spore formation/ spoluration </a:t>
            </a:r>
            <a:endParaRPr b="0" lang="en-PH" sz="1800" spc="-1" strike="noStrike">
              <a:latin typeface="Arial"/>
            </a:endParaRPr>
          </a:p>
        </p:txBody>
      </p:sp>
      <p:sp>
        <p:nvSpPr>
          <p:cNvPr id="319" name=""/>
          <p:cNvSpPr txBox="1"/>
          <p:nvPr/>
        </p:nvSpPr>
        <p:spPr>
          <a:xfrm>
            <a:off x="5172120" y="1620000"/>
            <a:ext cx="1847880" cy="45036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ea typeface="DejaVu Sans"/>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563480" y="39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132" name=""/>
          <p:cNvSpPr/>
          <p:nvPr/>
        </p:nvSpPr>
        <p:spPr>
          <a:xfrm>
            <a:off x="7560000" y="5400000"/>
            <a:ext cx="2874600" cy="340920"/>
          </a:xfrm>
          <a:prstGeom prst="rect">
            <a:avLst/>
          </a:prstGeom>
          <a:noFill/>
          <a:ln w="0">
            <a:noFill/>
          </a:ln>
        </p:spPr>
        <p:style>
          <a:lnRef idx="0"/>
          <a:fillRef idx="0"/>
          <a:effectRef idx="0"/>
          <a:fontRef idx="minor"/>
        </p:style>
      </p:sp>
      <p:sp>
        <p:nvSpPr>
          <p:cNvPr id="133" name=""/>
          <p:cNvSpPr/>
          <p:nvPr/>
        </p:nvSpPr>
        <p:spPr>
          <a:xfrm>
            <a:off x="10260000" y="5746320"/>
            <a:ext cx="175320" cy="340920"/>
          </a:xfrm>
          <a:prstGeom prst="rect">
            <a:avLst/>
          </a:prstGeom>
          <a:noFill/>
          <a:ln w="0">
            <a:noFill/>
          </a:ln>
        </p:spPr>
        <p:style>
          <a:lnRef idx="0"/>
          <a:fillRef idx="0"/>
          <a:effectRef idx="0"/>
          <a:fontRef idx="minor"/>
        </p:style>
      </p:sp>
      <p:pic>
        <p:nvPicPr>
          <p:cNvPr id="134" name="" descr=""/>
          <p:cNvPicPr/>
          <p:nvPr/>
        </p:nvPicPr>
        <p:blipFill>
          <a:blip r:embed="rId1"/>
          <a:stretch/>
        </p:blipFill>
        <p:spPr>
          <a:xfrm>
            <a:off x="2520000" y="1421640"/>
            <a:ext cx="3238200" cy="2072880"/>
          </a:xfrm>
          <a:prstGeom prst="rect">
            <a:avLst/>
          </a:prstGeom>
          <a:ln w="19080">
            <a:solidFill>
              <a:srgbClr val="b47804"/>
            </a:solidFill>
            <a:round/>
          </a:ln>
        </p:spPr>
      </p:pic>
      <p:pic>
        <p:nvPicPr>
          <p:cNvPr id="135" name="" descr=""/>
          <p:cNvPicPr/>
          <p:nvPr/>
        </p:nvPicPr>
        <p:blipFill>
          <a:blip r:embed="rId2"/>
          <a:stretch/>
        </p:blipFill>
        <p:spPr>
          <a:xfrm>
            <a:off x="6408000" y="1441080"/>
            <a:ext cx="3202200" cy="2101680"/>
          </a:xfrm>
          <a:prstGeom prst="rect">
            <a:avLst/>
          </a:prstGeom>
          <a:ln w="19080">
            <a:solidFill>
              <a:srgbClr val="b47804"/>
            </a:solidFill>
            <a:round/>
          </a:ln>
        </p:spPr>
      </p:pic>
      <p:sp>
        <p:nvSpPr>
          <p:cNvPr id="136" name=""/>
          <p:cNvSpPr/>
          <p:nvPr/>
        </p:nvSpPr>
        <p:spPr>
          <a:xfrm>
            <a:off x="2484000" y="3495240"/>
            <a:ext cx="3238200" cy="257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KDS444, CC BY-SA 3.0, via Wikimedia Commons</a:t>
            </a:r>
            <a:endParaRPr b="0" lang="en-PH" sz="1000" spc="-1" strike="noStrike">
              <a:latin typeface="Arial"/>
            </a:endParaRPr>
          </a:p>
        </p:txBody>
      </p:sp>
      <p:sp>
        <p:nvSpPr>
          <p:cNvPr id="137" name=""/>
          <p:cNvSpPr/>
          <p:nvPr/>
        </p:nvSpPr>
        <p:spPr>
          <a:xfrm>
            <a:off x="6444000" y="3543480"/>
            <a:ext cx="3238200" cy="270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Bobjgalindo, CC BY-SA 4.0, via Wikimedia Commons</a:t>
            </a:r>
            <a:endParaRPr b="0" lang="en-PH" sz="1000" spc="-1" strike="noStrike">
              <a:latin typeface="Arial"/>
            </a:endParaRPr>
          </a:p>
        </p:txBody>
      </p:sp>
      <p:sp>
        <p:nvSpPr>
          <p:cNvPr id="138" name=""/>
          <p:cNvSpPr/>
          <p:nvPr/>
        </p:nvSpPr>
        <p:spPr>
          <a:xfrm>
            <a:off x="2844000" y="3718800"/>
            <a:ext cx="2338200" cy="419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Human Egg Cell</a:t>
            </a:r>
            <a:endParaRPr b="0" lang="en-PH" sz="1800" spc="-1" strike="noStrike">
              <a:latin typeface="Arial"/>
            </a:endParaRPr>
          </a:p>
        </p:txBody>
      </p:sp>
      <p:sp>
        <p:nvSpPr>
          <p:cNvPr id="139" name=""/>
          <p:cNvSpPr/>
          <p:nvPr/>
        </p:nvSpPr>
        <p:spPr>
          <a:xfrm>
            <a:off x="7344000" y="3744000"/>
            <a:ext cx="161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Sperm Cell</a:t>
            </a:r>
            <a:endParaRPr b="0" lang="en-PH" sz="1800" spc="-1" strike="noStrike">
              <a:latin typeface="Arial"/>
            </a:endParaRPr>
          </a:p>
        </p:txBody>
      </p:sp>
      <p:sp>
        <p:nvSpPr>
          <p:cNvPr id="140" name=""/>
          <p:cNvSpPr/>
          <p:nvPr/>
        </p:nvSpPr>
        <p:spPr>
          <a:xfrm>
            <a:off x="515880" y="4081320"/>
            <a:ext cx="11158200" cy="1532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chromosomes are tightly packed in the nucleus of a cell. Humans have 46 chromosomes. Half of these chromosomes (23) are donated by the father, and the other half is donated by the mother. Hence, humans have a </a:t>
            </a:r>
            <a:r>
              <a:rPr b="1" lang="en-PH" sz="1800" spc="-1" strike="noStrike">
                <a:solidFill>
                  <a:srgbClr val="000000"/>
                </a:solidFill>
                <a:latin typeface="Lato"/>
                <a:ea typeface="DejaVu Sans"/>
              </a:rPr>
              <a:t>diploid</a:t>
            </a:r>
            <a:r>
              <a:rPr b="0" lang="en-PH" sz="1800" spc="-1" strike="noStrike">
                <a:solidFill>
                  <a:srgbClr val="000000"/>
                </a:solidFill>
                <a:latin typeface="Lato"/>
                <a:ea typeface="DejaVu Sans"/>
              </a:rPr>
              <a:t> (2N) number of chromosomes or two sets of homologous chromosomes. The chromosomes contain the </a:t>
            </a:r>
            <a:r>
              <a:rPr b="1" lang="en-PH" sz="1800" spc="-1" strike="noStrike">
                <a:solidFill>
                  <a:srgbClr val="000000"/>
                </a:solidFill>
                <a:latin typeface="Lato"/>
                <a:ea typeface="DejaVu Sans"/>
              </a:rPr>
              <a:t>genes</a:t>
            </a:r>
            <a:r>
              <a:rPr b="0" lang="en-PH" sz="1800" spc="-1" strike="noStrike">
                <a:solidFill>
                  <a:srgbClr val="000000"/>
                </a:solidFill>
                <a:latin typeface="Lato"/>
                <a:ea typeface="DejaVu Sans"/>
              </a:rPr>
              <a:t> that determine the hereditary characteristics.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142" name=""/>
          <p:cNvSpPr/>
          <p:nvPr/>
        </p:nvSpPr>
        <p:spPr>
          <a:xfrm>
            <a:off x="7560000" y="5400000"/>
            <a:ext cx="2874600" cy="340920"/>
          </a:xfrm>
          <a:prstGeom prst="rect">
            <a:avLst/>
          </a:prstGeom>
          <a:noFill/>
          <a:ln w="0">
            <a:noFill/>
          </a:ln>
        </p:spPr>
        <p:style>
          <a:lnRef idx="0"/>
          <a:fillRef idx="0"/>
          <a:effectRef idx="0"/>
          <a:fontRef idx="minor"/>
        </p:style>
      </p:sp>
      <p:sp>
        <p:nvSpPr>
          <p:cNvPr id="143" name=""/>
          <p:cNvSpPr/>
          <p:nvPr/>
        </p:nvSpPr>
        <p:spPr>
          <a:xfrm>
            <a:off x="10260000" y="5746320"/>
            <a:ext cx="175320" cy="340920"/>
          </a:xfrm>
          <a:prstGeom prst="rect">
            <a:avLst/>
          </a:prstGeom>
          <a:noFill/>
          <a:ln w="0">
            <a:noFill/>
          </a:ln>
        </p:spPr>
        <p:style>
          <a:lnRef idx="0"/>
          <a:fillRef idx="0"/>
          <a:effectRef idx="0"/>
          <a:fontRef idx="minor"/>
        </p:style>
      </p:sp>
      <p:sp>
        <p:nvSpPr>
          <p:cNvPr id="144" name=""/>
          <p:cNvSpPr/>
          <p:nvPr/>
        </p:nvSpPr>
        <p:spPr>
          <a:xfrm>
            <a:off x="605880" y="2655000"/>
            <a:ext cx="10978200" cy="2564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Fertilization is the union of the male and female gametes to produce a fertilized egg called a zygote</a:t>
            </a:r>
            <a:r>
              <a:rPr b="0" lang="en-PH" sz="1800" spc="-1" strike="noStrike">
                <a:solidFill>
                  <a:srgbClr val="000000"/>
                </a:solidFill>
                <a:latin typeface="Lato"/>
                <a:ea typeface="&gt;`îþ"/>
              </a:rPr>
              <a:t>. It is considered the defining process in sexual reproduction. There are two mechanisms by which fertilization can take place: external and internal fertilization. In external fertilization, a watery or moist environment is needed so the gametes will not dry out. Both the male and the female cluster into the same area to simultaneously release their gametes into the surrounding. This process is called spawning. Sometimes, the process is initiated by the release of a chemical by a mate, and this stimulates other mates to release</a:t>
            </a:r>
            <a:endParaRPr b="0" lang="en-PH" sz="1800" spc="-1" strike="noStrike">
              <a:latin typeface="Arial"/>
            </a:endParaRPr>
          </a:p>
          <a:p>
            <a:pPr algn="just">
              <a:lnSpc>
                <a:spcPct val="115000"/>
              </a:lnSpc>
              <a:buNone/>
            </a:pPr>
            <a:r>
              <a:rPr b="0" lang="en-PH" sz="1800" spc="-1" strike="noStrike">
                <a:solidFill>
                  <a:srgbClr val="000000"/>
                </a:solidFill>
                <a:latin typeface="Lato"/>
                <a:ea typeface="&gt;`îþ"/>
              </a:rPr>
              <a:t>their gametes. Amphibians , like frogs and toads, and fi shes are examples of animals that exhibit external fertilization.</a:t>
            </a:r>
            <a:endParaRPr b="0" lang="en-PH" sz="1800" spc="-1" strike="noStrike">
              <a:latin typeface="Arial"/>
            </a:endParaRPr>
          </a:p>
        </p:txBody>
      </p:sp>
      <p:sp>
        <p:nvSpPr>
          <p:cNvPr id="145" name=""/>
          <p:cNvSpPr/>
          <p:nvPr/>
        </p:nvSpPr>
        <p:spPr>
          <a:xfrm>
            <a:off x="4476600" y="2017080"/>
            <a:ext cx="3238200" cy="53820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15000"/>
              </a:lnSpc>
              <a:buNone/>
            </a:pPr>
            <a:r>
              <a:rPr b="1" lang="en-PH" sz="1800" spc="-1" strike="noStrike">
                <a:solidFill>
                  <a:srgbClr val="000000"/>
                </a:solidFill>
                <a:latin typeface="Latoo"/>
                <a:ea typeface="DejaVu Sans"/>
              </a:rPr>
              <a:t>Process of Fertilization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147" name=""/>
          <p:cNvSpPr/>
          <p:nvPr/>
        </p:nvSpPr>
        <p:spPr>
          <a:xfrm>
            <a:off x="7560000" y="5400000"/>
            <a:ext cx="2874600" cy="340920"/>
          </a:xfrm>
          <a:prstGeom prst="rect">
            <a:avLst/>
          </a:prstGeom>
          <a:noFill/>
          <a:ln w="0">
            <a:noFill/>
          </a:ln>
        </p:spPr>
        <p:style>
          <a:lnRef idx="0"/>
          <a:fillRef idx="0"/>
          <a:effectRef idx="0"/>
          <a:fontRef idx="minor"/>
        </p:style>
      </p:sp>
      <p:sp>
        <p:nvSpPr>
          <p:cNvPr id="148" name=""/>
          <p:cNvSpPr/>
          <p:nvPr/>
        </p:nvSpPr>
        <p:spPr>
          <a:xfrm>
            <a:off x="10260000" y="5746320"/>
            <a:ext cx="175320" cy="340920"/>
          </a:xfrm>
          <a:prstGeom prst="rect">
            <a:avLst/>
          </a:prstGeom>
          <a:noFill/>
          <a:ln w="0">
            <a:noFill/>
          </a:ln>
        </p:spPr>
        <p:style>
          <a:lnRef idx="0"/>
          <a:fillRef idx="0"/>
          <a:effectRef idx="0"/>
          <a:fontRef idx="minor"/>
        </p:style>
      </p:sp>
      <p:sp>
        <p:nvSpPr>
          <p:cNvPr id="149" name=""/>
          <p:cNvSpPr/>
          <p:nvPr/>
        </p:nvSpPr>
        <p:spPr>
          <a:xfrm>
            <a:off x="720000" y="1620000"/>
            <a:ext cx="10798200" cy="1619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External fertilization is advantageous since it results in the production of a large number of offspring. The disadvantage is that exposure to environmental hazards greatly reduces the chance of the zygote to survive and reach adulthood. The frogs in the picture exhibit external fertilization and external development. The female lays its egg in a suitable place. Then, the male fertilizes the egg, and the zygotes undergo development on their own.</a:t>
            </a:r>
            <a:endParaRPr b="0" lang="en-PH" sz="1800" spc="-1" strike="noStrike">
              <a:latin typeface="Arial"/>
            </a:endParaRPr>
          </a:p>
        </p:txBody>
      </p:sp>
      <p:pic>
        <p:nvPicPr>
          <p:cNvPr id="150" name="" descr=""/>
          <p:cNvPicPr/>
          <p:nvPr/>
        </p:nvPicPr>
        <p:blipFill>
          <a:blip r:embed="rId1"/>
          <a:stretch/>
        </p:blipFill>
        <p:spPr>
          <a:xfrm>
            <a:off x="2385720" y="3461760"/>
            <a:ext cx="3175920" cy="1721520"/>
          </a:xfrm>
          <a:prstGeom prst="rect">
            <a:avLst/>
          </a:prstGeom>
          <a:ln w="19080">
            <a:solidFill>
              <a:srgbClr val="b47804"/>
            </a:solidFill>
            <a:round/>
          </a:ln>
        </p:spPr>
      </p:pic>
      <p:pic>
        <p:nvPicPr>
          <p:cNvPr id="151" name="" descr=""/>
          <p:cNvPicPr/>
          <p:nvPr/>
        </p:nvPicPr>
        <p:blipFill>
          <a:blip r:embed="rId2"/>
          <a:stretch/>
        </p:blipFill>
        <p:spPr>
          <a:xfrm>
            <a:off x="6463440" y="3372480"/>
            <a:ext cx="3462840" cy="1741320"/>
          </a:xfrm>
          <a:prstGeom prst="rect">
            <a:avLst/>
          </a:prstGeom>
          <a:ln w="19080">
            <a:solidFill>
              <a:srgbClr val="b47804"/>
            </a:solidFill>
            <a:round/>
          </a:ln>
        </p:spPr>
      </p:pic>
      <p:sp>
        <p:nvSpPr>
          <p:cNvPr id="152" name=""/>
          <p:cNvSpPr/>
          <p:nvPr/>
        </p:nvSpPr>
        <p:spPr>
          <a:xfrm>
            <a:off x="2333880" y="5209920"/>
            <a:ext cx="3239640" cy="26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Thomas Brown, CC BY 2.0, via Wikimedia Commons</a:t>
            </a:r>
            <a:endParaRPr b="0" lang="en-PH" sz="1000" spc="-1" strike="noStrike">
              <a:latin typeface="Arial"/>
            </a:endParaRPr>
          </a:p>
        </p:txBody>
      </p:sp>
      <p:sp>
        <p:nvSpPr>
          <p:cNvPr id="153" name=""/>
          <p:cNvSpPr/>
          <p:nvPr/>
        </p:nvSpPr>
        <p:spPr>
          <a:xfrm>
            <a:off x="6303240" y="5105520"/>
            <a:ext cx="3658680" cy="426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000" spc="-1" strike="noStrike">
                <a:solidFill>
                  <a:srgbClr val="000000"/>
                </a:solidFill>
                <a:latin typeface="Lato"/>
                <a:ea typeface="DejaVu Sans"/>
              </a:rPr>
              <a:t>De-okin (talk) 19:09, 27 August 2008 (UTC), CC BY-SA 3.0, via Wikimedia Commons</a:t>
            </a:r>
            <a:endParaRPr b="0" lang="en-PH" sz="1000" spc="-1" strike="noStrike">
              <a:latin typeface="Arial"/>
            </a:endParaRPr>
          </a:p>
        </p:txBody>
      </p:sp>
      <p:sp>
        <p:nvSpPr>
          <p:cNvPr id="154" name=""/>
          <p:cNvSpPr/>
          <p:nvPr/>
        </p:nvSpPr>
        <p:spPr>
          <a:xfrm>
            <a:off x="2719440" y="5520240"/>
            <a:ext cx="2386080" cy="413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Spawning Frogs</a:t>
            </a:r>
            <a:endParaRPr b="0" lang="en-PH" sz="1800" spc="-1" strike="noStrike">
              <a:latin typeface="Arial"/>
            </a:endParaRPr>
          </a:p>
        </p:txBody>
      </p:sp>
      <p:sp>
        <p:nvSpPr>
          <p:cNvPr id="155" name=""/>
          <p:cNvSpPr/>
          <p:nvPr/>
        </p:nvSpPr>
        <p:spPr>
          <a:xfrm>
            <a:off x="7187760" y="5563440"/>
            <a:ext cx="2392200" cy="417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gt;`îþ"/>
              </a:rPr>
              <a:t>Mating Hoverflies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157" name=""/>
          <p:cNvSpPr/>
          <p:nvPr/>
        </p:nvSpPr>
        <p:spPr>
          <a:xfrm>
            <a:off x="7560000" y="5400000"/>
            <a:ext cx="2874600" cy="340920"/>
          </a:xfrm>
          <a:prstGeom prst="rect">
            <a:avLst/>
          </a:prstGeom>
          <a:noFill/>
          <a:ln w="0">
            <a:noFill/>
          </a:ln>
        </p:spPr>
        <p:style>
          <a:lnRef idx="0"/>
          <a:fillRef idx="0"/>
          <a:effectRef idx="0"/>
          <a:fontRef idx="minor"/>
        </p:style>
      </p:sp>
      <p:sp>
        <p:nvSpPr>
          <p:cNvPr id="158" name=""/>
          <p:cNvSpPr/>
          <p:nvPr/>
        </p:nvSpPr>
        <p:spPr>
          <a:xfrm>
            <a:off x="10260000" y="5746320"/>
            <a:ext cx="175320" cy="340920"/>
          </a:xfrm>
          <a:prstGeom prst="rect">
            <a:avLst/>
          </a:prstGeom>
          <a:noFill/>
          <a:ln w="0">
            <a:noFill/>
          </a:ln>
        </p:spPr>
        <p:style>
          <a:lnRef idx="0"/>
          <a:fillRef idx="0"/>
          <a:effectRef idx="0"/>
          <a:fontRef idx="minor"/>
        </p:style>
      </p:sp>
      <p:sp>
        <p:nvSpPr>
          <p:cNvPr id="159" name=""/>
          <p:cNvSpPr/>
          <p:nvPr/>
        </p:nvSpPr>
        <p:spPr>
          <a:xfrm>
            <a:off x="496080" y="2460240"/>
            <a:ext cx="7139880" cy="23990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internal fertilization, the egg is fertilized within the female reproductive tract in a process called </a:t>
            </a:r>
            <a:r>
              <a:rPr b="1" lang="en-PH" sz="1800" spc="-1" strike="noStrike">
                <a:solidFill>
                  <a:srgbClr val="000000"/>
                </a:solidFill>
                <a:latin typeface="Lato"/>
                <a:ea typeface="DejaVu Sans"/>
              </a:rPr>
              <a:t>copulation</a:t>
            </a:r>
            <a:r>
              <a:rPr b="0" lang="en-PH" sz="1800" spc="-1" strike="noStrike">
                <a:solidFill>
                  <a:srgbClr val="000000"/>
                </a:solidFill>
                <a:latin typeface="Lato"/>
                <a:ea typeface="DejaVu Sans"/>
              </a:rPr>
              <a:t> (also called </a:t>
            </a:r>
            <a:r>
              <a:rPr b="1" lang="en-PH" sz="1800" spc="-1" strike="noStrike">
                <a:solidFill>
                  <a:srgbClr val="000000"/>
                </a:solidFill>
                <a:latin typeface="Lato"/>
                <a:ea typeface="DejaVu Sans"/>
              </a:rPr>
              <a:t>sexual intercourse</a:t>
            </a:r>
            <a:r>
              <a:rPr b="0" lang="en-PH" sz="1800" spc="-1" strike="noStrike">
                <a:solidFill>
                  <a:srgbClr val="000000"/>
                </a:solidFill>
                <a:latin typeface="Lato"/>
                <a:ea typeface="DejaVu Sans"/>
              </a:rPr>
              <a:t> or </a:t>
            </a:r>
            <a:r>
              <a:rPr b="1" lang="en-PH" sz="1800" spc="-1" strike="noStrike">
                <a:solidFill>
                  <a:srgbClr val="000000"/>
                </a:solidFill>
                <a:latin typeface="Lato"/>
                <a:ea typeface="DejaVu Sans"/>
              </a:rPr>
              <a:t>mating</a:t>
            </a:r>
            <a:r>
              <a:rPr b="0" lang="en-PH" sz="1800" spc="-1" strike="noStrike">
                <a:solidFill>
                  <a:srgbClr val="000000"/>
                </a:solidFill>
                <a:latin typeface="Lato"/>
                <a:ea typeface="DejaVu Sans"/>
              </a:rPr>
              <a:t>). Development of the fertilized egg or zygote happens in many different ways. The hoverflies  exhibit internal fertilization and external development. The zygote becomes enclosed in a structure called egg. The eggs are laid, and the zygote develops outside the mother’s womb.</a:t>
            </a:r>
            <a:endParaRPr b="0" lang="en-PH" sz="1800" spc="-1" strike="noStrike">
              <a:latin typeface="Arial"/>
            </a:endParaRPr>
          </a:p>
        </p:txBody>
      </p:sp>
      <p:pic>
        <p:nvPicPr>
          <p:cNvPr id="160" name="" descr=""/>
          <p:cNvPicPr/>
          <p:nvPr/>
        </p:nvPicPr>
        <p:blipFill>
          <a:blip r:embed="rId1"/>
          <a:stretch/>
        </p:blipFill>
        <p:spPr>
          <a:xfrm>
            <a:off x="7824600" y="1966320"/>
            <a:ext cx="3744360" cy="2976480"/>
          </a:xfrm>
          <a:prstGeom prst="rect">
            <a:avLst/>
          </a:prstGeom>
          <a:ln w="19080">
            <a:solidFill>
              <a:srgbClr val="b47804"/>
            </a:solidFill>
            <a:round/>
          </a:ln>
        </p:spPr>
      </p:pic>
      <p:sp>
        <p:nvSpPr>
          <p:cNvPr id="161" name=""/>
          <p:cNvSpPr/>
          <p:nvPr/>
        </p:nvSpPr>
        <p:spPr>
          <a:xfrm>
            <a:off x="7745760" y="5029920"/>
            <a:ext cx="3918960" cy="701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Events in the Process of Fertilization in theHuman Female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163" name=""/>
          <p:cNvSpPr/>
          <p:nvPr/>
        </p:nvSpPr>
        <p:spPr>
          <a:xfrm>
            <a:off x="10260000" y="5746320"/>
            <a:ext cx="175320" cy="340920"/>
          </a:xfrm>
          <a:prstGeom prst="rect">
            <a:avLst/>
          </a:prstGeom>
          <a:noFill/>
          <a:ln w="0">
            <a:noFill/>
          </a:ln>
        </p:spPr>
        <p:style>
          <a:lnRef idx="0"/>
          <a:fillRef idx="0"/>
          <a:effectRef idx="0"/>
          <a:fontRef idx="minor"/>
        </p:style>
      </p:sp>
      <p:sp>
        <p:nvSpPr>
          <p:cNvPr id="164" name=""/>
          <p:cNvSpPr/>
          <p:nvPr/>
        </p:nvSpPr>
        <p:spPr>
          <a:xfrm>
            <a:off x="486000" y="1828440"/>
            <a:ext cx="11219040" cy="30308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Mammals, including humans, exhibit internal fertilization and internal development. The sperm is introduced and left within the female reproductive tract. The offspring develops inside the mother’s womb and is born alive. Internal development is a protective mechanism. It ensures and increases the chances of the zygote’s survival since the mother supplies everything that the zygote needs for its development. Picture above shows the events in the process of fertilization in a Human Female. </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During fertilization, the haploid sperm and the haploid egg unite. The zygote that is formed is a diploid organism , just like its parents. Thus, the offspring produced by this union will have the characteristics of both parents, but they will not be identical to either of them.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1563480" y="576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166" name=""/>
          <p:cNvSpPr/>
          <p:nvPr/>
        </p:nvSpPr>
        <p:spPr>
          <a:xfrm>
            <a:off x="10260000" y="5746320"/>
            <a:ext cx="175320" cy="340920"/>
          </a:xfrm>
          <a:prstGeom prst="rect">
            <a:avLst/>
          </a:prstGeom>
          <a:noFill/>
          <a:ln w="0">
            <a:noFill/>
          </a:ln>
        </p:spPr>
        <p:style>
          <a:lnRef idx="0"/>
          <a:fillRef idx="0"/>
          <a:effectRef idx="0"/>
          <a:fontRef idx="minor"/>
        </p:style>
      </p:sp>
      <p:sp>
        <p:nvSpPr>
          <p:cNvPr id="167" name=""/>
          <p:cNvSpPr/>
          <p:nvPr/>
        </p:nvSpPr>
        <p:spPr>
          <a:xfrm>
            <a:off x="826200" y="2577600"/>
            <a:ext cx="10514160" cy="2317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Asexual reproduction</a:t>
            </a:r>
            <a:r>
              <a:rPr b="0" lang="en-PH" sz="1800" spc="-1" strike="noStrike">
                <a:solidFill>
                  <a:srgbClr val="000000"/>
                </a:solidFill>
                <a:latin typeface="Lato"/>
                <a:ea typeface="DejaVu Sans"/>
              </a:rPr>
              <a:t> does not involve the union of gametes. It is a method wherein an individual produces offspring without the involvement of another individual of the same species. The offspring produced asexually are genetically similar or exact copies of the parents (clones). Asexual reproduction is the primary method of reproduction exhibited by unicellular organisms, such as bacteria and archaea (prokaryotes), animal-like protists and yeasts, and some invertebrates. Methods of asexual reproduction include budding, binary fission, fragmentation, spore formation, and parthenogenesis.</a:t>
            </a:r>
            <a:endParaRPr b="0" lang="en-PH" sz="1800" spc="-1" strike="noStrike">
              <a:latin typeface="Arial"/>
            </a:endParaRPr>
          </a:p>
        </p:txBody>
      </p:sp>
      <p:sp>
        <p:nvSpPr>
          <p:cNvPr id="168" name=""/>
          <p:cNvSpPr/>
          <p:nvPr/>
        </p:nvSpPr>
        <p:spPr>
          <a:xfrm>
            <a:off x="4483080" y="2014200"/>
            <a:ext cx="3223800" cy="47772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15000"/>
              </a:lnSpc>
              <a:buNone/>
            </a:pPr>
            <a:r>
              <a:rPr b="1" lang="en-PH" sz="1800" spc="-1" strike="noStrike">
                <a:solidFill>
                  <a:srgbClr val="000000"/>
                </a:solidFill>
                <a:latin typeface="Lato"/>
                <a:ea typeface="DejaVu Sans"/>
              </a:rPr>
              <a:t>Asexual Reproduction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1563480" y="504000"/>
            <a:ext cx="9063360" cy="717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000" spc="-1" strike="noStrike">
                <a:solidFill>
                  <a:srgbClr val="000000"/>
                </a:solidFill>
                <a:latin typeface="Lato"/>
                <a:ea typeface="PingFang SC"/>
              </a:rPr>
              <a:t>Asexual and Sexual Reproduction</a:t>
            </a:r>
            <a:endParaRPr b="0" lang="en-PH" sz="3000" spc="-1" strike="noStrike">
              <a:latin typeface="Arial"/>
            </a:endParaRPr>
          </a:p>
        </p:txBody>
      </p:sp>
      <p:sp>
        <p:nvSpPr>
          <p:cNvPr id="170" name=""/>
          <p:cNvSpPr/>
          <p:nvPr/>
        </p:nvSpPr>
        <p:spPr>
          <a:xfrm>
            <a:off x="10260000" y="5746320"/>
            <a:ext cx="175320" cy="340920"/>
          </a:xfrm>
          <a:prstGeom prst="rect">
            <a:avLst/>
          </a:prstGeom>
          <a:noFill/>
          <a:ln w="0">
            <a:noFill/>
          </a:ln>
        </p:spPr>
        <p:style>
          <a:lnRef idx="0"/>
          <a:fillRef idx="0"/>
          <a:effectRef idx="0"/>
          <a:fontRef idx="minor"/>
        </p:style>
      </p:sp>
      <p:sp>
        <p:nvSpPr>
          <p:cNvPr id="171" name=""/>
          <p:cNvSpPr/>
          <p:nvPr/>
        </p:nvSpPr>
        <p:spPr>
          <a:xfrm>
            <a:off x="3703680" y="1499040"/>
            <a:ext cx="4758480" cy="561600"/>
          </a:xfrm>
          <a:prstGeom prst="rect">
            <a:avLst/>
          </a:prstGeom>
          <a:solidFill>
            <a:srgbClr val="ffffff"/>
          </a:solidFill>
          <a:ln w="19080">
            <a:solidFill>
              <a:srgbClr val="000000"/>
            </a:solidFill>
            <a:round/>
          </a:ln>
        </p:spPr>
        <p:style>
          <a:lnRef idx="0"/>
          <a:fillRef idx="0"/>
          <a:effectRef idx="0"/>
          <a:fontRef idx="minor"/>
        </p:style>
        <p:txBody>
          <a:bodyPr lIns="99360" rIns="99360" tIns="54360" bIns="54360" anchor="ctr">
            <a:noAutofit/>
          </a:bodyPr>
          <a:p>
            <a:pPr algn="ctr">
              <a:lnSpc>
                <a:spcPct val="100000"/>
              </a:lnSpc>
              <a:buNone/>
            </a:pPr>
            <a:r>
              <a:rPr b="1" lang="en-PH" sz="1800" spc="-1" strike="noStrike">
                <a:solidFill>
                  <a:srgbClr val="000000"/>
                </a:solidFill>
                <a:latin typeface="Lato"/>
                <a:ea typeface="DejaVu Sans"/>
              </a:rPr>
              <a:t>Methods of Asexual Reproduction</a:t>
            </a:r>
            <a:endParaRPr b="0" lang="en-PH" sz="1800" spc="-1" strike="noStrike">
              <a:latin typeface="Arial"/>
            </a:endParaRPr>
          </a:p>
        </p:txBody>
      </p:sp>
      <p:sp>
        <p:nvSpPr>
          <p:cNvPr id="172" name=""/>
          <p:cNvSpPr/>
          <p:nvPr/>
        </p:nvSpPr>
        <p:spPr>
          <a:xfrm>
            <a:off x="509040" y="2133360"/>
            <a:ext cx="11171880" cy="16459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Budding </a:t>
            </a:r>
            <a:r>
              <a:rPr b="0" lang="en-PH" sz="1800" spc="-1" strike="noStrike">
                <a:solidFill>
                  <a:srgbClr val="000000"/>
                </a:solidFill>
                <a:latin typeface="Lato"/>
                <a:ea typeface="DejaVu Sans"/>
              </a:rPr>
              <a:t>is a form of asexual reproduction in which a new organism develops from an outgrowth called </a:t>
            </a:r>
            <a:r>
              <a:rPr b="1" lang="en-PH" sz="1800" spc="-1" strike="noStrike">
                <a:solidFill>
                  <a:srgbClr val="000000"/>
                </a:solidFill>
                <a:latin typeface="Lato"/>
                <a:ea typeface="DejaVu Sans"/>
              </a:rPr>
              <a:t>bud</a:t>
            </a:r>
            <a:r>
              <a:rPr b="0" lang="en-PH" sz="1800" spc="-1" strike="noStrike">
                <a:solidFill>
                  <a:srgbClr val="000000"/>
                </a:solidFill>
                <a:latin typeface="Lato"/>
                <a:ea typeface="DejaVu Sans"/>
              </a:rPr>
              <a:t> </a:t>
            </a:r>
            <a:r>
              <a:rPr b="0" lang="en-PH" sz="1800" spc="-1" strike="noStrike">
                <a:solidFill>
                  <a:srgbClr val="000000"/>
                </a:solidFill>
                <a:latin typeface="Lato"/>
                <a:ea typeface="&gt;`îþ"/>
              </a:rPr>
              <a:t>that grows in a specific site in the body of a matured or older species. Buds develop due to repeated cell division. Buds form if the food is abundant in the area where the organism lives. The new organism will only detach from the parent organism when it is mature and ready to live by itself. Budding is observed among yeast cells (Saccharomyces cerevisiae) and in multicellular animals like the Hydra.</a:t>
            </a:r>
            <a:endParaRPr b="0" lang="en-PH" sz="1800" spc="-1" strike="noStrike">
              <a:latin typeface="Arial"/>
            </a:endParaRPr>
          </a:p>
        </p:txBody>
      </p:sp>
      <p:pic>
        <p:nvPicPr>
          <p:cNvPr id="173" name="" descr=""/>
          <p:cNvPicPr/>
          <p:nvPr/>
        </p:nvPicPr>
        <p:blipFill>
          <a:blip r:embed="rId1"/>
          <a:stretch/>
        </p:blipFill>
        <p:spPr>
          <a:xfrm>
            <a:off x="3632400" y="3994920"/>
            <a:ext cx="2385000" cy="1429560"/>
          </a:xfrm>
          <a:prstGeom prst="rect">
            <a:avLst/>
          </a:prstGeom>
          <a:ln w="19080">
            <a:solidFill>
              <a:srgbClr val="b47804"/>
            </a:solidFill>
            <a:round/>
          </a:ln>
        </p:spPr>
      </p:pic>
      <p:pic>
        <p:nvPicPr>
          <p:cNvPr id="174" name="" descr=""/>
          <p:cNvPicPr/>
          <p:nvPr/>
        </p:nvPicPr>
        <p:blipFill>
          <a:blip r:embed="rId2"/>
          <a:stretch/>
        </p:blipFill>
        <p:spPr>
          <a:xfrm>
            <a:off x="6613560" y="4018680"/>
            <a:ext cx="2385720" cy="1416600"/>
          </a:xfrm>
          <a:prstGeom prst="rect">
            <a:avLst/>
          </a:prstGeom>
          <a:ln w="19080">
            <a:solidFill>
              <a:srgbClr val="b47804"/>
            </a:solidFill>
            <a:round/>
          </a:ln>
        </p:spPr>
      </p:pic>
      <p:sp>
        <p:nvSpPr>
          <p:cNvPr id="175" name=""/>
          <p:cNvSpPr/>
          <p:nvPr/>
        </p:nvSpPr>
        <p:spPr>
          <a:xfrm>
            <a:off x="3600000" y="5512320"/>
            <a:ext cx="2339280" cy="426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000" spc="-1" strike="noStrike">
                <a:solidFill>
                  <a:srgbClr val="000000"/>
                </a:solidFill>
                <a:latin typeface="Lato"/>
                <a:ea typeface="DejaVu Sans"/>
              </a:rPr>
              <a:t>CNX OpenStax, CC BY 4.0, via</a:t>
            </a:r>
            <a:endParaRPr b="0" lang="en-PH" sz="1000" spc="-1" strike="noStrike">
              <a:latin typeface="Arial"/>
            </a:endParaRPr>
          </a:p>
          <a:p>
            <a:pPr algn="ctr">
              <a:lnSpc>
                <a:spcPct val="100000"/>
              </a:lnSpc>
              <a:buNone/>
            </a:pPr>
            <a:r>
              <a:rPr b="0" lang="en-PH" sz="1000" spc="-1" strike="noStrike">
                <a:solidFill>
                  <a:srgbClr val="000000"/>
                </a:solidFill>
                <a:latin typeface="Lato"/>
                <a:ea typeface="DejaVu Sans"/>
              </a:rPr>
              <a:t>Wikimedia Commons</a:t>
            </a:r>
            <a:endParaRPr b="0" lang="en-PH" sz="1000" spc="-1" strike="noStrike">
              <a:latin typeface="Arial"/>
            </a:endParaRPr>
          </a:p>
        </p:txBody>
      </p:sp>
      <p:sp>
        <p:nvSpPr>
          <p:cNvPr id="176" name=""/>
          <p:cNvSpPr/>
          <p:nvPr/>
        </p:nvSpPr>
        <p:spPr>
          <a:xfrm>
            <a:off x="6541920" y="5515560"/>
            <a:ext cx="2430000" cy="37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000" spc="-1" strike="noStrike">
                <a:solidFill>
                  <a:srgbClr val="000000"/>
                </a:solidFill>
                <a:latin typeface="Arial"/>
                <a:ea typeface="DejaVu Sans"/>
              </a:rPr>
              <a:t>Rosser1954, CC BY-SA 4.0, via Wikimedia Commons</a:t>
            </a:r>
            <a:endParaRPr b="0" lang="en-PH" sz="1000" spc="-1" strike="noStrike">
              <a:latin typeface="Arial"/>
            </a:endParaRPr>
          </a:p>
        </p:txBody>
      </p:sp>
      <p:sp>
        <p:nvSpPr>
          <p:cNvPr id="177" name=""/>
          <p:cNvSpPr/>
          <p:nvPr/>
        </p:nvSpPr>
        <p:spPr>
          <a:xfrm>
            <a:off x="1091160" y="4881600"/>
            <a:ext cx="244404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Budding in </a:t>
            </a:r>
            <a:r>
              <a:rPr b="1" lang="en-PH" sz="1800" spc="-1" strike="noStrike">
                <a:solidFill>
                  <a:srgbClr val="000000"/>
                </a:solidFill>
                <a:latin typeface="Lato"/>
                <a:ea typeface="&gt;`îþ"/>
              </a:rPr>
              <a:t>Hydra</a:t>
            </a:r>
            <a:endParaRPr b="0" lang="en-PH" sz="1800" spc="-1" strike="noStrike">
              <a:latin typeface="Arial"/>
            </a:endParaRPr>
          </a:p>
        </p:txBody>
      </p:sp>
      <p:sp>
        <p:nvSpPr>
          <p:cNvPr id="178" name=""/>
          <p:cNvSpPr/>
          <p:nvPr/>
        </p:nvSpPr>
        <p:spPr>
          <a:xfrm>
            <a:off x="9172440" y="4680000"/>
            <a:ext cx="2706840" cy="442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Budding in Yeast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819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2023-07-11T17:48:16Z</dcterms:modified>
  <cp:revision>119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