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11.png" ContentType="image/png"/>
  <Override PartName="/ppt/media/image9.png" ContentType="image/png"/>
  <Override PartName="/ppt/media/image10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4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1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4920" cy="6850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1800" cy="27918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7240" cy="38552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7240" cy="3769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4920" cy="6278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3360" cy="9633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7440" cy="10274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4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6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9240" cy="337752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211640" y="2340000"/>
            <a:ext cx="7488000" cy="228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Effects of Changing the Values of a, h, and k on the Graphs of a Quadratic Function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/>
          </p:nvPr>
        </p:nvSpPr>
        <p:spPr>
          <a:xfrm>
            <a:off x="720000" y="875520"/>
            <a:ext cx="1050840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Effects of Changing the Values of a, h, and k on the Graphs of a Quadratic Function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sp>
        <p:nvSpPr>
          <p:cNvPr id="154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55" name=""/>
          <p:cNvSpPr/>
          <p:nvPr/>
        </p:nvSpPr>
        <p:spPr>
          <a:xfrm>
            <a:off x="900000" y="1886040"/>
            <a:ext cx="10439640" cy="393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Solution: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b. y </a:t>
            </a:r>
            <a:r>
              <a:rPr b="0" lang="en-PH" sz="1800" spc="-1" strike="noStrike">
                <a:latin typeface="Lato"/>
                <a:ea typeface="€žjäþ"/>
              </a:rPr>
              <a:t>= (x - 5)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- 4, y = 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endParaRPr b="0" lang="en-PH" sz="217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17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The value of k in y = (x - 5)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- 4 is -4. Hence,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its graph is translated 4 units downward. The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value of h in y = (x - 5)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- 4 is 5. Hence,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its graph is translated five units to the right.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The graph of y = (x - 5)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- 4 is translated 4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units downward and 5 units to the right of the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graph of y = 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56" name="" descr=""/>
          <p:cNvPicPr/>
          <p:nvPr/>
        </p:nvPicPr>
        <p:blipFill>
          <a:blip r:embed="rId1"/>
          <a:stretch/>
        </p:blipFill>
        <p:spPr>
          <a:xfrm>
            <a:off x="6660000" y="1620000"/>
            <a:ext cx="4760640" cy="449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/>
          </p:nvPr>
        </p:nvSpPr>
        <p:spPr>
          <a:xfrm>
            <a:off x="720000" y="875520"/>
            <a:ext cx="1050840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Effects of Changing the Values of a, h, and k on the Graphs of a Quadratic Function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sp>
        <p:nvSpPr>
          <p:cNvPr id="158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59" name=""/>
          <p:cNvSpPr/>
          <p:nvPr/>
        </p:nvSpPr>
        <p:spPr>
          <a:xfrm>
            <a:off x="900000" y="1886040"/>
            <a:ext cx="10439640" cy="315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Remember: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value of a in y </a:t>
            </a:r>
            <a:r>
              <a:rPr b="0" lang="en-PH" sz="1800" spc="-1" strike="noStrike">
                <a:latin typeface="Lato"/>
                <a:ea typeface="€žjäþ"/>
              </a:rPr>
              <a:t>= a(x - h)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+ k determines the direction of the opening and the shape of the graph.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If a &gt; 0, the graph opens upward.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If a &lt; 0, the graph opens downward.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If |a| &lt; 1, the graph is wider than the graph of y = 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If |a| &gt; 1, the graph is narrower than the graph of y = 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/>
          </p:nvPr>
        </p:nvSpPr>
        <p:spPr>
          <a:xfrm>
            <a:off x="720000" y="875520"/>
            <a:ext cx="1050840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Effects of Changing the Values of a, h, and k on the Graphs of a Quadratic Function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sp>
        <p:nvSpPr>
          <p:cNvPr id="161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62" name=""/>
          <p:cNvSpPr/>
          <p:nvPr/>
        </p:nvSpPr>
        <p:spPr>
          <a:xfrm>
            <a:off x="900000" y="1886040"/>
            <a:ext cx="10439640" cy="315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3:</a:t>
            </a:r>
            <a:r>
              <a:rPr b="0" lang="en-PH" sz="1800" spc="-1" strike="noStrike">
                <a:latin typeface="Lato"/>
              </a:rPr>
              <a:t> </a:t>
            </a:r>
            <a:r>
              <a:rPr b="0" lang="en-PH" sz="1800" spc="-1" strike="noStrike">
                <a:latin typeface="Lato"/>
                <a:ea typeface="€žjäþ"/>
              </a:rPr>
              <a:t>Compare the graph of the first equation to the graph of the second equation.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                      </a:t>
            </a:r>
            <a:r>
              <a:rPr b="0" lang="en-PH" sz="1800" spc="-1" strike="noStrike">
                <a:latin typeface="Lato"/>
                <a:ea typeface="€žjäþ"/>
              </a:rPr>
              <a:t>a. y = 3x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, y = 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endParaRPr b="0" lang="en-PH" sz="217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17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                      </a:t>
            </a:r>
            <a:r>
              <a:rPr b="0" lang="en-PH" sz="1800" spc="-1" strike="noStrike">
                <a:latin typeface="Lato"/>
                <a:ea typeface="€žjäþ"/>
              </a:rPr>
              <a:t>b. y = 4x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, y = -4x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endParaRPr b="0" lang="en-PH" sz="217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17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17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63" name="" descr=""/>
          <p:cNvPicPr/>
          <p:nvPr/>
        </p:nvPicPr>
        <p:blipFill>
          <a:blip r:embed="rId1"/>
          <a:stretch/>
        </p:blipFill>
        <p:spPr>
          <a:xfrm>
            <a:off x="2226240" y="3600000"/>
            <a:ext cx="3713760" cy="720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/>
          </p:nvPr>
        </p:nvSpPr>
        <p:spPr>
          <a:xfrm>
            <a:off x="720000" y="875520"/>
            <a:ext cx="1050840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Effects of Changing the Values of a, h, and k on the Graphs of a Quadratic Function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sp>
        <p:nvSpPr>
          <p:cNvPr id="165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66" name=""/>
          <p:cNvSpPr/>
          <p:nvPr/>
        </p:nvSpPr>
        <p:spPr>
          <a:xfrm>
            <a:off x="900000" y="1886040"/>
            <a:ext cx="10439640" cy="315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</a:t>
            </a:r>
            <a:r>
              <a:rPr b="0" lang="en-PH" sz="1800" spc="-1" strike="noStrike">
                <a:latin typeface="Lato"/>
              </a:rPr>
              <a:t>a. y </a:t>
            </a:r>
            <a:r>
              <a:rPr b="0" lang="en-PH" sz="1800" spc="-1" strike="noStrike">
                <a:latin typeface="Lato"/>
                <a:ea typeface="€žjäþ"/>
              </a:rPr>
              <a:t>= 3x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, y = 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endParaRPr b="0" lang="en-PH" sz="217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Solution: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The graphs of y = 3x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and y = 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open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upward. The graph of y = 3x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is narrower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than the graph of y = 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67" name="" descr=""/>
          <p:cNvPicPr/>
          <p:nvPr/>
        </p:nvPicPr>
        <p:blipFill>
          <a:blip r:embed="rId1"/>
          <a:stretch/>
        </p:blipFill>
        <p:spPr>
          <a:xfrm>
            <a:off x="6840000" y="1440000"/>
            <a:ext cx="3648240" cy="4672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/>
          </p:nvPr>
        </p:nvSpPr>
        <p:spPr>
          <a:xfrm>
            <a:off x="720000" y="875520"/>
            <a:ext cx="1050840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Effects of Changing the Values of a, h, and k on the Graphs of a Quadratic Function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sp>
        <p:nvSpPr>
          <p:cNvPr id="169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70" name=""/>
          <p:cNvSpPr/>
          <p:nvPr/>
        </p:nvSpPr>
        <p:spPr>
          <a:xfrm>
            <a:off x="900000" y="1886040"/>
            <a:ext cx="10439640" cy="332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b. y </a:t>
            </a:r>
            <a:r>
              <a:rPr b="0" lang="en-PH" sz="1800" spc="-1" strike="noStrike">
                <a:latin typeface="Lato"/>
                <a:ea typeface="€žjäþ"/>
              </a:rPr>
              <a:t>= 4x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, y = -4x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endParaRPr b="0" lang="en-PH" sz="217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Solution: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The graphs of y = 4x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and y = -4x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where the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values of a have the same absolute value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which is 4 have the same shape. The graph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of y = 4x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opens upward and the graph of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y = -4x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opens downward.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71" name="" descr=""/>
          <p:cNvPicPr/>
          <p:nvPr/>
        </p:nvPicPr>
        <p:blipFill>
          <a:blip r:embed="rId1"/>
          <a:stretch/>
        </p:blipFill>
        <p:spPr>
          <a:xfrm>
            <a:off x="6660000" y="1416960"/>
            <a:ext cx="4139640" cy="4702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/>
          </p:nvPr>
        </p:nvSpPr>
        <p:spPr>
          <a:xfrm>
            <a:off x="720000" y="875520"/>
            <a:ext cx="1050840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Effects of Changing the Values of a, h, and k on the Graphs of a Quadratic Function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sp>
        <p:nvSpPr>
          <p:cNvPr id="173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74" name=""/>
          <p:cNvSpPr/>
          <p:nvPr/>
        </p:nvSpPr>
        <p:spPr>
          <a:xfrm>
            <a:off x="900000" y="1886040"/>
            <a:ext cx="10439640" cy="332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Solution: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r>
              <a:rPr b="0" lang="en-PH" sz="1800" spc="-1" strike="noStrike">
                <a:latin typeface="Lato"/>
                <a:ea typeface=""/>
              </a:rPr>
              <a:t>The graphs of </a:t>
            </a:r>
            <a:endParaRPr b="0" lang="en-PH" sz="1800" spc="-1" strike="noStrike">
              <a:latin typeface=""/>
              <a:ea typeface=""/>
            </a:endParaRPr>
          </a:p>
          <a:p>
            <a:r>
              <a:rPr b="0" lang="en-PH" sz="1800" spc="-1" strike="noStrike">
                <a:latin typeface="Lato"/>
                <a:ea typeface=""/>
              </a:rPr>
              <a:t>and y </a:t>
            </a:r>
            <a:r>
              <a:rPr b="0" lang="en-PH" sz="1800" spc="-1" strike="noStrike">
                <a:latin typeface="Lato"/>
                <a:ea typeface="€ÎÖëþ"/>
              </a:rPr>
              <a:t>= </a:t>
            </a:r>
            <a:r>
              <a:rPr b="0" lang="en-PH" sz="1800" spc="-1" strike="noStrike">
                <a:latin typeface="Lato"/>
                <a:ea typeface=""/>
              </a:rPr>
              <a:t>x</a:t>
            </a:r>
            <a:r>
              <a:rPr b="0" lang="en-PH" sz="2172" spc="-1" strike="noStrike" baseline="14000000">
                <a:latin typeface="Lato"/>
                <a:ea typeface=""/>
              </a:rPr>
              <a:t>2</a:t>
            </a:r>
            <a:r>
              <a:rPr b="0" lang="en-PH" sz="1800" spc="-1" strike="noStrike">
                <a:latin typeface="Lato"/>
                <a:ea typeface=""/>
              </a:rPr>
              <a:t> </a:t>
            </a:r>
            <a:r>
              <a:rPr b="0" lang="en-PH" sz="1800" spc="-1" strike="noStrike">
                <a:latin typeface="Lato"/>
                <a:ea typeface="€ÎÖëþ"/>
              </a:rPr>
              <a:t>- </a:t>
            </a:r>
            <a:r>
              <a:rPr b="0" lang="en-PH" sz="1800" spc="-1" strike="noStrike">
                <a:latin typeface="Lato"/>
                <a:ea typeface=""/>
              </a:rPr>
              <a:t>10</a:t>
            </a:r>
            <a:endParaRPr b="0" lang="en-PH" sz="1800" spc="-1" strike="noStrike">
              <a:latin typeface=""/>
              <a:ea typeface=""/>
            </a:endParaRPr>
          </a:p>
          <a:p>
            <a:r>
              <a:rPr b="0" lang="en-PH" sz="1800" spc="-1" strike="noStrike">
                <a:latin typeface="Lato"/>
                <a:ea typeface=""/>
              </a:rPr>
              <a:t>open upward. The graph of</a:t>
            </a:r>
            <a:endParaRPr b="0" lang="en-PH" sz="1800" spc="-1" strike="noStrike">
              <a:latin typeface=""/>
              <a:ea typeface=""/>
            </a:endParaRPr>
          </a:p>
          <a:p>
            <a:endParaRPr b="0" lang="en-PH" sz="1800" spc="-1" strike="noStrike">
              <a:latin typeface=""/>
              <a:ea typeface=""/>
            </a:endParaRPr>
          </a:p>
          <a:p>
            <a:r>
              <a:rPr b="0" lang="en-PH" sz="1800" spc="-1" strike="noStrike">
                <a:latin typeface="Lato"/>
                <a:ea typeface=""/>
              </a:rPr>
              <a:t>is wider than the graph of y </a:t>
            </a:r>
            <a:r>
              <a:rPr b="0" lang="en-PH" sz="1800" spc="-1" strike="noStrike">
                <a:latin typeface="Lato"/>
                <a:ea typeface="€ÎÖëþ"/>
              </a:rPr>
              <a:t>= </a:t>
            </a:r>
            <a:r>
              <a:rPr b="0" lang="en-PH" sz="1800" spc="-1" strike="noStrike">
                <a:latin typeface="Lato"/>
                <a:ea typeface=""/>
              </a:rPr>
              <a:t>x</a:t>
            </a:r>
            <a:r>
              <a:rPr b="0" lang="en-PH" sz="2172" spc="-1" strike="noStrike" baseline="14000000">
                <a:latin typeface="Lato"/>
                <a:ea typeface=""/>
              </a:rPr>
              <a:t>2</a:t>
            </a:r>
            <a:r>
              <a:rPr b="0" lang="en-PH" sz="1800" spc="-1" strike="noStrike">
                <a:latin typeface="Lato"/>
                <a:ea typeface=""/>
              </a:rPr>
              <a:t> </a:t>
            </a:r>
            <a:r>
              <a:rPr b="0" lang="en-PH" sz="1800" spc="-1" strike="noStrike">
                <a:latin typeface="Lato"/>
                <a:ea typeface="€ÎÖëþ"/>
              </a:rPr>
              <a:t>- </a:t>
            </a:r>
            <a:r>
              <a:rPr b="0" lang="en-PH" sz="1800" spc="-1" strike="noStrike">
                <a:latin typeface="Lato"/>
                <a:ea typeface=""/>
              </a:rPr>
              <a:t>10.</a:t>
            </a:r>
            <a:endParaRPr b="0" lang="en-PH" sz="1800" spc="-1" strike="noStrike">
              <a:latin typeface=""/>
              <a:ea typeface="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75" name="" descr=""/>
          <p:cNvPicPr/>
          <p:nvPr/>
        </p:nvPicPr>
        <p:blipFill>
          <a:blip r:embed="rId1"/>
          <a:stretch/>
        </p:blipFill>
        <p:spPr>
          <a:xfrm>
            <a:off x="6660000" y="1416960"/>
            <a:ext cx="4139640" cy="4702680"/>
          </a:xfrm>
          <a:prstGeom prst="rect">
            <a:avLst/>
          </a:prstGeom>
          <a:ln w="0">
            <a:noFill/>
          </a:ln>
        </p:spPr>
      </p:pic>
      <p:pic>
        <p:nvPicPr>
          <p:cNvPr id="176" name="" descr=""/>
          <p:cNvPicPr/>
          <p:nvPr/>
        </p:nvPicPr>
        <p:blipFill>
          <a:blip r:embed="rId2"/>
          <a:stretch/>
        </p:blipFill>
        <p:spPr>
          <a:xfrm>
            <a:off x="966240" y="1800000"/>
            <a:ext cx="3713760" cy="720000"/>
          </a:xfrm>
          <a:prstGeom prst="rect">
            <a:avLst/>
          </a:prstGeom>
          <a:ln w="0">
            <a:noFill/>
          </a:ln>
        </p:spPr>
      </p:pic>
      <p:pic>
        <p:nvPicPr>
          <p:cNvPr id="177" name="" descr=""/>
          <p:cNvPicPr/>
          <p:nvPr/>
        </p:nvPicPr>
        <p:blipFill>
          <a:blip r:embed="rId3"/>
          <a:stretch/>
        </p:blipFill>
        <p:spPr>
          <a:xfrm>
            <a:off x="2520000" y="2716920"/>
            <a:ext cx="1422360" cy="703080"/>
          </a:xfrm>
          <a:prstGeom prst="rect">
            <a:avLst/>
          </a:prstGeom>
          <a:ln w="0">
            <a:noFill/>
          </a:ln>
        </p:spPr>
      </p:pic>
      <p:pic>
        <p:nvPicPr>
          <p:cNvPr id="178" name="" descr=""/>
          <p:cNvPicPr/>
          <p:nvPr/>
        </p:nvPicPr>
        <p:blipFill>
          <a:blip r:embed="rId4"/>
          <a:stretch/>
        </p:blipFill>
        <p:spPr>
          <a:xfrm>
            <a:off x="3780000" y="3420000"/>
            <a:ext cx="1195560" cy="540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/>
          </p:nvPr>
        </p:nvSpPr>
        <p:spPr>
          <a:xfrm>
            <a:off x="720000" y="875520"/>
            <a:ext cx="1050840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Effects of Changing the Values of a, h, and k on the Graphs of a Quadratic Function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sp>
        <p:nvSpPr>
          <p:cNvPr id="180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81" name=""/>
          <p:cNvSpPr/>
          <p:nvPr/>
        </p:nvSpPr>
        <p:spPr>
          <a:xfrm>
            <a:off x="900000" y="1886040"/>
            <a:ext cx="10439640" cy="370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KEY TAKEAWAYS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quadratic function: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</a:rPr>
              <a:t>f(x)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žjäþ"/>
              </a:rPr>
              <a:t>= a(x - h)2 + k, a ≠ 0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žjäþ"/>
              </a:rPr>
              <a:t>is written in the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žjäþ"/>
              </a:rPr>
              <a:t>vertex form or standard form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žjäþ"/>
              </a:rPr>
              <a:t>. The graph is a parabola whose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žjäþ"/>
              </a:rPr>
              <a:t>vertex is at point (h, k)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žjäþ"/>
              </a:rPr>
              <a:t>. The parabola is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žjäþ"/>
              </a:rPr>
              <a:t>symmetric to the line x = h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žjäþ"/>
              </a:rPr>
              <a:t>. If a &gt; 0, the parabola opens upward; if a &lt; 0, the parabola opens downward. The value of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€žjäþ"/>
              </a:rPr>
              <a:t>h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žjäþ"/>
              </a:rPr>
              <a:t> translates the graph horizontally, and the value of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€žjäþ"/>
              </a:rPr>
              <a:t>k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žjäþ"/>
              </a:rPr>
              <a:t> translates the graph vertically.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/>
          </p:nvPr>
        </p:nvSpPr>
        <p:spPr>
          <a:xfrm>
            <a:off x="720000" y="875520"/>
            <a:ext cx="1050840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Effects of Changing the Values of a, h, and k on the Graphs of a Quadratic Function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900000" y="2318760"/>
            <a:ext cx="5579640" cy="29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en-PH" sz="1800" spc="-1" strike="noStrike">
                <a:latin typeface="Lato"/>
              </a:rPr>
              <a:t>         </a:t>
            </a:r>
            <a:r>
              <a:rPr b="0" lang="en-PH" sz="1800" spc="-1" strike="noStrike">
                <a:latin typeface="Lato"/>
              </a:rPr>
              <a:t>The equations of the families of parabolas are closely related. Hence, changing a parameter in an equation results in a different parabola in the family.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en-PH" sz="1800" spc="-1" strike="noStrike">
                <a:latin typeface="Lato"/>
              </a:rPr>
              <a:t>         </a:t>
            </a:r>
            <a:r>
              <a:rPr b="0" lang="en-PH" sz="1800" spc="-1" strike="noStrike">
                <a:latin typeface="Lato"/>
              </a:rPr>
              <a:t>The graphs of y </a:t>
            </a:r>
            <a:r>
              <a:rPr b="0" lang="en-PH" sz="1800" spc="-1" strike="noStrike">
                <a:latin typeface="Lato"/>
                <a:ea typeface="€žjäþ"/>
              </a:rPr>
              <a:t>= x2, y = x2 + 1, and y = x2 - 2 on one set of axes are shown at the right. The values of k in these equations are 0, 1, and -2, respectively.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en-PH" sz="1800" spc="-1" strike="noStrike">
                <a:latin typeface="Lato"/>
                <a:ea typeface="€žjäþ"/>
              </a:rPr>
              <a:t>      </a:t>
            </a:r>
            <a:r>
              <a:rPr b="0" lang="en-PH" sz="1800" spc="-1" strike="noStrike">
                <a:latin typeface="Lato"/>
                <a:ea typeface="€žjäþ"/>
              </a:rPr>
              <a:t>The graphs are: all the same shape, all open upward, and all have their vertex on the y-axis.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128" name="" descr=""/>
          <p:cNvPicPr/>
          <p:nvPr/>
        </p:nvPicPr>
        <p:blipFill>
          <a:blip r:embed="rId1"/>
          <a:stretch/>
        </p:blipFill>
        <p:spPr>
          <a:xfrm>
            <a:off x="7200000" y="1440000"/>
            <a:ext cx="3959640" cy="4626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/>
          </p:nvPr>
        </p:nvSpPr>
        <p:spPr>
          <a:xfrm>
            <a:off x="720000" y="875520"/>
            <a:ext cx="1050840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Effects of Changing the Values of a, h, and k on the Graphs of a Quadratic Function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900000" y="2160000"/>
            <a:ext cx="10439640" cy="315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en-PH" sz="1800" spc="-1" strike="noStrike">
                <a:latin typeface="Lato"/>
              </a:rPr>
              <a:t>         </a:t>
            </a:r>
            <a:r>
              <a:rPr b="0" lang="en-PH" sz="1800" spc="-1" strike="noStrike">
                <a:latin typeface="Lato"/>
              </a:rPr>
              <a:t>The graph of y </a:t>
            </a:r>
            <a:r>
              <a:rPr b="0" lang="en-PH" sz="1800" spc="-1" strike="noStrike">
                <a:latin typeface="Lato"/>
                <a:ea typeface="€žjäþ"/>
              </a:rPr>
              <a:t>= 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+ 1 is translated one unit upward as compared to the graph of y = 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while the graph of y = 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- 2 is translated two units downward as compared to the graph of y = 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.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en-PH" sz="1800" spc="-1" strike="noStrike">
                <a:latin typeface="Lato"/>
                <a:ea typeface="€žjäþ"/>
              </a:rPr>
              <a:t>          </a:t>
            </a:r>
            <a:r>
              <a:rPr b="0" lang="en-PH" sz="1800" spc="-1" strike="noStrike">
                <a:latin typeface="Lato"/>
                <a:ea typeface="€žjäþ"/>
              </a:rPr>
              <a:t>In general, changing the value of k in y = a(x - h)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+ k translates the parabola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Vertically.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If k &gt; 0, the parabola is translated k units upward.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If k &lt; 0, the parabola is translated k units downward.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/>
          </p:nvPr>
        </p:nvSpPr>
        <p:spPr>
          <a:xfrm>
            <a:off x="720000" y="875520"/>
            <a:ext cx="1050840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Effects of Changing the Values of a, h, and k on the Graphs of a Quadratic Function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900000" y="2160000"/>
            <a:ext cx="10439640" cy="315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1: </a:t>
            </a:r>
            <a:r>
              <a:rPr b="0" lang="en-PH" sz="1800" spc="-1" strike="noStrike">
                <a:latin typeface="Lato"/>
                <a:ea typeface="€žjäþ"/>
              </a:rPr>
              <a:t>Compare the graph of the first equation to the graph of the second equation.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a. y = 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- 7, y = 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                                           b. y = 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+ 10, y = 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endParaRPr b="0" lang="en-PH" sz="217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/>
          </p:nvPr>
        </p:nvSpPr>
        <p:spPr>
          <a:xfrm>
            <a:off x="720000" y="875520"/>
            <a:ext cx="1050840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Effects of Changing the Values of a, h, and k on the Graphs of a Quadratic Function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900000" y="2160000"/>
            <a:ext cx="10439640" cy="315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Solution: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a. y </a:t>
            </a:r>
            <a:r>
              <a:rPr b="0" lang="en-PH" sz="1800" spc="-1" strike="noStrike">
                <a:latin typeface="Lato"/>
                <a:ea typeface="€žjäþ"/>
              </a:rPr>
              <a:t>= 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- 7, y = 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The graph of y = 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- 7 is translated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7 units downward.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8" name="" descr=""/>
          <p:cNvPicPr/>
          <p:nvPr/>
        </p:nvPicPr>
        <p:blipFill>
          <a:blip r:embed="rId1"/>
          <a:stretch/>
        </p:blipFill>
        <p:spPr>
          <a:xfrm>
            <a:off x="5797080" y="1671840"/>
            <a:ext cx="4462560" cy="4267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/>
          </p:nvPr>
        </p:nvSpPr>
        <p:spPr>
          <a:xfrm>
            <a:off x="720000" y="875520"/>
            <a:ext cx="1050840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Effects of Changing the Values of a, h, and k on the Graphs of a Quadratic Function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900000" y="2160000"/>
            <a:ext cx="10439640" cy="315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Solution: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b. y </a:t>
            </a:r>
            <a:r>
              <a:rPr b="0" lang="en-PH" sz="1800" spc="-1" strike="noStrike">
                <a:latin typeface="Lato"/>
                <a:ea typeface="€žjäþ"/>
              </a:rPr>
              <a:t>= 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+ 10, y = 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endParaRPr b="0" lang="en-PH" sz="217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17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The graph of y = 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+ 10 is translated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10 units upward.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42" name="" descr=""/>
          <p:cNvPicPr/>
          <p:nvPr/>
        </p:nvPicPr>
        <p:blipFill>
          <a:blip r:embed="rId1"/>
          <a:stretch/>
        </p:blipFill>
        <p:spPr>
          <a:xfrm>
            <a:off x="5760000" y="1620000"/>
            <a:ext cx="4859640" cy="4549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/>
          </p:nvPr>
        </p:nvSpPr>
        <p:spPr>
          <a:xfrm>
            <a:off x="720000" y="875520"/>
            <a:ext cx="1050840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Effects of Changing the Values of a, h, and k on the Graphs of a Quadratic Function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5" name=""/>
          <p:cNvSpPr/>
          <p:nvPr/>
        </p:nvSpPr>
        <p:spPr>
          <a:xfrm>
            <a:off x="900000" y="2160000"/>
            <a:ext cx="10439640" cy="315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Remember: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Changing the value of h in y </a:t>
            </a:r>
            <a:r>
              <a:rPr b="0" lang="en-PH" sz="1800" spc="-1" strike="noStrike">
                <a:latin typeface="Lato"/>
                <a:ea typeface="€žjäþ"/>
              </a:rPr>
              <a:t>= a(x - h)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+ k translates the graph horizontally.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If h &gt; 0, the graph translates h units to the right.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If h &lt; 0, the graph translates h units to the left.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/>
          </p:nvPr>
        </p:nvSpPr>
        <p:spPr>
          <a:xfrm>
            <a:off x="720000" y="875520"/>
            <a:ext cx="1050840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Effects of Changing the Values of a, h, and k on the Graphs of a Quadratic Function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8" name=""/>
          <p:cNvSpPr/>
          <p:nvPr/>
        </p:nvSpPr>
        <p:spPr>
          <a:xfrm>
            <a:off x="900000" y="2160000"/>
            <a:ext cx="10439640" cy="315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2: </a:t>
            </a:r>
            <a:r>
              <a:rPr b="0" lang="en-PH" sz="1800" spc="-1" strike="noStrike">
                <a:latin typeface="Lato"/>
                <a:ea typeface="€žjäþ"/>
              </a:rPr>
              <a:t>Compare the graph of the first equation to the graph of the second equation.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a. y = (x - 3)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+ 9, y = 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+ 9                             b. y = (x - 5)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- 4, y = 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endParaRPr b="0" lang="en-PH" sz="217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/>
          </p:nvPr>
        </p:nvSpPr>
        <p:spPr>
          <a:xfrm>
            <a:off x="720000" y="875520"/>
            <a:ext cx="1050840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Effects of Changing the Values of a, h, and k on the Graphs of a Quadratic Function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sp>
        <p:nvSpPr>
          <p:cNvPr id="150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51" name=""/>
          <p:cNvSpPr/>
          <p:nvPr/>
        </p:nvSpPr>
        <p:spPr>
          <a:xfrm>
            <a:off x="900000" y="1886040"/>
            <a:ext cx="10439640" cy="315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Solution: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a. y </a:t>
            </a:r>
            <a:r>
              <a:rPr b="0" lang="en-PH" sz="1800" spc="-1" strike="noStrike">
                <a:latin typeface="Lato"/>
                <a:ea typeface="€žjäþ"/>
              </a:rPr>
              <a:t>= (x - 3)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+ 9, y = 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+ 9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The value of h in y = (x - 3)2 + 9 is 3. Hence,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its graph is translated 3 units to the right of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the graph of y = x2 + 9.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52" name="" descr=""/>
          <p:cNvPicPr/>
          <p:nvPr/>
        </p:nvPicPr>
        <p:blipFill>
          <a:blip r:embed="rId1"/>
          <a:stretch/>
        </p:blipFill>
        <p:spPr>
          <a:xfrm>
            <a:off x="6660000" y="1621440"/>
            <a:ext cx="4499640" cy="4318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610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2023-05-08T13:11:08Z</dcterms:modified>
  <cp:revision>57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