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51440" cy="68173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58320" cy="2758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63760" cy="3821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63760" cy="343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51440" cy="594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29880" cy="929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93960" cy="993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5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8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75760" cy="33440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41040" y="2844000"/>
            <a:ext cx="8417880" cy="10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3960000" y="2400120"/>
            <a:ext cx="8373600" cy="19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192120" y="2160000"/>
            <a:ext cx="7679520" cy="39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4140000" y="259200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ffffff"/>
              </a:solidFill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 txBox="1"/>
          <p:nvPr/>
        </p:nvSpPr>
        <p:spPr>
          <a:xfrm>
            <a:off x="2521080" y="42048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1116000" y="2127240"/>
            <a:ext cx="10182600" cy="417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The author’s ____________ is the reason why the author has written a text or piece.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mood                  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  <a:ea typeface="AppleSystemUIFont"/>
              </a:rPr>
              <a:t>B. purpose</a:t>
            </a:r>
            <a:r>
              <a:rPr b="0" lang="en-PH" sz="2000" spc="-1" strike="noStrike">
                <a:latin typeface="Lato"/>
                <a:ea typeface="AppleSystemUIFont"/>
              </a:rPr>
              <a:t>                   C. tone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4. The ____________ of the text is a depiction of the author’s feelings about the theme or      topic.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mood                   B. purpose                    C. t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  <a:ea typeface="AppleSystemUIFont"/>
              </a:rPr>
              <a:t>one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5. The ____________ of the text is the atmosphere generated by the author’s techniques 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in writing.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  <a:ea typeface="AppleSystemUIFont"/>
              </a:rPr>
              <a:t> 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  <a:ea typeface="AppleSystemUIFont"/>
              </a:rPr>
              <a:t>A. mood</a:t>
            </a:r>
            <a:r>
              <a:rPr b="0" lang="en-PH" sz="2000" spc="-1" strike="noStrike">
                <a:latin typeface="Lato"/>
                <a:ea typeface="AppleSystemUIFont"/>
              </a:rPr>
              <a:t>                   B. purpose                    C. tone</a:t>
            </a:r>
            <a:endParaRPr b="0" lang="en-PH" sz="20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 txBox="1"/>
          <p:nvPr/>
        </p:nvSpPr>
        <p:spPr>
          <a:xfrm>
            <a:off x="2521080" y="24048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1116000" y="2307240"/>
            <a:ext cx="10182600" cy="417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The author’s ____________ is the reason why the author has written a text or piece.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mood               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B. purpose</a:t>
            </a:r>
            <a:r>
              <a:rPr b="0" lang="en-PH" sz="2000" spc="-1" strike="noStrike">
                <a:latin typeface="Lato"/>
                <a:ea typeface="AppleSystemUIFont"/>
              </a:rPr>
              <a:t>                   C. Tone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4. The ____________ of the text is a depiction of the author’s feelings about the theme or      topic.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Mood                   B. purpose                    C.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Tone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5. The ____________ of the text is the atmosphere generated by the author’s techniques 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in writing.</a:t>
            </a:r>
            <a:endParaRPr b="0" lang="en-PH" sz="20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A. mood</a:t>
            </a:r>
            <a:r>
              <a:rPr b="0" lang="en-PH" sz="2000" spc="-1" strike="noStrike">
                <a:latin typeface="Lato"/>
                <a:ea typeface="AppleSystemUIFont"/>
              </a:rPr>
              <a:t>                   B. purpose                    C. tone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5040000" y="1620360"/>
            <a:ext cx="1980000" cy="41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1" lang="en-PH" sz="1800" spc="-1" strike="noStrike">
              <a:solidFill>
                <a:srgbClr val="c9211e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 txBox="1"/>
          <p:nvPr/>
        </p:nvSpPr>
        <p:spPr>
          <a:xfrm>
            <a:off x="2343240" y="42012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885600" y="2061000"/>
            <a:ext cx="10454400" cy="281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When reading through different texts, one may notice that an author may have used different elements to catch and retain your attention. These elements make a literary piece more interesting and engaging. </a:t>
            </a:r>
            <a:endParaRPr b="0" lang="en-PH" sz="2000" spc="-1" strike="noStrike">
              <a:latin typeface="Lato"/>
              <a:ea typeface="~_x001d_ïþ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1260000" y="3248640"/>
            <a:ext cx="990000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  <a:ea typeface=""/>
              </a:rPr>
              <a:t>a. </a:t>
            </a:r>
            <a:r>
              <a:rPr b="1" lang="en-PH" sz="2000" spc="-1" strike="noStrike">
                <a:latin typeface="Lato"/>
                <a:ea typeface=""/>
              </a:rPr>
              <a:t>Tone</a:t>
            </a:r>
            <a:r>
              <a:rPr b="0" lang="en-PH" sz="2000" spc="-1" strike="noStrike">
                <a:latin typeface="Lato"/>
                <a:ea typeface=""/>
              </a:rPr>
              <a:t> is how the author feels about the subject or the author’s attitude toward the 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  <a:ea typeface=""/>
              </a:rPr>
              <a:t>     </a:t>
            </a:r>
            <a:r>
              <a:rPr b="0" lang="en-PH" sz="2000" spc="-1" strike="noStrike">
                <a:latin typeface="Lato"/>
                <a:ea typeface=""/>
              </a:rPr>
              <a:t>topic. </a:t>
            </a:r>
            <a:r>
              <a:rPr b="0" lang="en-PH" sz="2000" spc="-1" strike="noStrike">
                <a:latin typeface="Lato"/>
              </a:rPr>
              <a:t>It influences the adjectives used to describe the characters’ attitude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</a:rPr>
              <a:t>     </a:t>
            </a:r>
            <a:r>
              <a:rPr b="1" i="1" lang="en-PH" sz="2000" spc="-1" strike="noStrike">
                <a:latin typeface="Lato"/>
              </a:rPr>
              <a:t>Example:</a:t>
            </a:r>
            <a:r>
              <a:rPr b="0" lang="en-PH" sz="2000" spc="-1" strike="noStrike">
                <a:latin typeface="Lato"/>
              </a:rPr>
              <a:t> serious, joyful, angry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1260000" y="4528440"/>
            <a:ext cx="9900000" cy="123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  <a:ea typeface=""/>
              </a:rPr>
              <a:t>b. </a:t>
            </a:r>
            <a:r>
              <a:rPr b="1" lang="en-PH" sz="2000" spc="-1" strike="noStrike">
                <a:latin typeface="Lato"/>
                <a:ea typeface=""/>
              </a:rPr>
              <a:t>Mood</a:t>
            </a:r>
            <a:r>
              <a:rPr b="0" lang="en-PH" sz="2000" spc="-1" strike="noStrike">
                <a:latin typeface="Lato"/>
                <a:ea typeface=""/>
              </a:rPr>
              <a:t> is a certain emotional atmosphere created by the author, and the reader 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  <a:ea typeface=""/>
              </a:rPr>
              <a:t>    </a:t>
            </a:r>
            <a:r>
              <a:rPr b="0" lang="en-PH" sz="2000" spc="-1" strike="noStrike">
                <a:latin typeface="Lato"/>
              </a:rPr>
              <a:t>experiences the emotions created by the author’s intention. All the choices for 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the setting, images, objects, and details contribute to creating the mood.</a:t>
            </a:r>
            <a:endParaRPr b="0" lang="en-PH" sz="20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 txBox="1"/>
          <p:nvPr/>
        </p:nvSpPr>
        <p:spPr>
          <a:xfrm>
            <a:off x="2343600" y="45648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1252800" y="2096640"/>
            <a:ext cx="976320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  <a:ea typeface=""/>
              </a:rPr>
              <a:t>c. </a:t>
            </a:r>
            <a:r>
              <a:rPr b="1" lang="en-PH" sz="2000" spc="-1" strike="noStrike">
                <a:latin typeface="Lato"/>
                <a:ea typeface=""/>
              </a:rPr>
              <a:t>Technique</a:t>
            </a:r>
            <a:r>
              <a:rPr b="0" lang="en-PH" sz="2000" spc="-1" strike="noStrike">
                <a:latin typeface="Lato"/>
                <a:ea typeface=""/>
              </a:rPr>
              <a:t> is how the author creates the mood. The author will use props, 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  <a:ea typeface=""/>
              </a:rPr>
              <a:t>    </a:t>
            </a:r>
            <a:r>
              <a:rPr b="0" lang="en-PH" sz="2000" spc="-1" strike="noStrike">
                <a:latin typeface="Lato"/>
                <a:ea typeface=""/>
              </a:rPr>
              <a:t>locations, </a:t>
            </a:r>
            <a:r>
              <a:rPr b="0" lang="en-PH" sz="2000" spc="-1" strike="noStrike">
                <a:latin typeface="Lato"/>
              </a:rPr>
              <a:t>and costumes to do this, e.g., horror—darkness, castles, and middle-   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age costumes, etc.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1263600" y="3393000"/>
            <a:ext cx="9716400" cy="77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  <a:ea typeface=""/>
              </a:rPr>
              <a:t>d. </a:t>
            </a:r>
            <a:r>
              <a:rPr b="1" lang="en-PH" sz="2000" spc="-1" strike="noStrike">
                <a:latin typeface="Lato"/>
                <a:ea typeface=""/>
              </a:rPr>
              <a:t>Purpose</a:t>
            </a:r>
            <a:r>
              <a:rPr b="0" lang="en-PH" sz="2000" spc="-1" strike="noStrike">
                <a:latin typeface="Lato"/>
                <a:ea typeface=""/>
              </a:rPr>
              <a:t> refers to the “reason” and “intention” behind the author’s writing.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1299600" y="4212000"/>
            <a:ext cx="950040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latin typeface="Lato"/>
                <a:ea typeface=""/>
              </a:rPr>
              <a:t>	</a:t>
            </a:r>
            <a:r>
              <a:rPr b="0" lang="en-PH" sz="2000" spc="-1" strike="noStrike">
                <a:latin typeface="Lato"/>
                <a:ea typeface=""/>
              </a:rPr>
              <a:t>The </a:t>
            </a:r>
            <a:r>
              <a:rPr b="1" lang="en-PH" sz="2000" spc="-1" strike="noStrike">
                <a:latin typeface="Lato"/>
                <a:ea typeface=""/>
              </a:rPr>
              <a:t>author’s purpose</a:t>
            </a:r>
            <a:r>
              <a:rPr b="0" lang="en-PH" sz="2000" spc="-1" strike="noStrike">
                <a:latin typeface="Lato"/>
                <a:ea typeface=""/>
              </a:rPr>
              <a:t>, on the other hand, is the motivation behind deciding to write the </a:t>
            </a:r>
            <a:r>
              <a:rPr b="0" lang="en-PH" sz="2000" spc="-1" strike="noStrike">
                <a:latin typeface="Lato"/>
              </a:rPr>
              <a:t>topic, in the first place. If you are able to identify the author’s purpose accurately, you will be able to better appreciate a piece of writing.</a:t>
            </a:r>
            <a:endParaRPr b="0" lang="en-PH" sz="20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 txBox="1"/>
          <p:nvPr/>
        </p:nvSpPr>
        <p:spPr>
          <a:xfrm>
            <a:off x="2343960" y="49284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1069920" y="2244240"/>
            <a:ext cx="1005408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latin typeface="Lato"/>
                <a:ea typeface=""/>
              </a:rPr>
              <a:t>	</a:t>
            </a:r>
            <a:r>
              <a:rPr b="0" lang="en-PH" sz="2000" spc="-1" strike="noStrike">
                <a:latin typeface="Lato"/>
                <a:ea typeface=""/>
              </a:rPr>
              <a:t>The </a:t>
            </a:r>
            <a:r>
              <a:rPr b="1" lang="en-PH" sz="2000" spc="-1" strike="noStrike">
                <a:latin typeface="Lato"/>
                <a:ea typeface=""/>
              </a:rPr>
              <a:t>author’s purpose</a:t>
            </a:r>
            <a:r>
              <a:rPr b="0" lang="en-PH" sz="2000" spc="-1" strike="noStrike">
                <a:latin typeface="Lato"/>
                <a:ea typeface=""/>
              </a:rPr>
              <a:t> may be one or a combination of the following: it may be to entertain and make people laugh; it may be to persuade </a:t>
            </a:r>
            <a:r>
              <a:rPr b="0" lang="en-PH" sz="2000" spc="-1" strike="noStrike">
                <a:latin typeface="Lato"/>
                <a:ea typeface="~_x001d_ïþ"/>
              </a:rPr>
              <a:t>or influence people to believe in </a:t>
            </a:r>
            <a:r>
              <a:rPr b="0" lang="en-PH" sz="2000" spc="-1" strike="noStrike">
                <a:latin typeface="Lato"/>
                <a:ea typeface=""/>
              </a:rPr>
              <a:t>something; and sometimes, it may be simply to inform or teach something. 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1531080" y="3651840"/>
            <a:ext cx="9448920" cy="181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en-PH" sz="2000" spc="-1" strike="noStrike">
                <a:latin typeface="Lato"/>
                <a:ea typeface=""/>
              </a:rPr>
              <a:t>Persuade or convince:</a:t>
            </a:r>
            <a:r>
              <a:rPr b="0" lang="en-PH" sz="2000" spc="-1" strike="noStrike">
                <a:latin typeface="Lato"/>
                <a:ea typeface=""/>
              </a:rPr>
              <a:t> This means the author’s goal is to </a:t>
            </a:r>
            <a:r>
              <a:rPr b="0" i="1" lang="en-PH" sz="2000" spc="-1" strike="noStrike">
                <a:latin typeface="Lato"/>
                <a:ea typeface=""/>
              </a:rPr>
              <a:t>convince</a:t>
            </a:r>
            <a:r>
              <a:rPr b="0" lang="en-PH" sz="2000" spc="-1" strike="noStrike">
                <a:latin typeface="Lato"/>
                <a:ea typeface=""/>
              </a:rPr>
              <a:t> the reader to </a:t>
            </a:r>
            <a:r>
              <a:rPr b="0" lang="en-PH" sz="2000" spc="-1" strike="noStrike">
                <a:latin typeface="Lato"/>
              </a:rPr>
              <a:t>agree with the ideas presented in the text. Any piece which pushes a certain opinion, argument, or challenge, oftentimes asking for a call for action, is persuasive writing. </a:t>
            </a:r>
            <a:r>
              <a:rPr b="0" i="1" lang="en-PH" sz="2000" spc="-1" strike="noStrike">
                <a:latin typeface="Lato"/>
              </a:rPr>
              <a:t>Propaganda speeches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motivational texts</a:t>
            </a:r>
            <a:r>
              <a:rPr b="0" lang="en-PH" sz="2000" spc="-1" strike="noStrike">
                <a:latin typeface="Lato"/>
              </a:rPr>
              <a:t>, and </a:t>
            </a:r>
            <a:r>
              <a:rPr b="0" i="1" lang="en-PH" sz="2000" spc="-1" strike="noStrike">
                <a:latin typeface="Lato"/>
              </a:rPr>
              <a:t>advertisements</a:t>
            </a:r>
            <a:r>
              <a:rPr b="0" lang="en-PH" sz="2000" spc="-1" strike="noStrike">
                <a:latin typeface="Lato"/>
              </a:rPr>
              <a:t> are examples of texts written with this purpose.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1224000" y="3651840"/>
            <a:ext cx="540000" cy="45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</a:rPr>
              <a:t>1.</a:t>
            </a:r>
            <a:endParaRPr b="1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 txBox="1"/>
          <p:nvPr/>
        </p:nvSpPr>
        <p:spPr>
          <a:xfrm>
            <a:off x="2340000" y="90000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1816560" y="2924640"/>
            <a:ext cx="9235440" cy="181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en-PH" sz="2000" spc="-1" strike="noStrike">
                <a:latin typeface="Lato"/>
                <a:ea typeface=""/>
              </a:rPr>
              <a:t>Inform or teach:</a:t>
            </a:r>
            <a:r>
              <a:rPr b="0" lang="en-PH" sz="2000" spc="-1" strike="noStrike">
                <a:latin typeface="Lato"/>
                <a:ea typeface=""/>
              </a:rPr>
              <a:t> When the author’s purpose is to inform or educate, the author usually </a:t>
            </a:r>
            <a:r>
              <a:rPr b="0" lang="en-PH" sz="2000" spc="-1" strike="noStrike">
                <a:latin typeface="Lato"/>
              </a:rPr>
              <a:t>intends to </a:t>
            </a:r>
            <a:r>
              <a:rPr b="1" i="1" lang="en-PH" sz="2000" spc="-1" strike="noStrike">
                <a:latin typeface="Lato"/>
              </a:rPr>
              <a:t>present ideas</a:t>
            </a:r>
            <a:r>
              <a:rPr b="0" lang="en-PH" sz="2000" spc="-1" strike="noStrike">
                <a:latin typeface="Lato"/>
              </a:rPr>
              <a:t> or </a:t>
            </a:r>
            <a:r>
              <a:rPr b="1" i="1" lang="en-PH" sz="2000" spc="-1" strike="noStrike">
                <a:latin typeface="Lato"/>
              </a:rPr>
              <a:t>facts</a:t>
            </a:r>
            <a:r>
              <a:rPr b="0" lang="en-PH" sz="2000" spc="-1" strike="noStrike">
                <a:latin typeface="Lato"/>
              </a:rPr>
              <a:t> aimed at teaching the reader something with which he or she is unfamiliar with. Examples of texts written with the purpose to inform include </a:t>
            </a:r>
            <a:r>
              <a:rPr b="0" i="1" lang="en-PH" sz="2000" spc="-1" strike="noStrike">
                <a:latin typeface="Lato"/>
              </a:rPr>
              <a:t>textbooks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cookbooks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newspapers</a:t>
            </a:r>
            <a:r>
              <a:rPr b="0" lang="en-PH" sz="2000" spc="-1" strike="noStrike">
                <a:latin typeface="Lato"/>
              </a:rPr>
              <a:t>, and </a:t>
            </a:r>
            <a:r>
              <a:rPr b="0" i="1" lang="en-PH" sz="2000" spc="-1" strike="noStrike">
                <a:latin typeface="Lato"/>
              </a:rPr>
              <a:t>encyclopedias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1476000" y="2931840"/>
            <a:ext cx="540000" cy="45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</a:rPr>
              <a:t>2.</a:t>
            </a:r>
            <a:endParaRPr b="1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 txBox="1"/>
          <p:nvPr/>
        </p:nvSpPr>
        <p:spPr>
          <a:xfrm>
            <a:off x="2340360" y="90036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1908000" y="2880000"/>
            <a:ext cx="9180000" cy="215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en-PH" sz="2000" spc="-1" strike="noStrike">
                <a:latin typeface="Lato"/>
                <a:ea typeface=""/>
              </a:rPr>
              <a:t>Entertain or tell a story:</a:t>
            </a:r>
            <a:r>
              <a:rPr b="0" lang="en-PH" sz="2000" spc="-1" strike="noStrike">
                <a:latin typeface="Lato"/>
                <a:ea typeface=""/>
              </a:rPr>
              <a:t> </a:t>
            </a:r>
            <a:r>
              <a:rPr b="0" lang="en-PH" sz="2000" spc="-1" strike="noStrike">
                <a:latin typeface="Lato"/>
                <a:ea typeface="~_x001d_ïþ"/>
              </a:rPr>
              <a:t>The author will try to find ways to keep the reader as interested </a:t>
            </a:r>
            <a:r>
              <a:rPr b="0" lang="en-PH" sz="2000" spc="-1" strike="noStrike">
                <a:latin typeface="Lato"/>
              </a:rPr>
              <a:t>as possible. A writer may employ cliffhangers at the end of a chapter, for example. He/ She may also inject humor into the story, or even have characters deliver jokes in their dialogues. </a:t>
            </a:r>
            <a:r>
              <a:rPr b="0" i="1" lang="en-PH" sz="2000" spc="-1" strike="noStrike">
                <a:latin typeface="Lato"/>
              </a:rPr>
              <a:t>Fictional stories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comics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poems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jokes</a:t>
            </a:r>
            <a:r>
              <a:rPr b="0" lang="en-PH" sz="2000" spc="-1" strike="noStrike">
                <a:latin typeface="Lato"/>
              </a:rPr>
              <a:t>, and </a:t>
            </a:r>
            <a:r>
              <a:rPr b="0" i="1" lang="en-PH" sz="2000" spc="-1" strike="noStrike">
                <a:latin typeface="Lato"/>
              </a:rPr>
              <a:t>riddles</a:t>
            </a:r>
            <a:r>
              <a:rPr b="0" lang="en-PH" sz="2000" spc="-1" strike="noStrike">
                <a:latin typeface="Lato"/>
              </a:rPr>
              <a:t> are some examples of literary pieces written for the purpose of entertainment.</a:t>
            </a:r>
            <a:endParaRPr b="0" lang="en-PH" sz="2000" spc="-1" strike="noStrike">
              <a:latin typeface="Lato"/>
              <a:ea typeface="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1548000" y="2880000"/>
            <a:ext cx="540000" cy="45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</a:rPr>
              <a:t>3.</a:t>
            </a:r>
            <a:endParaRPr b="1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 txBox="1"/>
          <p:nvPr/>
        </p:nvSpPr>
        <p:spPr>
          <a:xfrm>
            <a:off x="1260000" y="1800000"/>
            <a:ext cx="9540000" cy="38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latin typeface="Lato"/>
              </a:rPr>
              <a:t>“</a:t>
            </a:r>
            <a:r>
              <a:rPr b="1" lang="en-PH" sz="1800" spc="-1" strike="noStrike">
                <a:latin typeface="Lato"/>
              </a:rPr>
              <a:t>A Birthday” 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by Christina Rossetti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My heart is like a singing bird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Whose nest is a weathered shoot;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My heart is like an apple-tree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Whose boughs are bent with thick-set fruit;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My heart is like a rainbow shell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That paddles in a halcyon [peaceful] sea;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My heart is gladder than all these</a:t>
            </a:r>
            <a:endParaRPr b="0" lang="en-PH" sz="18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Because my love is come to me.</a:t>
            </a:r>
            <a:endParaRPr b="0" lang="en-PH" sz="1800" spc="-1" strike="noStrike">
              <a:latin typeface="Lato"/>
              <a:ea typeface="AppleSystemUIFont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2520000" y="36000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1080000" y="5310000"/>
            <a:ext cx="2880000" cy="45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</a:rPr>
              <a:t>Tone:</a:t>
            </a:r>
            <a:r>
              <a:rPr b="0" lang="en-PH" sz="2000" spc="-1" strike="noStrike">
                <a:latin typeface="Lato"/>
              </a:rPr>
              <a:t> Happiness</a:t>
            </a:r>
            <a:endParaRPr b="0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2520720" y="24012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1155240" y="1656000"/>
            <a:ext cx="9752760" cy="417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</a:rPr>
              <a:t>Choose the letter of the correct answer.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1. Which of the given words describes the tone of the following sentences?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Wow! With a top speed of one hundred fifty miles per hour, that car can almost fly!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A. annoyed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B. calm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</a:rPr>
              <a:t>C. excited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D. Scary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2. </a:t>
            </a:r>
            <a:r>
              <a:rPr b="0" lang="en-PH" sz="2000" spc="-1" strike="noStrike">
                <a:latin typeface="Lato"/>
                <a:ea typeface="AppleSystemUIFont"/>
              </a:rPr>
              <a:t>What is the “mood” of a story?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the time and place of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the summary of events of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C. the lesson the reader learns from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ff"/>
                </a:highlight>
                <a:latin typeface="Lato"/>
                <a:ea typeface="AppleSystemUIFont"/>
              </a:rPr>
              <a:t>D. the emotions that are induced by a given passage</a:t>
            </a:r>
            <a:endParaRPr b="0" lang="en-PH" sz="2000" spc="-1" strike="noStrike" u="sng">
              <a:uFillTx/>
              <a:latin typeface="AppleSystemUIFont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 txBox="1"/>
          <p:nvPr/>
        </p:nvSpPr>
        <p:spPr>
          <a:xfrm>
            <a:off x="2520720" y="240120"/>
            <a:ext cx="7304760" cy="137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"/>
              </a:rPr>
              <a:t>Tone, Mood, Technique, and Author’s Purpose</a:t>
            </a:r>
            <a:endParaRPr b="1" lang="en-PH" sz="36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1155240" y="1692000"/>
            <a:ext cx="9752760" cy="417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1. Which of the given words describes the tone of the following sentences?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Wow! With a top speed of one hundred fifty miles per hour, that car can almost fly!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A. annoyed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B. calm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</a:rPr>
              <a:t>C. excited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D. Scary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2. </a:t>
            </a:r>
            <a:r>
              <a:rPr b="0" lang="en-PH" sz="2000" spc="-1" strike="noStrike">
                <a:latin typeface="Lato"/>
                <a:ea typeface="AppleSystemUIFont"/>
              </a:rPr>
              <a:t>What is the “mood” of a story?</a:t>
            </a:r>
            <a:endParaRPr b="0" lang="en-PH" sz="2000" spc="-1" strike="noStrike">
              <a:latin typeface="Lato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the time and place of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the summary of events of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C. the lesson the reader learns from the story</a:t>
            </a:r>
            <a:endParaRPr b="0" lang="en-PH" sz="2000" spc="-1" strike="noStrike">
              <a:latin typeface="AppleSystemUIFont"/>
              <a:ea typeface="AppleSystemUIFont"/>
            </a:endParaRPr>
          </a:p>
          <a:p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D. the emotions that are induced by a given passage</a:t>
            </a:r>
            <a:endParaRPr b="0" lang="en-PH" sz="2000" spc="-1" strike="noStrike" u="sng">
              <a:uFillTx/>
              <a:latin typeface="AppleSystemUIFont"/>
              <a:ea typeface="AppleSystemUIFont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5040000" y="1531800"/>
            <a:ext cx="1980000" cy="41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1" lang="en-PH" sz="1800" spc="-1" strike="noStrike">
              <a:solidFill>
                <a:srgbClr val="c9211e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2023-05-17T15:06:22Z</dcterms:modified>
  <cp:revision>226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