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51440" cy="68173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58320" cy="27583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63760" cy="38217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63760" cy="3434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51440" cy="5943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29880" cy="9298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93960" cy="9939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51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82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75760" cy="33440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641040" y="2844000"/>
            <a:ext cx="8417880" cy="10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5" name=""/>
          <p:cNvSpPr/>
          <p:nvPr/>
        </p:nvSpPr>
        <p:spPr>
          <a:xfrm>
            <a:off x="3960000" y="2400120"/>
            <a:ext cx="8373600" cy="19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rial Black;Arial Black"/>
              </a:rPr>
              <a:t> 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192120" y="2160000"/>
            <a:ext cx="7679520" cy="393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4140000" y="2592000"/>
            <a:ext cx="7304760" cy="1379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"/>
              </a:rPr>
              <a:t>Tone, Mood, Technique, and Author’s Purpose</a:t>
            </a:r>
            <a:endParaRPr b="1" lang="en-PH" sz="3600" spc="-1" strike="noStrike">
              <a:solidFill>
                <a:srgbClr val="ffffff"/>
              </a:solidFill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"/>
          <p:cNvSpPr txBox="1"/>
          <p:nvPr/>
        </p:nvSpPr>
        <p:spPr>
          <a:xfrm>
            <a:off x="2521080" y="420480"/>
            <a:ext cx="7304760" cy="1379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"/>
              </a:rPr>
              <a:t>Tone, Mood, Technique, and Author’s Purpose</a:t>
            </a:r>
            <a:endParaRPr b="1" lang="en-PH" sz="36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55" name=""/>
          <p:cNvSpPr txBox="1"/>
          <p:nvPr/>
        </p:nvSpPr>
        <p:spPr>
          <a:xfrm>
            <a:off x="1116000" y="2127240"/>
            <a:ext cx="10182600" cy="4172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3. The author’s ____________ is the reason why the author has written a text or piece.</a:t>
            </a:r>
            <a:endParaRPr b="0" lang="en-PH" sz="20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A. mood                   </a:t>
            </a:r>
            <a:r>
              <a:rPr b="0" lang="en-PH" sz="2000" spc="-1" strike="noStrike">
                <a:highlight>
                  <a:srgbClr val="ffffff"/>
                </a:highlight>
                <a:latin typeface="Lato"/>
                <a:ea typeface="AppleSystemUIFont"/>
              </a:rPr>
              <a:t>B. purpose</a:t>
            </a:r>
            <a:r>
              <a:rPr b="0" lang="en-PH" sz="2000" spc="-1" strike="noStrike">
                <a:latin typeface="Lato"/>
                <a:ea typeface="AppleSystemUIFont"/>
              </a:rPr>
              <a:t>                   C. tone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4. The ____________ of the text is a depiction of the author’s feelings about the theme or      topic.</a:t>
            </a:r>
            <a:endParaRPr b="0" lang="en-PH" sz="20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A. mood                   B. purpose                    C. t</a:t>
            </a:r>
            <a:r>
              <a:rPr b="0" lang="en-PH" sz="2000" spc="-1" strike="noStrike">
                <a:highlight>
                  <a:srgbClr val="ffffff"/>
                </a:highlight>
                <a:latin typeface="Lato"/>
                <a:ea typeface="AppleSystemUIFont"/>
              </a:rPr>
              <a:t>one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5. The ____________ of the text is the atmosphere generated by the author’s techniques </a:t>
            </a:r>
            <a:endParaRPr b="0" lang="en-PH" sz="20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in writing.</a:t>
            </a:r>
            <a:endParaRPr b="0" lang="en-PH" sz="20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</a:t>
            </a:r>
            <a:r>
              <a:rPr b="0" lang="en-PH" sz="2000" spc="-1" strike="noStrike">
                <a:highlight>
                  <a:srgbClr val="ffffff"/>
                </a:highlight>
                <a:latin typeface="Lato"/>
                <a:ea typeface="AppleSystemUIFont"/>
              </a:rPr>
              <a:t>  </a:t>
            </a:r>
            <a:r>
              <a:rPr b="0" lang="en-PH" sz="2000" spc="-1" strike="noStrike">
                <a:highlight>
                  <a:srgbClr val="ffffff"/>
                </a:highlight>
                <a:latin typeface="Lato"/>
                <a:ea typeface="AppleSystemUIFont"/>
              </a:rPr>
              <a:t>A. mood</a:t>
            </a:r>
            <a:r>
              <a:rPr b="0" lang="en-PH" sz="2000" spc="-1" strike="noStrike">
                <a:latin typeface="Lato"/>
                <a:ea typeface="AppleSystemUIFont"/>
              </a:rPr>
              <a:t>                   B. purpose                    C. tone</a:t>
            </a:r>
            <a:endParaRPr b="0" lang="en-PH" sz="2000" spc="-1" strike="noStrike">
              <a:latin typeface="Lato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"/>
          <p:cNvSpPr txBox="1"/>
          <p:nvPr/>
        </p:nvSpPr>
        <p:spPr>
          <a:xfrm>
            <a:off x="2521080" y="240480"/>
            <a:ext cx="7304760" cy="1379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"/>
              </a:rPr>
              <a:t>Tone, Mood, Technique, and Author’s Purpose</a:t>
            </a:r>
            <a:endParaRPr b="1" lang="en-PH" sz="36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57" name=""/>
          <p:cNvSpPr txBox="1"/>
          <p:nvPr/>
        </p:nvSpPr>
        <p:spPr>
          <a:xfrm>
            <a:off x="1116000" y="2307240"/>
            <a:ext cx="10182600" cy="4172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3. The author’s ____________ is the reason why the author has written a text or piece.</a:t>
            </a:r>
            <a:endParaRPr b="0" lang="en-PH" sz="20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A. mood                   </a:t>
            </a:r>
            <a:r>
              <a:rPr b="0" lang="en-PH" sz="2000" spc="-1" strike="noStrike">
                <a:highlight>
                  <a:srgbClr val="ffff00"/>
                </a:highlight>
                <a:latin typeface="Lato"/>
                <a:ea typeface="AppleSystemUIFont"/>
              </a:rPr>
              <a:t>B. purpose</a:t>
            </a:r>
            <a:r>
              <a:rPr b="0" lang="en-PH" sz="2000" spc="-1" strike="noStrike">
                <a:latin typeface="Lato"/>
                <a:ea typeface="AppleSystemUIFont"/>
              </a:rPr>
              <a:t>                   C. Tone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4. The ____________ of the text is a depiction of the author’s feelings about the theme or      topic.</a:t>
            </a:r>
            <a:endParaRPr b="0" lang="en-PH" sz="20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A. Mood                   B. purpose                    C. </a:t>
            </a:r>
            <a:r>
              <a:rPr b="0" lang="en-PH" sz="2000" spc="-1" strike="noStrike">
                <a:highlight>
                  <a:srgbClr val="ffff00"/>
                </a:highlight>
                <a:latin typeface="Lato"/>
                <a:ea typeface="AppleSystemUIFont"/>
              </a:rPr>
              <a:t>Tone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5. The ____________ of the text is the atmosphere generated by the author’s techniques </a:t>
            </a:r>
            <a:endParaRPr b="0" lang="en-PH" sz="20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in writing.</a:t>
            </a:r>
            <a:endParaRPr b="0" lang="en-PH" sz="20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highlight>
                  <a:srgbClr val="ffff00"/>
                </a:highlight>
                <a:latin typeface="Lato"/>
                <a:ea typeface="AppleSystemUIFont"/>
              </a:rPr>
              <a:t>A. mood</a:t>
            </a:r>
            <a:r>
              <a:rPr b="0" lang="en-PH" sz="2000" spc="-1" strike="noStrike">
                <a:latin typeface="Lato"/>
                <a:ea typeface="AppleSystemUIFont"/>
              </a:rPr>
              <a:t>                   B. purpose                    C. tone</a:t>
            </a:r>
            <a:endParaRPr b="0" lang="en-PH" sz="2000" spc="-1" strike="noStrike">
              <a:latin typeface="Lato"/>
              <a:ea typeface="PingFang SC"/>
            </a:endParaRPr>
          </a:p>
        </p:txBody>
      </p:sp>
      <p:sp>
        <p:nvSpPr>
          <p:cNvPr id="158" name=""/>
          <p:cNvSpPr txBox="1"/>
          <p:nvPr/>
        </p:nvSpPr>
        <p:spPr>
          <a:xfrm>
            <a:off x="5040000" y="1620360"/>
            <a:ext cx="1980000" cy="412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1" strike="noStrike">
                <a:solidFill>
                  <a:srgbClr val="c9211e"/>
                </a:solidFill>
                <a:latin typeface="Lato"/>
              </a:rPr>
              <a:t>ANSWER KEY</a:t>
            </a:r>
            <a:endParaRPr b="1" lang="en-PH" sz="1800" spc="-1" strike="noStrike">
              <a:solidFill>
                <a:srgbClr val="c9211e"/>
              </a:solidFill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 txBox="1"/>
          <p:nvPr/>
        </p:nvSpPr>
        <p:spPr>
          <a:xfrm>
            <a:off x="2343240" y="420120"/>
            <a:ext cx="7304760" cy="1379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"/>
              </a:rPr>
              <a:t>Tone, Mood, Technique, and Author’s Purpose</a:t>
            </a:r>
            <a:endParaRPr b="1" lang="en-PH" sz="36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29" name=""/>
          <p:cNvSpPr txBox="1"/>
          <p:nvPr/>
        </p:nvSpPr>
        <p:spPr>
          <a:xfrm>
            <a:off x="885600" y="2061000"/>
            <a:ext cx="10454400" cy="2811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When reading through different texts, one may notice that an author may have used different elements to catch and retain your attention. These elements make a literary piece more interesting and engaging. </a:t>
            </a:r>
            <a:endParaRPr b="0" lang="en-PH" sz="2000" spc="-1" strike="noStrike">
              <a:latin typeface="Lato"/>
              <a:ea typeface="~_x001d_ïþ"/>
            </a:endParaRPr>
          </a:p>
        </p:txBody>
      </p:sp>
      <p:sp>
        <p:nvSpPr>
          <p:cNvPr id="130" name=""/>
          <p:cNvSpPr txBox="1"/>
          <p:nvPr/>
        </p:nvSpPr>
        <p:spPr>
          <a:xfrm>
            <a:off x="1260000" y="3248640"/>
            <a:ext cx="9900000" cy="179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latin typeface="Lato"/>
                <a:ea typeface=""/>
              </a:rPr>
              <a:t>a. </a:t>
            </a:r>
            <a:r>
              <a:rPr b="1" lang="en-PH" sz="2000" spc="-1" strike="noStrike">
                <a:latin typeface="Lato"/>
                <a:ea typeface=""/>
              </a:rPr>
              <a:t>Tone</a:t>
            </a:r>
            <a:r>
              <a:rPr b="0" lang="en-PH" sz="2000" spc="-1" strike="noStrike">
                <a:latin typeface="Lato"/>
                <a:ea typeface=""/>
              </a:rPr>
              <a:t> is how the author feels about the subject or the author’s attitude toward the </a:t>
            </a:r>
            <a:endParaRPr b="0" lang="en-PH" sz="2000" spc="-1" strike="noStrike">
              <a:latin typeface="Lato"/>
              <a:ea typeface=""/>
            </a:endParaRPr>
          </a:p>
          <a:p>
            <a:r>
              <a:rPr b="0" lang="en-PH" sz="2000" spc="-1" strike="noStrike">
                <a:latin typeface="Lato"/>
                <a:ea typeface=""/>
              </a:rPr>
              <a:t>     </a:t>
            </a:r>
            <a:r>
              <a:rPr b="0" lang="en-PH" sz="2000" spc="-1" strike="noStrike">
                <a:latin typeface="Lato"/>
                <a:ea typeface=""/>
              </a:rPr>
              <a:t>topic. </a:t>
            </a:r>
            <a:r>
              <a:rPr b="0" lang="en-PH" sz="2000" spc="-1" strike="noStrike">
                <a:latin typeface="Lato"/>
              </a:rPr>
              <a:t>It influences the adjectives used to describe the characters’ attitude</a:t>
            </a:r>
            <a:endParaRPr b="0" lang="en-PH" sz="2000" spc="-1" strike="noStrike">
              <a:latin typeface="Lato"/>
              <a:ea typeface=""/>
            </a:endParaRPr>
          </a:p>
          <a:p>
            <a:r>
              <a:rPr b="0" lang="en-PH" sz="2000" spc="-1" strike="noStrike">
                <a:latin typeface="Lato"/>
              </a:rPr>
              <a:t>     </a:t>
            </a:r>
            <a:r>
              <a:rPr b="1" i="1" lang="en-PH" sz="2000" spc="-1" strike="noStrike">
                <a:latin typeface="Lato"/>
              </a:rPr>
              <a:t>Example:</a:t>
            </a:r>
            <a:r>
              <a:rPr b="0" lang="en-PH" sz="2000" spc="-1" strike="noStrike">
                <a:latin typeface="Lato"/>
              </a:rPr>
              <a:t> serious, joyful, angry</a:t>
            </a:r>
            <a:endParaRPr b="0" lang="en-PH" sz="2000" spc="-1" strike="noStrike">
              <a:latin typeface="Lato"/>
              <a:ea typeface=""/>
            </a:endParaRPr>
          </a:p>
        </p:txBody>
      </p:sp>
      <p:sp>
        <p:nvSpPr>
          <p:cNvPr id="131" name=""/>
          <p:cNvSpPr txBox="1"/>
          <p:nvPr/>
        </p:nvSpPr>
        <p:spPr>
          <a:xfrm>
            <a:off x="1260000" y="4528440"/>
            <a:ext cx="9900000" cy="1231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latin typeface="Lato"/>
                <a:ea typeface=""/>
              </a:rPr>
              <a:t>b. </a:t>
            </a:r>
            <a:r>
              <a:rPr b="1" lang="en-PH" sz="2000" spc="-1" strike="noStrike">
                <a:latin typeface="Lato"/>
                <a:ea typeface=""/>
              </a:rPr>
              <a:t>Mood</a:t>
            </a:r>
            <a:r>
              <a:rPr b="0" lang="en-PH" sz="2000" spc="-1" strike="noStrike">
                <a:latin typeface="Lato"/>
                <a:ea typeface=""/>
              </a:rPr>
              <a:t> is a certain emotional atmosphere created by the author, and the reader </a:t>
            </a:r>
            <a:endParaRPr b="0" lang="en-PH" sz="2000" spc="-1" strike="noStrike">
              <a:latin typeface="Lato"/>
              <a:ea typeface=""/>
            </a:endParaRPr>
          </a:p>
          <a:p>
            <a:r>
              <a:rPr b="0" lang="en-PH" sz="2000" spc="-1" strike="noStrike">
                <a:latin typeface="Lato"/>
                <a:ea typeface=""/>
              </a:rPr>
              <a:t>    </a:t>
            </a:r>
            <a:r>
              <a:rPr b="0" lang="en-PH" sz="2000" spc="-1" strike="noStrike">
                <a:latin typeface="Lato"/>
              </a:rPr>
              <a:t>experiences the emotions created by the author’s intention. All the choices for </a:t>
            </a:r>
            <a:endParaRPr b="0" lang="en-PH" sz="2000" spc="-1" strike="noStrike">
              <a:latin typeface="Lato"/>
              <a:ea typeface=""/>
            </a:endParaRPr>
          </a:p>
          <a:p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the setting, images, objects, and details contribute to creating the mood.</a:t>
            </a:r>
            <a:endParaRPr b="0" lang="en-PH" sz="20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 txBox="1"/>
          <p:nvPr/>
        </p:nvSpPr>
        <p:spPr>
          <a:xfrm>
            <a:off x="2343600" y="456480"/>
            <a:ext cx="7304760" cy="1379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"/>
              </a:rPr>
              <a:t>Tone, Mood, Technique, and Author’s Purpose</a:t>
            </a:r>
            <a:endParaRPr b="1" lang="en-PH" sz="36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33" name=""/>
          <p:cNvSpPr txBox="1"/>
          <p:nvPr/>
        </p:nvSpPr>
        <p:spPr>
          <a:xfrm>
            <a:off x="1252800" y="2096640"/>
            <a:ext cx="9763200" cy="179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latin typeface="Lato"/>
                <a:ea typeface=""/>
              </a:rPr>
              <a:t>c. </a:t>
            </a:r>
            <a:r>
              <a:rPr b="1" lang="en-PH" sz="2000" spc="-1" strike="noStrike">
                <a:latin typeface="Lato"/>
                <a:ea typeface=""/>
              </a:rPr>
              <a:t>Technique</a:t>
            </a:r>
            <a:r>
              <a:rPr b="0" lang="en-PH" sz="2000" spc="-1" strike="noStrike">
                <a:latin typeface="Lato"/>
                <a:ea typeface=""/>
              </a:rPr>
              <a:t> is how the author creates the mood. The author will use props, </a:t>
            </a:r>
            <a:endParaRPr b="0" lang="en-PH" sz="2000" spc="-1" strike="noStrike">
              <a:latin typeface="Lato"/>
              <a:ea typeface=""/>
            </a:endParaRPr>
          </a:p>
          <a:p>
            <a:r>
              <a:rPr b="0" lang="en-PH" sz="2000" spc="-1" strike="noStrike">
                <a:latin typeface="Lato"/>
                <a:ea typeface=""/>
              </a:rPr>
              <a:t>    </a:t>
            </a:r>
            <a:r>
              <a:rPr b="0" lang="en-PH" sz="2000" spc="-1" strike="noStrike">
                <a:latin typeface="Lato"/>
                <a:ea typeface=""/>
              </a:rPr>
              <a:t>locations, </a:t>
            </a:r>
            <a:r>
              <a:rPr b="0" lang="en-PH" sz="2000" spc="-1" strike="noStrike">
                <a:latin typeface="Lato"/>
              </a:rPr>
              <a:t>and costumes to do this, e.g., horror—darkness, castles, and middle-   </a:t>
            </a:r>
            <a:endParaRPr b="0" lang="en-PH" sz="2000" spc="-1" strike="noStrike">
              <a:latin typeface="Lato"/>
              <a:ea typeface=""/>
            </a:endParaRPr>
          </a:p>
          <a:p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age costumes, etc.</a:t>
            </a:r>
            <a:endParaRPr b="0" lang="en-PH" sz="2000" spc="-1" strike="noStrike">
              <a:latin typeface="Lato"/>
              <a:ea typeface=""/>
            </a:endParaRPr>
          </a:p>
        </p:txBody>
      </p:sp>
      <p:sp>
        <p:nvSpPr>
          <p:cNvPr id="134" name=""/>
          <p:cNvSpPr txBox="1"/>
          <p:nvPr/>
        </p:nvSpPr>
        <p:spPr>
          <a:xfrm>
            <a:off x="1263600" y="3393000"/>
            <a:ext cx="9716400" cy="770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latin typeface="Lato"/>
                <a:ea typeface=""/>
              </a:rPr>
              <a:t>d. </a:t>
            </a:r>
            <a:r>
              <a:rPr b="1" lang="en-PH" sz="2000" spc="-1" strike="noStrike">
                <a:latin typeface="Lato"/>
                <a:ea typeface=""/>
              </a:rPr>
              <a:t>Purpose</a:t>
            </a:r>
            <a:r>
              <a:rPr b="0" lang="en-PH" sz="2000" spc="-1" strike="noStrike">
                <a:latin typeface="Lato"/>
                <a:ea typeface=""/>
              </a:rPr>
              <a:t> refers to the “reason” and “intention” behind the author’s writing.</a:t>
            </a:r>
            <a:endParaRPr b="0" lang="en-PH" sz="2000" spc="-1" strike="noStrike">
              <a:latin typeface="Lato"/>
              <a:ea typeface=""/>
            </a:endParaRPr>
          </a:p>
        </p:txBody>
      </p:sp>
      <p:sp>
        <p:nvSpPr>
          <p:cNvPr id="135" name=""/>
          <p:cNvSpPr txBox="1"/>
          <p:nvPr/>
        </p:nvSpPr>
        <p:spPr>
          <a:xfrm>
            <a:off x="1299600" y="4212000"/>
            <a:ext cx="9500400" cy="179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2000" spc="-1" strike="noStrike">
                <a:latin typeface="Lato"/>
                <a:ea typeface=""/>
              </a:rPr>
              <a:t>	</a:t>
            </a:r>
            <a:r>
              <a:rPr b="0" lang="en-PH" sz="2000" spc="-1" strike="noStrike">
                <a:latin typeface="Lato"/>
                <a:ea typeface=""/>
              </a:rPr>
              <a:t>The </a:t>
            </a:r>
            <a:r>
              <a:rPr b="1" lang="en-PH" sz="2000" spc="-1" strike="noStrike">
                <a:latin typeface="Lato"/>
                <a:ea typeface=""/>
              </a:rPr>
              <a:t>author’s purpose</a:t>
            </a:r>
            <a:r>
              <a:rPr b="0" lang="en-PH" sz="2000" spc="-1" strike="noStrike">
                <a:latin typeface="Lato"/>
                <a:ea typeface=""/>
              </a:rPr>
              <a:t>, on the other hand, is the motivation behind deciding to write the </a:t>
            </a:r>
            <a:r>
              <a:rPr b="0" lang="en-PH" sz="2000" spc="-1" strike="noStrike">
                <a:latin typeface="Lato"/>
              </a:rPr>
              <a:t>topic, in the first place. If you are able to identify the author’s purpose accurately, you will be able to better appreciate a piece of writing.</a:t>
            </a:r>
            <a:endParaRPr b="0" lang="en-PH" sz="20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 txBox="1"/>
          <p:nvPr/>
        </p:nvSpPr>
        <p:spPr>
          <a:xfrm>
            <a:off x="2343960" y="492840"/>
            <a:ext cx="7304760" cy="1379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"/>
              </a:rPr>
              <a:t>Tone, Mood, Technique, and Author’s Purpose</a:t>
            </a:r>
            <a:endParaRPr b="1" lang="en-PH" sz="36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1069920" y="2244240"/>
            <a:ext cx="10054080" cy="11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2000" spc="-1" strike="noStrike">
                <a:latin typeface="Lato"/>
                <a:ea typeface=""/>
              </a:rPr>
              <a:t>	</a:t>
            </a:r>
            <a:r>
              <a:rPr b="0" lang="en-PH" sz="2000" spc="-1" strike="noStrike">
                <a:latin typeface="Lato"/>
                <a:ea typeface=""/>
              </a:rPr>
              <a:t>The </a:t>
            </a:r>
            <a:r>
              <a:rPr b="1" lang="en-PH" sz="2000" spc="-1" strike="noStrike">
                <a:latin typeface="Lato"/>
                <a:ea typeface=""/>
              </a:rPr>
              <a:t>author’s purpose</a:t>
            </a:r>
            <a:r>
              <a:rPr b="0" lang="en-PH" sz="2000" spc="-1" strike="noStrike">
                <a:latin typeface="Lato"/>
                <a:ea typeface=""/>
              </a:rPr>
              <a:t> may be one or a combination of the following: it may be to entertain and make people laugh; it may be to persuade </a:t>
            </a:r>
            <a:r>
              <a:rPr b="0" lang="en-PH" sz="2000" spc="-1" strike="noStrike">
                <a:latin typeface="Lato"/>
                <a:ea typeface="~_x001d_ïþ"/>
              </a:rPr>
              <a:t>or influence people to believe in </a:t>
            </a:r>
            <a:r>
              <a:rPr b="0" lang="en-PH" sz="2000" spc="-1" strike="noStrike">
                <a:latin typeface="Lato"/>
                <a:ea typeface=""/>
              </a:rPr>
              <a:t>something; and sometimes, it may be simply to inform or teach something. </a:t>
            </a:r>
            <a:endParaRPr b="0" lang="en-PH" sz="2000" spc="-1" strike="noStrike">
              <a:latin typeface="Lato"/>
              <a:ea typeface=""/>
            </a:endParaRPr>
          </a:p>
        </p:txBody>
      </p:sp>
      <p:sp>
        <p:nvSpPr>
          <p:cNvPr id="138" name=""/>
          <p:cNvSpPr txBox="1"/>
          <p:nvPr/>
        </p:nvSpPr>
        <p:spPr>
          <a:xfrm>
            <a:off x="1531080" y="3651840"/>
            <a:ext cx="9448920" cy="1810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1" lang="en-PH" sz="2000" spc="-1" strike="noStrike">
                <a:latin typeface="Lato"/>
                <a:ea typeface=""/>
              </a:rPr>
              <a:t>Persuade or convince:</a:t>
            </a:r>
            <a:r>
              <a:rPr b="0" lang="en-PH" sz="2000" spc="-1" strike="noStrike">
                <a:latin typeface="Lato"/>
                <a:ea typeface=""/>
              </a:rPr>
              <a:t> This means the author’s goal is to </a:t>
            </a:r>
            <a:r>
              <a:rPr b="0" i="1" lang="en-PH" sz="2000" spc="-1" strike="noStrike">
                <a:latin typeface="Lato"/>
                <a:ea typeface=""/>
              </a:rPr>
              <a:t>convince</a:t>
            </a:r>
            <a:r>
              <a:rPr b="0" lang="en-PH" sz="2000" spc="-1" strike="noStrike">
                <a:latin typeface="Lato"/>
                <a:ea typeface=""/>
              </a:rPr>
              <a:t> the reader to </a:t>
            </a:r>
            <a:r>
              <a:rPr b="0" lang="en-PH" sz="2000" spc="-1" strike="noStrike">
                <a:latin typeface="Lato"/>
              </a:rPr>
              <a:t>agree with the ideas presented in the text. Any piece which pushes a certain opinion, argument, or challenge, oftentimes asking for a call for action, is persuasive writing. </a:t>
            </a:r>
            <a:r>
              <a:rPr b="0" i="1" lang="en-PH" sz="2000" spc="-1" strike="noStrike">
                <a:latin typeface="Lato"/>
              </a:rPr>
              <a:t>Propaganda speeches</a:t>
            </a:r>
            <a:r>
              <a:rPr b="0" lang="en-PH" sz="2000" spc="-1" strike="noStrike">
                <a:latin typeface="Lato"/>
              </a:rPr>
              <a:t>, </a:t>
            </a:r>
            <a:r>
              <a:rPr b="0" i="1" lang="en-PH" sz="2000" spc="-1" strike="noStrike">
                <a:latin typeface="Lato"/>
              </a:rPr>
              <a:t>motivational texts</a:t>
            </a:r>
            <a:r>
              <a:rPr b="0" lang="en-PH" sz="2000" spc="-1" strike="noStrike">
                <a:latin typeface="Lato"/>
              </a:rPr>
              <a:t>, and </a:t>
            </a:r>
            <a:r>
              <a:rPr b="0" i="1" lang="en-PH" sz="2000" spc="-1" strike="noStrike">
                <a:latin typeface="Lato"/>
              </a:rPr>
              <a:t>advertisements</a:t>
            </a:r>
            <a:r>
              <a:rPr b="0" lang="en-PH" sz="2000" spc="-1" strike="noStrike">
                <a:latin typeface="Lato"/>
              </a:rPr>
              <a:t> are examples of texts written with this purpose.</a:t>
            </a:r>
            <a:endParaRPr b="0" lang="en-PH" sz="2000" spc="-1" strike="noStrike">
              <a:latin typeface="Lato"/>
              <a:ea typeface=""/>
            </a:endParaRPr>
          </a:p>
        </p:txBody>
      </p:sp>
      <p:sp>
        <p:nvSpPr>
          <p:cNvPr id="139" name=""/>
          <p:cNvSpPr txBox="1"/>
          <p:nvPr/>
        </p:nvSpPr>
        <p:spPr>
          <a:xfrm>
            <a:off x="1224000" y="3651840"/>
            <a:ext cx="540000" cy="45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000" spc="-1" strike="noStrike">
                <a:latin typeface="Lato"/>
              </a:rPr>
              <a:t>1.</a:t>
            </a:r>
            <a:endParaRPr b="1" lang="en-PH" sz="20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 txBox="1"/>
          <p:nvPr/>
        </p:nvSpPr>
        <p:spPr>
          <a:xfrm>
            <a:off x="2340000" y="900000"/>
            <a:ext cx="7304760" cy="1379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"/>
              </a:rPr>
              <a:t>Tone, Mood, Technique, and Author’s Purpose</a:t>
            </a:r>
            <a:endParaRPr b="1" lang="en-PH" sz="36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41" name=""/>
          <p:cNvSpPr txBox="1"/>
          <p:nvPr/>
        </p:nvSpPr>
        <p:spPr>
          <a:xfrm>
            <a:off x="1816560" y="2924640"/>
            <a:ext cx="9235440" cy="1810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1" lang="en-PH" sz="2000" spc="-1" strike="noStrike">
                <a:latin typeface="Lato"/>
                <a:ea typeface=""/>
              </a:rPr>
              <a:t>Inform or teach:</a:t>
            </a:r>
            <a:r>
              <a:rPr b="0" lang="en-PH" sz="2000" spc="-1" strike="noStrike">
                <a:latin typeface="Lato"/>
                <a:ea typeface=""/>
              </a:rPr>
              <a:t> When the author’s purpose is to inform or educate, the author usually </a:t>
            </a:r>
            <a:r>
              <a:rPr b="0" lang="en-PH" sz="2000" spc="-1" strike="noStrike">
                <a:latin typeface="Lato"/>
              </a:rPr>
              <a:t>intends to </a:t>
            </a:r>
            <a:r>
              <a:rPr b="1" i="1" lang="en-PH" sz="2000" spc="-1" strike="noStrike">
                <a:latin typeface="Lato"/>
              </a:rPr>
              <a:t>present ideas</a:t>
            </a:r>
            <a:r>
              <a:rPr b="0" lang="en-PH" sz="2000" spc="-1" strike="noStrike">
                <a:latin typeface="Lato"/>
              </a:rPr>
              <a:t> or </a:t>
            </a:r>
            <a:r>
              <a:rPr b="1" i="1" lang="en-PH" sz="2000" spc="-1" strike="noStrike">
                <a:latin typeface="Lato"/>
              </a:rPr>
              <a:t>facts</a:t>
            </a:r>
            <a:r>
              <a:rPr b="0" lang="en-PH" sz="2000" spc="-1" strike="noStrike">
                <a:latin typeface="Lato"/>
              </a:rPr>
              <a:t> aimed at teaching the reader something with which he or she is unfamiliar with. Examples of texts written with the purpose to inform include </a:t>
            </a:r>
            <a:r>
              <a:rPr b="0" i="1" lang="en-PH" sz="2000" spc="-1" strike="noStrike">
                <a:latin typeface="Lato"/>
              </a:rPr>
              <a:t>textbooks</a:t>
            </a:r>
            <a:r>
              <a:rPr b="0" lang="en-PH" sz="2000" spc="-1" strike="noStrike">
                <a:latin typeface="Lato"/>
              </a:rPr>
              <a:t>, </a:t>
            </a:r>
            <a:r>
              <a:rPr b="0" i="1" lang="en-PH" sz="2000" spc="-1" strike="noStrike">
                <a:latin typeface="Lato"/>
              </a:rPr>
              <a:t>cookbooks</a:t>
            </a:r>
            <a:r>
              <a:rPr b="0" lang="en-PH" sz="2000" spc="-1" strike="noStrike">
                <a:latin typeface="Lato"/>
              </a:rPr>
              <a:t>, </a:t>
            </a:r>
            <a:r>
              <a:rPr b="0" i="1" lang="en-PH" sz="2000" spc="-1" strike="noStrike">
                <a:latin typeface="Lato"/>
              </a:rPr>
              <a:t>newspapers</a:t>
            </a:r>
            <a:r>
              <a:rPr b="0" lang="en-PH" sz="2000" spc="-1" strike="noStrike">
                <a:latin typeface="Lato"/>
              </a:rPr>
              <a:t>, and </a:t>
            </a:r>
            <a:r>
              <a:rPr b="0" i="1" lang="en-PH" sz="2000" spc="-1" strike="noStrike">
                <a:latin typeface="Lato"/>
              </a:rPr>
              <a:t>encyclopedias</a:t>
            </a:r>
            <a:r>
              <a:rPr b="0" lang="en-PH" sz="2000" spc="-1" strike="noStrike">
                <a:latin typeface="Lato"/>
              </a:rPr>
              <a:t>.</a:t>
            </a:r>
            <a:endParaRPr b="0" lang="en-PH" sz="2000" spc="-1" strike="noStrike">
              <a:latin typeface="Lato"/>
              <a:ea typeface=""/>
            </a:endParaRPr>
          </a:p>
        </p:txBody>
      </p:sp>
      <p:sp>
        <p:nvSpPr>
          <p:cNvPr id="142" name=""/>
          <p:cNvSpPr txBox="1"/>
          <p:nvPr/>
        </p:nvSpPr>
        <p:spPr>
          <a:xfrm>
            <a:off x="1476000" y="2931840"/>
            <a:ext cx="540000" cy="45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000" spc="-1" strike="noStrike">
                <a:latin typeface="Lato"/>
              </a:rPr>
              <a:t>2.</a:t>
            </a:r>
            <a:endParaRPr b="1" lang="en-PH" sz="20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 txBox="1"/>
          <p:nvPr/>
        </p:nvSpPr>
        <p:spPr>
          <a:xfrm>
            <a:off x="2340360" y="900360"/>
            <a:ext cx="7304760" cy="1379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"/>
              </a:rPr>
              <a:t>Tone, Mood, Technique, and Author’s Purpose</a:t>
            </a:r>
            <a:endParaRPr b="1" lang="en-PH" sz="36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44" name=""/>
          <p:cNvSpPr txBox="1"/>
          <p:nvPr/>
        </p:nvSpPr>
        <p:spPr>
          <a:xfrm>
            <a:off x="1908000" y="2880000"/>
            <a:ext cx="918000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1" lang="en-PH" sz="2000" spc="-1" strike="noStrike">
                <a:latin typeface="Lato"/>
                <a:ea typeface=""/>
              </a:rPr>
              <a:t>Entertain or tell a story:</a:t>
            </a:r>
            <a:r>
              <a:rPr b="0" lang="en-PH" sz="2000" spc="-1" strike="noStrike">
                <a:latin typeface="Lato"/>
                <a:ea typeface=""/>
              </a:rPr>
              <a:t> </a:t>
            </a:r>
            <a:r>
              <a:rPr b="0" lang="en-PH" sz="2000" spc="-1" strike="noStrike">
                <a:latin typeface="Lato"/>
                <a:ea typeface="~_x001d_ïþ"/>
              </a:rPr>
              <a:t>The author will try to find ways to keep the reader as interested </a:t>
            </a:r>
            <a:r>
              <a:rPr b="0" lang="en-PH" sz="2000" spc="-1" strike="noStrike">
                <a:latin typeface="Lato"/>
              </a:rPr>
              <a:t>as possible. A writer may employ cliffhangers at the end of a chapter, for example. He/ She may also inject humor into the story, or even have characters deliver jokes in their dialogues. </a:t>
            </a:r>
            <a:r>
              <a:rPr b="0" i="1" lang="en-PH" sz="2000" spc="-1" strike="noStrike">
                <a:latin typeface="Lato"/>
              </a:rPr>
              <a:t>Fictional stories</a:t>
            </a:r>
            <a:r>
              <a:rPr b="0" lang="en-PH" sz="2000" spc="-1" strike="noStrike">
                <a:latin typeface="Lato"/>
              </a:rPr>
              <a:t>, </a:t>
            </a:r>
            <a:r>
              <a:rPr b="0" i="1" lang="en-PH" sz="2000" spc="-1" strike="noStrike">
                <a:latin typeface="Lato"/>
              </a:rPr>
              <a:t>comics</a:t>
            </a:r>
            <a:r>
              <a:rPr b="0" lang="en-PH" sz="2000" spc="-1" strike="noStrike">
                <a:latin typeface="Lato"/>
              </a:rPr>
              <a:t>, </a:t>
            </a:r>
            <a:r>
              <a:rPr b="0" i="1" lang="en-PH" sz="2000" spc="-1" strike="noStrike">
                <a:latin typeface="Lato"/>
              </a:rPr>
              <a:t>poems</a:t>
            </a:r>
            <a:r>
              <a:rPr b="0" lang="en-PH" sz="2000" spc="-1" strike="noStrike">
                <a:latin typeface="Lato"/>
              </a:rPr>
              <a:t>, </a:t>
            </a:r>
            <a:r>
              <a:rPr b="0" i="1" lang="en-PH" sz="2000" spc="-1" strike="noStrike">
                <a:latin typeface="Lato"/>
              </a:rPr>
              <a:t>jokes</a:t>
            </a:r>
            <a:r>
              <a:rPr b="0" lang="en-PH" sz="2000" spc="-1" strike="noStrike">
                <a:latin typeface="Lato"/>
              </a:rPr>
              <a:t>, and </a:t>
            </a:r>
            <a:r>
              <a:rPr b="0" i="1" lang="en-PH" sz="2000" spc="-1" strike="noStrike">
                <a:latin typeface="Lato"/>
              </a:rPr>
              <a:t>riddles</a:t>
            </a:r>
            <a:r>
              <a:rPr b="0" lang="en-PH" sz="2000" spc="-1" strike="noStrike">
                <a:latin typeface="Lato"/>
              </a:rPr>
              <a:t> are some examples of literary pieces written for the purpose of entertainment.</a:t>
            </a:r>
            <a:endParaRPr b="0" lang="en-PH" sz="2000" spc="-1" strike="noStrike">
              <a:latin typeface="Lato"/>
              <a:ea typeface=""/>
            </a:endParaRPr>
          </a:p>
        </p:txBody>
      </p:sp>
      <p:sp>
        <p:nvSpPr>
          <p:cNvPr id="145" name=""/>
          <p:cNvSpPr txBox="1"/>
          <p:nvPr/>
        </p:nvSpPr>
        <p:spPr>
          <a:xfrm>
            <a:off x="1548000" y="2880000"/>
            <a:ext cx="540000" cy="45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000" spc="-1" strike="noStrike">
                <a:latin typeface="Lato"/>
              </a:rPr>
              <a:t>3.</a:t>
            </a:r>
            <a:endParaRPr b="1" lang="en-PH" sz="20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 txBox="1"/>
          <p:nvPr/>
        </p:nvSpPr>
        <p:spPr>
          <a:xfrm>
            <a:off x="1260000" y="1800000"/>
            <a:ext cx="9540000" cy="3832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1800" spc="-1" strike="noStrike">
                <a:latin typeface="Lato"/>
              </a:rPr>
              <a:t>“</a:t>
            </a:r>
            <a:r>
              <a:rPr b="1" lang="en-PH" sz="1800" spc="-1" strike="noStrike">
                <a:latin typeface="Lato"/>
              </a:rPr>
              <a:t>A Birthday” </a:t>
            </a:r>
            <a:endParaRPr b="0" lang="en-PH" sz="1800" spc="-1" strike="noStrike">
              <a:latin typeface="Lato"/>
              <a:ea typeface="AppleSystemUIFont"/>
            </a:endParaRPr>
          </a:p>
          <a:p>
            <a:pPr algn="ctr">
              <a:buNone/>
            </a:pPr>
            <a:r>
              <a:rPr b="0" lang="en-PH" sz="1800" spc="-1" strike="noStrike">
                <a:latin typeface="Lato"/>
              </a:rPr>
              <a:t>by Christina Rossetti</a:t>
            </a:r>
            <a:endParaRPr b="0" lang="en-PH" sz="1800" spc="-1" strike="noStrike">
              <a:latin typeface="Lato"/>
              <a:ea typeface="AppleSystemUIFont"/>
            </a:endParaRPr>
          </a:p>
          <a:p>
            <a:pPr algn="ctr">
              <a:buNone/>
            </a:pPr>
            <a:endParaRPr b="0" lang="en-PH" sz="1800" spc="-1" strike="noStrike">
              <a:latin typeface="Lato"/>
              <a:ea typeface="AppleSystemUIFont"/>
            </a:endParaRPr>
          </a:p>
          <a:p>
            <a:pPr algn="ctr">
              <a:buNone/>
            </a:pPr>
            <a:r>
              <a:rPr b="0" lang="en-PH" sz="1800" spc="-1" strike="noStrike">
                <a:latin typeface="Lato"/>
              </a:rPr>
              <a:t>My heart is like a singing bird</a:t>
            </a:r>
            <a:endParaRPr b="0" lang="en-PH" sz="1800" spc="-1" strike="noStrike">
              <a:latin typeface="Lato"/>
              <a:ea typeface="AppleSystemUIFont"/>
            </a:endParaRPr>
          </a:p>
          <a:p>
            <a:pPr algn="ctr">
              <a:buNone/>
            </a:pPr>
            <a:r>
              <a:rPr b="0" lang="en-PH" sz="1800" spc="-1" strike="noStrike">
                <a:latin typeface="Lato"/>
              </a:rPr>
              <a:t>Whose nest is a weathered shoot;</a:t>
            </a:r>
            <a:endParaRPr b="0" lang="en-PH" sz="1800" spc="-1" strike="noStrike">
              <a:latin typeface="Lato"/>
              <a:ea typeface="AppleSystemUIFont"/>
            </a:endParaRPr>
          </a:p>
          <a:p>
            <a:pPr algn="ctr">
              <a:buNone/>
            </a:pPr>
            <a:r>
              <a:rPr b="0" lang="en-PH" sz="1800" spc="-1" strike="noStrike">
                <a:latin typeface="Lato"/>
              </a:rPr>
              <a:t>My heart is like an apple-tree</a:t>
            </a:r>
            <a:endParaRPr b="0" lang="en-PH" sz="1800" spc="-1" strike="noStrike">
              <a:latin typeface="Lato"/>
              <a:ea typeface="AppleSystemUIFont"/>
            </a:endParaRPr>
          </a:p>
          <a:p>
            <a:pPr algn="ctr">
              <a:buNone/>
            </a:pPr>
            <a:r>
              <a:rPr b="0" lang="en-PH" sz="1800" spc="-1" strike="noStrike">
                <a:latin typeface="Lato"/>
              </a:rPr>
              <a:t>Whose boughs are bent with thick-set fruit;</a:t>
            </a:r>
            <a:endParaRPr b="0" lang="en-PH" sz="1800" spc="-1" strike="noStrike">
              <a:latin typeface="Lato"/>
              <a:ea typeface="AppleSystemUIFont"/>
            </a:endParaRPr>
          </a:p>
          <a:p>
            <a:pPr algn="ctr">
              <a:buNone/>
            </a:pPr>
            <a:r>
              <a:rPr b="0" lang="en-PH" sz="1800" spc="-1" strike="noStrike">
                <a:latin typeface="Lato"/>
              </a:rPr>
              <a:t>My heart is like a rainbow shell</a:t>
            </a:r>
            <a:endParaRPr b="0" lang="en-PH" sz="1800" spc="-1" strike="noStrike">
              <a:latin typeface="Lato"/>
              <a:ea typeface="AppleSystemUIFont"/>
            </a:endParaRPr>
          </a:p>
          <a:p>
            <a:pPr algn="ctr">
              <a:buNone/>
            </a:pPr>
            <a:r>
              <a:rPr b="0" lang="en-PH" sz="1800" spc="-1" strike="noStrike">
                <a:latin typeface="Lato"/>
              </a:rPr>
              <a:t>That paddles in a halcyon [peaceful] sea;</a:t>
            </a:r>
            <a:endParaRPr b="0" lang="en-PH" sz="1800" spc="-1" strike="noStrike">
              <a:latin typeface="Lato"/>
              <a:ea typeface="AppleSystemUIFont"/>
            </a:endParaRPr>
          </a:p>
          <a:p>
            <a:pPr algn="ctr">
              <a:buNone/>
            </a:pPr>
            <a:r>
              <a:rPr b="0" lang="en-PH" sz="1800" spc="-1" strike="noStrike">
                <a:latin typeface="Lato"/>
              </a:rPr>
              <a:t>My heart is gladder than all these</a:t>
            </a:r>
            <a:endParaRPr b="0" lang="en-PH" sz="1800" spc="-1" strike="noStrike">
              <a:latin typeface="Lato"/>
              <a:ea typeface="AppleSystemUIFont"/>
            </a:endParaRPr>
          </a:p>
          <a:p>
            <a:pPr algn="ctr">
              <a:buNone/>
            </a:pPr>
            <a:r>
              <a:rPr b="0" lang="en-PH" sz="1800" spc="-1" strike="noStrike">
                <a:latin typeface="Lato"/>
              </a:rPr>
              <a:t>Because my love is come to me.</a:t>
            </a:r>
            <a:endParaRPr b="0" lang="en-PH" sz="1800" spc="-1" strike="noStrike">
              <a:latin typeface="Lato"/>
              <a:ea typeface="AppleSystemUIFont"/>
            </a:endParaRPr>
          </a:p>
        </p:txBody>
      </p:sp>
      <p:sp>
        <p:nvSpPr>
          <p:cNvPr id="147" name=""/>
          <p:cNvSpPr txBox="1"/>
          <p:nvPr/>
        </p:nvSpPr>
        <p:spPr>
          <a:xfrm>
            <a:off x="2520000" y="360000"/>
            <a:ext cx="7304760" cy="1379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"/>
              </a:rPr>
              <a:t>Tone, Mood, Technique, and Author’s Purpose</a:t>
            </a:r>
            <a:endParaRPr b="1" lang="en-PH" sz="36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48" name=""/>
          <p:cNvSpPr txBox="1"/>
          <p:nvPr/>
        </p:nvSpPr>
        <p:spPr>
          <a:xfrm>
            <a:off x="1080000" y="5310000"/>
            <a:ext cx="2880000" cy="45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000" spc="-1" strike="noStrike">
                <a:latin typeface="Lato"/>
              </a:rPr>
              <a:t>Tone:</a:t>
            </a:r>
            <a:r>
              <a:rPr b="0" lang="en-PH" sz="2000" spc="-1" strike="noStrike">
                <a:latin typeface="Lato"/>
              </a:rPr>
              <a:t> Happiness</a:t>
            </a:r>
            <a:endParaRPr b="0" lang="en-PH" sz="20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 txBox="1"/>
          <p:nvPr/>
        </p:nvSpPr>
        <p:spPr>
          <a:xfrm>
            <a:off x="2520720" y="240120"/>
            <a:ext cx="7304760" cy="1379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"/>
              </a:rPr>
              <a:t>Tone, Mood, Technique, and Author’s Purpose</a:t>
            </a:r>
            <a:endParaRPr b="1" lang="en-PH" sz="36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50" name=""/>
          <p:cNvSpPr txBox="1"/>
          <p:nvPr/>
        </p:nvSpPr>
        <p:spPr>
          <a:xfrm>
            <a:off x="1155240" y="1656000"/>
            <a:ext cx="9752760" cy="4172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latin typeface="Lato"/>
              </a:rPr>
              <a:t>Choose the letter of the correct answer.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</a:rPr>
              <a:t>1. Which of the given words describes the tone of the following sentences?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Wow! With a top speed of one hundred fifty miles per hour, that car can almost fly!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A. annoyed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B. calm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highlight>
                  <a:srgbClr val="ffffff"/>
                </a:highlight>
                <a:latin typeface="Lato"/>
              </a:rPr>
              <a:t>C. excited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D. Scary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  <a:ea typeface="AppleSystemUIFont"/>
              </a:rPr>
              <a:t>2. </a:t>
            </a:r>
            <a:r>
              <a:rPr b="0" lang="en-PH" sz="2000" spc="-1" strike="noStrike">
                <a:latin typeface="Lato"/>
                <a:ea typeface="AppleSystemUIFont"/>
              </a:rPr>
              <a:t>What is the “mood” of a story?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A. the time and place of the story</a:t>
            </a:r>
            <a:endParaRPr b="0" lang="en-PH" sz="2000" spc="-1" strike="noStrike">
              <a:latin typeface="AppleSystemUIFont"/>
              <a:ea typeface="AppleSystemUIFont"/>
            </a:endParaRPr>
          </a:p>
          <a:p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B. the summary of events of the story</a:t>
            </a:r>
            <a:endParaRPr b="0" lang="en-PH" sz="2000" spc="-1" strike="noStrike">
              <a:latin typeface="AppleSystemUIFont"/>
              <a:ea typeface="AppleSystemUIFont"/>
            </a:endParaRPr>
          </a:p>
          <a:p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C. the lesson the reader learns from the story</a:t>
            </a:r>
            <a:endParaRPr b="0" lang="en-PH" sz="2000" spc="-1" strike="noStrike">
              <a:latin typeface="AppleSystemUIFont"/>
              <a:ea typeface="AppleSystemUIFont"/>
            </a:endParaRPr>
          </a:p>
          <a:p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highlight>
                  <a:srgbClr val="ffffff"/>
                </a:highlight>
                <a:latin typeface="Lato"/>
                <a:ea typeface="AppleSystemUIFont"/>
              </a:rPr>
              <a:t>D. the emotions that are induced by a given passage</a:t>
            </a:r>
            <a:endParaRPr b="0" lang="en-PH" sz="2000" spc="-1" strike="noStrike" u="sng">
              <a:uFillTx/>
              <a:latin typeface="AppleSystemUIFont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"/>
          <p:cNvSpPr txBox="1"/>
          <p:nvPr/>
        </p:nvSpPr>
        <p:spPr>
          <a:xfrm>
            <a:off x="2520720" y="240120"/>
            <a:ext cx="7304760" cy="1379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"/>
              </a:rPr>
              <a:t>Tone, Mood, Technique, and Author’s Purpose</a:t>
            </a:r>
            <a:endParaRPr b="1" lang="en-PH" sz="36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sp>
        <p:nvSpPr>
          <p:cNvPr id="152" name=""/>
          <p:cNvSpPr txBox="1"/>
          <p:nvPr/>
        </p:nvSpPr>
        <p:spPr>
          <a:xfrm>
            <a:off x="1155240" y="1692000"/>
            <a:ext cx="9752760" cy="4172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</a:rPr>
              <a:t>1. Which of the given words describes the tone of the following sentences?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Wow! With a top speed of one hundred fifty miles per hour, that car can almost fly!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A. annoyed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B. calm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highlight>
                  <a:srgbClr val="ffff00"/>
                </a:highlight>
                <a:latin typeface="Lato"/>
              </a:rPr>
              <a:t>C. excited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</a:rPr>
              <a:t>    </a:t>
            </a:r>
            <a:r>
              <a:rPr b="0" lang="en-PH" sz="2000" spc="-1" strike="noStrike">
                <a:latin typeface="Lato"/>
              </a:rPr>
              <a:t>D. Scary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  <a:ea typeface="AppleSystemUIFont"/>
              </a:rPr>
              <a:t>2. </a:t>
            </a:r>
            <a:r>
              <a:rPr b="0" lang="en-PH" sz="2000" spc="-1" strike="noStrike">
                <a:latin typeface="Lato"/>
                <a:ea typeface="AppleSystemUIFont"/>
              </a:rPr>
              <a:t>What is the “mood” of a story?</a:t>
            </a:r>
            <a:endParaRPr b="0" lang="en-PH" sz="2000" spc="-1" strike="noStrike">
              <a:latin typeface="Lato"/>
              <a:ea typeface="AppleSystemUIFont"/>
            </a:endParaRPr>
          </a:p>
          <a:p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A. the time and place of the story</a:t>
            </a:r>
            <a:endParaRPr b="0" lang="en-PH" sz="2000" spc="-1" strike="noStrike">
              <a:latin typeface="AppleSystemUIFont"/>
              <a:ea typeface="AppleSystemUIFont"/>
            </a:endParaRPr>
          </a:p>
          <a:p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B. the summary of events of the story</a:t>
            </a:r>
            <a:endParaRPr b="0" lang="en-PH" sz="2000" spc="-1" strike="noStrike">
              <a:latin typeface="AppleSystemUIFont"/>
              <a:ea typeface="AppleSystemUIFont"/>
            </a:endParaRPr>
          </a:p>
          <a:p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latin typeface="Lato"/>
                <a:ea typeface="AppleSystemUIFont"/>
              </a:rPr>
              <a:t>C. the lesson the reader learns from the story</a:t>
            </a:r>
            <a:endParaRPr b="0" lang="en-PH" sz="2000" spc="-1" strike="noStrike">
              <a:latin typeface="AppleSystemUIFont"/>
              <a:ea typeface="AppleSystemUIFont"/>
            </a:endParaRPr>
          </a:p>
          <a:p>
            <a:r>
              <a:rPr b="0" lang="en-PH" sz="2000" spc="-1" strike="noStrike"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highlight>
                  <a:srgbClr val="ffff00"/>
                </a:highlight>
                <a:latin typeface="Lato"/>
                <a:ea typeface="AppleSystemUIFont"/>
              </a:rPr>
              <a:t>D. the emotions that are induced by a given passage</a:t>
            </a:r>
            <a:endParaRPr b="0" lang="en-PH" sz="2000" spc="-1" strike="noStrike" u="sng">
              <a:uFillTx/>
              <a:latin typeface="AppleSystemUIFont"/>
              <a:ea typeface="AppleSystemUIFont"/>
            </a:endParaRPr>
          </a:p>
        </p:txBody>
      </p:sp>
      <p:sp>
        <p:nvSpPr>
          <p:cNvPr id="153" name=""/>
          <p:cNvSpPr txBox="1"/>
          <p:nvPr/>
        </p:nvSpPr>
        <p:spPr>
          <a:xfrm>
            <a:off x="5040000" y="1531800"/>
            <a:ext cx="1980000" cy="412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1" strike="noStrike">
                <a:solidFill>
                  <a:srgbClr val="c9211e"/>
                </a:solidFill>
                <a:latin typeface="Lato"/>
              </a:rPr>
              <a:t>ANSWER KEY</a:t>
            </a:r>
            <a:endParaRPr b="1" lang="en-PH" sz="1800" spc="-1" strike="noStrike">
              <a:solidFill>
                <a:srgbClr val="c9211e"/>
              </a:solidFill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2023-05-17T15:06:22Z</dcterms:modified>
  <cp:revision>226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