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6560" cy="68324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3440" cy="2773440"/>
          </a:xfrm>
          <a:prstGeom prst="rect">
            <a:avLst/>
          </a:prstGeom>
          <a:ln w="0">
            <a:noFill/>
          </a:ln>
        </p:spPr>
      </p:pic>
      <p:sp>
        <p:nvSpPr>
          <p:cNvPr id="2" name="Rectangle 5"/>
          <p:cNvSpPr/>
          <p:nvPr/>
        </p:nvSpPr>
        <p:spPr>
          <a:xfrm>
            <a:off x="3487320" y="1475280"/>
            <a:ext cx="8678880" cy="38368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8880" cy="3585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6560" cy="609480"/>
          </a:xfrm>
          <a:prstGeom prst="rect">
            <a:avLst/>
          </a:prstGeom>
          <a:ln w="0">
            <a:noFill/>
          </a:ln>
        </p:spPr>
      </p:pic>
      <p:sp>
        <p:nvSpPr>
          <p:cNvPr id="43" name="Rectangle 7"/>
          <p:cNvSpPr/>
          <p:nvPr/>
        </p:nvSpPr>
        <p:spPr>
          <a:xfrm>
            <a:off x="10868760" y="0"/>
            <a:ext cx="945000" cy="9450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9080" cy="1009080"/>
          </a:xfrm>
          <a:prstGeom prst="rect">
            <a:avLst/>
          </a:prstGeom>
          <a:ln w="0">
            <a:noFill/>
          </a:ln>
        </p:spPr>
      </p:pic>
      <p:sp>
        <p:nvSpPr>
          <p:cNvPr id="45" name="TextBox 9"/>
          <p:cNvSpPr/>
          <p:nvPr/>
        </p:nvSpPr>
        <p:spPr>
          <a:xfrm>
            <a:off x="185400" y="6362280"/>
            <a:ext cx="4666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7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0880" cy="3359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496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Ang Batang Juan</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(Magagalang na Pananalita sa Pagtanggap ng Paumanhin)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720000" y="1080000"/>
            <a:ext cx="10618560" cy="5038560"/>
          </a:xfrm>
          <a:prstGeom prst="rect">
            <a:avLst/>
          </a:prstGeom>
          <a:solidFill>
            <a:srgbClr val="f3e5f5"/>
          </a:solidFill>
          <a:ln cap="rnd" w="76320">
            <a:solidFill>
              <a:srgbClr val="f57f17"/>
            </a:solidFill>
            <a:prstDash val="sysDot"/>
            <a:round/>
          </a:ln>
        </p:spPr>
        <p:style>
          <a:lnRef idx="0"/>
          <a:fillRef idx="0"/>
          <a:effectRef idx="0"/>
          <a:fontRef idx="minor"/>
        </p:style>
        <p:txBody>
          <a:bodyPr lIns="128160" rIns="128160" tIns="83160" bIns="83160" anchor="t">
            <a:noAutofit/>
          </a:bodyPr>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Binubuo ito ng mga linya o taludtod. Ang kalipunan ng mga taludtod na ito ay tinatawag na taludturan o saknong.</a:t>
            </a:r>
            <a:endParaRPr b="0" lang="en-PH" sz="2800" spc="-1" strike="noStrike">
              <a:latin typeface="Arial"/>
            </a:endParaRPr>
          </a:p>
          <a:p>
            <a:pPr>
              <a:lnSpc>
                <a:spcPct val="150000"/>
              </a:lnSpc>
              <a:buNone/>
            </a:pPr>
            <a:r>
              <a:rPr b="0" lang="en-PH" sz="2800" spc="-1" strike="noStrike">
                <a:solidFill>
                  <a:srgbClr val="000000"/>
                </a:solidFill>
                <a:highlight>
                  <a:srgbClr val="ffff00"/>
                </a:highlight>
                <a:latin typeface="Lato"/>
                <a:ea typeface="DejaVu Sans"/>
              </a:rPr>
              <a:t>Halimbawa:</a:t>
            </a:r>
            <a:r>
              <a:rPr b="0" lang="en-PH" sz="2800" spc="-1" strike="noStrike">
                <a:solidFill>
                  <a:srgbClr val="000000"/>
                </a:solidFill>
                <a:latin typeface="Lato"/>
                <a:ea typeface="DejaVu Sans"/>
              </a:rPr>
              <a:t> Si Juan ay masayahin taludtod</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Marami ang nagigiliw</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Modelo sa kabaitan.</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Dapat talagang tularan.</a:t>
            </a:r>
            <a:endParaRPr b="0" lang="en-PH" sz="2800" spc="-1" strike="noStrike">
              <a:latin typeface="Arial"/>
            </a:endParaRPr>
          </a:p>
        </p:txBody>
      </p:sp>
      <p:sp>
        <p:nvSpPr>
          <p:cNvPr id="137" name=""/>
          <p:cNvSpPr/>
          <p:nvPr/>
        </p:nvSpPr>
        <p:spPr>
          <a:xfrm>
            <a:off x="4860000" y="3421440"/>
            <a:ext cx="358560" cy="1438560"/>
          </a:xfrm>
          <a:custGeom>
            <a:avLst/>
            <a:gdLst/>
            <a:ahLst/>
            <a:rect l="l" t="t" r="r" b="b"/>
            <a:pathLst>
              <a:path w="1002" h="4001">
                <a:moveTo>
                  <a:pt x="0" y="0"/>
                </a:moveTo>
                <a:cubicBezTo>
                  <a:pt x="250" y="0"/>
                  <a:pt x="500" y="166"/>
                  <a:pt x="500" y="333"/>
                </a:cubicBezTo>
                <a:lnTo>
                  <a:pt x="500" y="1667"/>
                </a:lnTo>
                <a:cubicBezTo>
                  <a:pt x="500" y="1833"/>
                  <a:pt x="750" y="2000"/>
                  <a:pt x="1001" y="2000"/>
                </a:cubicBezTo>
                <a:cubicBezTo>
                  <a:pt x="750" y="2000"/>
                  <a:pt x="500" y="2167"/>
                  <a:pt x="500" y="2333"/>
                </a:cubicBezTo>
                <a:lnTo>
                  <a:pt x="500" y="3667"/>
                </a:lnTo>
                <a:cubicBezTo>
                  <a:pt x="500" y="3834"/>
                  <a:pt x="250" y="4000"/>
                  <a:pt x="0" y="4000"/>
                </a:cubicBezTo>
              </a:path>
            </a:pathLst>
          </a:custGeom>
          <a:noFill/>
          <a:ln w="38160">
            <a:solidFill>
              <a:srgbClr val="000000"/>
            </a:solidFill>
            <a:round/>
          </a:ln>
        </p:spPr>
        <p:style>
          <a:lnRef idx="0"/>
          <a:fillRef idx="0"/>
          <a:effectRef idx="0"/>
          <a:fontRef idx="minor"/>
        </p:style>
      </p:sp>
      <p:sp>
        <p:nvSpPr>
          <p:cNvPr id="138" name=""/>
          <p:cNvSpPr/>
          <p:nvPr/>
        </p:nvSpPr>
        <p:spPr>
          <a:xfrm>
            <a:off x="5401440" y="3582000"/>
            <a:ext cx="2878560" cy="1278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800" spc="-1" strike="noStrike">
                <a:solidFill>
                  <a:srgbClr val="000000"/>
                </a:solidFill>
                <a:latin typeface="Lato"/>
                <a:ea typeface="DejaVu Sans"/>
              </a:rPr>
              <a:t>Taludturan o</a:t>
            </a:r>
            <a:endParaRPr b="0" lang="en-PH" sz="2800" spc="-1" strike="noStrike">
              <a:latin typeface="Arial"/>
            </a:endParaRPr>
          </a:p>
          <a:p>
            <a:pPr>
              <a:lnSpc>
                <a:spcPct val="100000"/>
              </a:lnSpc>
              <a:buNone/>
            </a:pPr>
            <a:r>
              <a:rPr b="0" lang="en-PH" sz="2800" spc="-1" strike="noStrike">
                <a:solidFill>
                  <a:srgbClr val="000000"/>
                </a:solidFill>
                <a:latin typeface="Lato"/>
                <a:ea typeface="DejaVu Sans"/>
              </a:rPr>
              <a:t>saknong</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92000" y="1980000"/>
            <a:ext cx="10618560" cy="2880000"/>
          </a:xfrm>
          <a:prstGeom prst="rect">
            <a:avLst/>
          </a:prstGeom>
          <a:solidFill>
            <a:srgbClr val="f3e5f5"/>
          </a:solidFill>
          <a:ln cap="rnd" w="76320">
            <a:solidFill>
              <a:srgbClr val="f57f17"/>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tulang binasa ay mayroon ding </a:t>
            </a:r>
            <a:r>
              <a:rPr b="0" lang="en-PH" sz="2800" spc="-1" strike="noStrike">
                <a:solidFill>
                  <a:srgbClr val="000000"/>
                </a:solidFill>
                <a:highlight>
                  <a:srgbClr val="ffff00"/>
                </a:highlight>
                <a:latin typeface="Lato"/>
                <a:ea typeface="DejaVu Sans"/>
              </a:rPr>
              <a:t>sukat</a:t>
            </a:r>
            <a:r>
              <a:rPr b="0" lang="en-PH" sz="2800" spc="-1" strike="noStrike">
                <a:solidFill>
                  <a:srgbClr val="000000"/>
                </a:solidFill>
                <a:latin typeface="Lato"/>
                <a:ea typeface="DejaVu Sans"/>
              </a:rPr>
              <a:t>. Ito ang bilang ng pantig sa bawat linya o taludtod. Karaniwan na ang sukat na wawaluhin, lalabindalawahin, lalabing-animin, at lalabing-waluhing pantig.</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900000" y="1260000"/>
            <a:ext cx="10618560" cy="4680000"/>
          </a:xfrm>
          <a:prstGeom prst="rect">
            <a:avLst/>
          </a:prstGeom>
          <a:solidFill>
            <a:srgbClr val="f3e5f5"/>
          </a:solidFill>
          <a:ln cap="rnd" w="76320">
            <a:solidFill>
              <a:srgbClr val="f57f17"/>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highlight>
                  <a:srgbClr val="ffff00"/>
                </a:highlight>
                <a:latin typeface="Lato"/>
                <a:ea typeface="DejaVu Sans"/>
              </a:rPr>
              <a:t>Halimbawa:</a:t>
            </a:r>
            <a:endParaRPr b="0" lang="en-PH" sz="2800" spc="-1" strike="noStrike">
              <a:latin typeface="Arial"/>
            </a:endParaRPr>
          </a:p>
          <a:p>
            <a:pPr algn="just">
              <a:lnSpc>
                <a:spcPct val="150000"/>
              </a:lnSpc>
              <a:buNone/>
            </a:pPr>
            <a:r>
              <a:rPr b="0" lang="en-PH" sz="2800" spc="-1" strike="noStrike">
                <a:solidFill>
                  <a:srgbClr val="000000"/>
                </a:solidFill>
                <a:highlight>
                  <a:srgbClr val="ffff00"/>
                </a:highlight>
                <a:latin typeface="Lato"/>
                <a:ea typeface="DejaVu Sans"/>
              </a:rPr>
              <a:t>Wawaluhin: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Ma/ga/lang/ din/ si/yang/ ba/ta/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Sa/ ka/e/dad/ at/ma/tan/da/</a:t>
            </a:r>
            <a:endParaRPr b="0" lang="en-PH" sz="2800" spc="-1" strike="noStrike">
              <a:latin typeface="Arial"/>
            </a:endParaRPr>
          </a:p>
          <a:p>
            <a:pPr algn="just">
              <a:lnSpc>
                <a:spcPct val="150000"/>
              </a:lnSpc>
              <a:buNone/>
            </a:pPr>
            <a:r>
              <a:rPr b="0" lang="en-PH" sz="2800" spc="-1" strike="noStrike">
                <a:solidFill>
                  <a:srgbClr val="000000"/>
                </a:solidFill>
                <a:highlight>
                  <a:srgbClr val="ffff00"/>
                </a:highlight>
                <a:latin typeface="Lato"/>
                <a:ea typeface="DejaVu Sans"/>
              </a:rPr>
              <a:t>Lalabindalawahin: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Ka/pag/ pi/na/la/ki/ sa/ la/yaw/ ang/ ba/ta/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U/ma/sang/ sa/ pag/hi/hi/rap/ ay/ di/ han/da/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756000" y="1224000"/>
            <a:ext cx="10798560" cy="4716000"/>
          </a:xfrm>
          <a:prstGeom prst="rect">
            <a:avLst/>
          </a:prstGeom>
          <a:solidFill>
            <a:srgbClr val="f3e5f5"/>
          </a:solidFill>
          <a:ln cap="rnd" w="76320">
            <a:solidFill>
              <a:srgbClr val="f57f17"/>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highlight>
                  <a:srgbClr val="ffff00"/>
                </a:highlight>
                <a:latin typeface="Lato"/>
                <a:ea typeface="DejaVu Sans"/>
              </a:rPr>
              <a:t>Lalabing-animin: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To/no/ ni/ya’y/ ma/hi/na/hon,/ ma/ga/lang/ si/yang/ su/ma/ got/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Ka/ya/ na/man/ ka/hit/ si/no/ sa/ ka/ni/ya’y/ na/lu/lu/god/</a:t>
            </a:r>
            <a:endParaRPr b="0" lang="en-PH" sz="2800" spc="-1" strike="noStrike">
              <a:latin typeface="Arial"/>
            </a:endParaRPr>
          </a:p>
          <a:p>
            <a:pPr algn="just">
              <a:lnSpc>
                <a:spcPct val="150000"/>
              </a:lnSpc>
              <a:buNone/>
            </a:pPr>
            <a:r>
              <a:rPr b="0" lang="en-PH" sz="2800" spc="-1" strike="noStrike">
                <a:solidFill>
                  <a:srgbClr val="000000"/>
                </a:solidFill>
                <a:highlight>
                  <a:srgbClr val="ffff00"/>
                </a:highlight>
                <a:latin typeface="Lato"/>
                <a:ea typeface="DejaVu Sans"/>
              </a:rPr>
              <a:t>Lalabing-waluhin: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Ma/ta/as/ ang/ a/king/ pa/nga/rap/, a/raw/-a/raw/ kong/ hi/na/ ha/ngad/</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Ba/lang/-a/raw/ ay/ ma/tu/tu/pad/, pag/si/si/ka/pan/ ni/tong/ pa/lad/</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900000" y="1620000"/>
            <a:ext cx="10798560" cy="3598920"/>
          </a:xfrm>
          <a:prstGeom prst="rect">
            <a:avLst/>
          </a:prstGeom>
          <a:solidFill>
            <a:srgbClr val="f3e5f5"/>
          </a:solidFill>
          <a:ln cap="rnd" w="76320">
            <a:solidFill>
              <a:srgbClr val="f57f17"/>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May tugma ang tula kung magkakatunog ang hulihan ng bawat</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talutod.</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Halimbawa: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kabai</a:t>
            </a:r>
            <a:r>
              <a:rPr b="0" lang="en-PH" sz="2800" spc="-1" strike="noStrike" u="sng">
                <a:solidFill>
                  <a:srgbClr val="000000"/>
                </a:solidFill>
                <a:highlight>
                  <a:srgbClr val="ffff00"/>
                </a:highlight>
                <a:uFillTx/>
                <a:latin typeface="Lato"/>
                <a:ea typeface="DejaVu Sans"/>
              </a:rPr>
              <a:t>tan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tula</a:t>
            </a:r>
            <a:r>
              <a:rPr b="0" lang="en-PH" sz="2800" spc="-1" strike="noStrike" u="sng">
                <a:solidFill>
                  <a:srgbClr val="000000"/>
                </a:solidFill>
                <a:highlight>
                  <a:srgbClr val="ffff00"/>
                </a:highlight>
                <a:uFillTx/>
                <a:latin typeface="Lato"/>
                <a:ea typeface="DejaVu Sans"/>
              </a:rPr>
              <a:t>ran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720000" y="2160000"/>
            <a:ext cx="10798560" cy="1980000"/>
          </a:xfrm>
          <a:prstGeom prst="rect">
            <a:avLst/>
          </a:prstGeom>
          <a:solidFill>
            <a:srgbClr val="40c4ff">
              <a:alpha val="71000"/>
            </a:srgbClr>
          </a:solidFill>
          <a:ln w="76320">
            <a:solidFill>
              <a:srgbClr val="e91e63"/>
            </a:solidFill>
            <a:round/>
          </a:ln>
        </p:spPr>
        <p:style>
          <a:lnRef idx="0"/>
          <a:fillRef idx="0"/>
          <a:effectRef idx="0"/>
          <a:fontRef idx="minor"/>
        </p:style>
        <p:txBody>
          <a:bodyPr lIns="128160" rIns="128160" tIns="83160" bIns="83160" anchor="t">
            <a:noAutofit/>
          </a:bodyPr>
          <a:p>
            <a:pPr algn="ctr">
              <a:lnSpc>
                <a:spcPct val="150000"/>
              </a:lnSpc>
              <a:buNone/>
            </a:pPr>
            <a:r>
              <a:rPr b="1" lang="en-PH" sz="3600" spc="-1" strike="noStrike">
                <a:solidFill>
                  <a:srgbClr val="000000"/>
                </a:solidFill>
                <a:latin typeface="Lato"/>
                <a:ea typeface="DejaVu Sans"/>
              </a:rPr>
              <a:t>Magagalang na Pananalita sa Pagtanggap ng Paumanhin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720360" y="1620000"/>
            <a:ext cx="10798560" cy="3418560"/>
          </a:xfrm>
          <a:prstGeom prst="rect">
            <a:avLst/>
          </a:prstGeom>
          <a:solidFill>
            <a:srgbClr val="e8eaf6"/>
          </a:solidFill>
          <a:ln w="76320">
            <a:solidFill>
              <a:srgbClr val="ffc107"/>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tulang “Ang Batang Juan” ay naglalarawan sa katangian ng isang batang Pilipino. Inilalarawan dito ang magaganda niyang ugali gaya ng pagiging mabait, masayahin, magalang, marunong humingi ng paumanhin, at pagiging mapagpatawad. Nangangahulugan ang pagiging mapagpatawad na marunong tumanggap ng paumanhin.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720000" y="1260000"/>
            <a:ext cx="10798560" cy="3778920"/>
          </a:xfrm>
          <a:prstGeom prst="rect">
            <a:avLst/>
          </a:prstGeom>
          <a:solidFill>
            <a:srgbClr val="e8eaf6"/>
          </a:solidFill>
          <a:ln w="76320">
            <a:solidFill>
              <a:srgbClr val="ffc107"/>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Pagaralan mo ang nasa kahon.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Pansinin ang sumusunod na mga pahayag: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Okey lang.”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Walang problema.”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Wala iyon.”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720000" y="1260000"/>
            <a:ext cx="10798560" cy="4140000"/>
          </a:xfrm>
          <a:prstGeom prst="rect">
            <a:avLst/>
          </a:prstGeom>
          <a:solidFill>
            <a:srgbClr val="e8eaf6"/>
          </a:solidFill>
          <a:ln w="76320">
            <a:solidFill>
              <a:srgbClr val="ffc107"/>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mga ito ay halimbawa ng mga pahayag na ginagamit kapag nais mong tanggapin ang paghingi ng paumanhin ng taong nakasakit o nakagawa ng masama sa iyo. Hindi maiiwasan na makagawa ng pagkakamali subalit kinakailangang humingi ng paunmanhin at maiwasan na itong ulitin. Nagpapakita ang gawing ito ng pagiging magalang.</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720000" y="1260000"/>
            <a:ext cx="10798560" cy="3418560"/>
          </a:xfrm>
          <a:prstGeom prst="rect">
            <a:avLst/>
          </a:prstGeom>
          <a:solidFill>
            <a:srgbClr val="e8eaf6"/>
          </a:solidFill>
          <a:ln w="76320">
            <a:solidFill>
              <a:srgbClr val="ffc107"/>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Ilan pa sa maaari mong gamitin ay:</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Pinapatawad na kita.”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Huwag mong alalahanin iyon.”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Hayaan mo na.”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Ayos lang.” at iba pa.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240000" y="2028240"/>
            <a:ext cx="5938200" cy="1570680"/>
          </a:xfrm>
          <a:prstGeom prst="rect">
            <a:avLst/>
          </a:prstGeom>
          <a:solidFill>
            <a:srgbClr val="f1f8e9"/>
          </a:solidFill>
          <a:ln w="76320">
            <a:solidFill>
              <a:srgbClr val="4a148c"/>
            </a:solidFill>
            <a:round/>
          </a:ln>
        </p:spPr>
        <p:style>
          <a:lnRef idx="0"/>
          <a:fillRef idx="0"/>
          <a:effectRef idx="0"/>
          <a:fontRef idx="minor"/>
        </p:style>
        <p:txBody>
          <a:bodyPr lIns="128160" rIns="128160" tIns="83160" bIns="83160" anchor="t">
            <a:noAutofit/>
          </a:bodyPr>
          <a:p>
            <a:pPr algn="ctr">
              <a:lnSpc>
                <a:spcPct val="150000"/>
              </a:lnSpc>
              <a:buNone/>
            </a:pPr>
            <a:r>
              <a:rPr b="1" lang="en-PH" sz="3600" spc="-1" strike="noStrike">
                <a:solidFill>
                  <a:srgbClr val="000000"/>
                </a:solidFill>
                <a:latin typeface="Lato"/>
                <a:ea typeface="DejaVu Sans"/>
              </a:rPr>
              <a:t>Ang Batang Juan</a:t>
            </a:r>
            <a:endParaRPr b="0" lang="en-PH" sz="3600" spc="-1" strike="noStrike">
              <a:latin typeface="Arial"/>
            </a:endParaRPr>
          </a:p>
          <a:p>
            <a:pPr algn="ctr">
              <a:lnSpc>
                <a:spcPct val="150000"/>
              </a:lnSpc>
              <a:buNone/>
            </a:pPr>
            <a:r>
              <a:rPr b="0" lang="en-PH" sz="2800" spc="-1" strike="noStrike">
                <a:solidFill>
                  <a:srgbClr val="000000"/>
                </a:solidFill>
                <a:latin typeface="Lato"/>
                <a:ea typeface="DejaVu Sans"/>
              </a:rPr>
              <a:t>May L. Mojica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720000" y="1980000"/>
            <a:ext cx="10798560" cy="2698560"/>
          </a:xfrm>
          <a:prstGeom prst="rect">
            <a:avLst/>
          </a:prstGeom>
          <a:solidFill>
            <a:srgbClr val="e8eaf6"/>
          </a:solidFill>
          <a:ln w="76320">
            <a:solidFill>
              <a:srgbClr val="ffc107"/>
            </a:solidFill>
            <a:round/>
          </a:ln>
        </p:spPr>
        <p:style>
          <a:lnRef idx="0"/>
          <a:fillRef idx="0"/>
          <a:effectRef idx="0"/>
          <a:fontRef idx="minor"/>
        </p:style>
        <p:txBody>
          <a:bodyPr lIns="127800" rIns="127800" tIns="82800" bIns="828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Mahalagang masabi mo ang mga ito sa taong humingi sa iyo ng “</a:t>
            </a:r>
            <a:r>
              <a:rPr b="0" i="1" lang="en-PH" sz="2800" spc="-1" strike="noStrike">
                <a:solidFill>
                  <a:srgbClr val="000000"/>
                </a:solidFill>
                <a:latin typeface="Lato"/>
                <a:ea typeface="DejaVu Sans"/>
              </a:rPr>
              <a:t>sorry</a:t>
            </a:r>
            <a:r>
              <a:rPr b="0" lang="en-PH" sz="2800" spc="-1" strike="noStrike">
                <a:solidFill>
                  <a:srgbClr val="000000"/>
                </a:solidFill>
                <a:latin typeface="Lato"/>
                <a:ea typeface="DejaVu Sans"/>
              </a:rPr>
              <a:t>” o paumanhin upang malaman niya kung tinatanggap mo ang kaniyang pagsisisi sa ginawa niyang pagkakamali.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199880" y="360000"/>
            <a:ext cx="9419040" cy="1155240"/>
          </a:xfrm>
          <a:prstGeom prst="rect">
            <a:avLst/>
          </a:prstGeom>
          <a:solidFill>
            <a:srgbClr val="e8eaf6"/>
          </a:solidFill>
          <a:ln w="76320">
            <a:solidFill>
              <a:srgbClr val="f57f17"/>
            </a:solidFill>
            <a:round/>
          </a:ln>
        </p:spPr>
        <p:style>
          <a:lnRef idx="0"/>
          <a:fillRef idx="0"/>
          <a:effectRef idx="0"/>
          <a:fontRef idx="minor"/>
        </p:style>
        <p:txBody>
          <a:bodyPr lIns="128160" rIns="128160" tIns="83160" bIns="83160" anchor="t">
            <a:noAutofit/>
          </a:bodyPr>
          <a:p>
            <a:pPr algn="ctr">
              <a:lnSpc>
                <a:spcPct val="100000"/>
              </a:lnSpc>
              <a:buNone/>
            </a:pPr>
            <a:r>
              <a:rPr b="0" lang="en-PH" sz="2800" spc="-1" strike="noStrike">
                <a:solidFill>
                  <a:srgbClr val="000000"/>
                </a:solidFill>
                <a:latin typeface="Lato"/>
                <a:ea typeface="DejaVu Sans"/>
              </a:rPr>
              <a:t>Isulat ang iyong magiging tugon sa sumusunod na mga sitwasyon. Isulat ito sa loob ng </a:t>
            </a:r>
            <a:r>
              <a:rPr b="0" i="1" lang="en-PH" sz="2800" spc="-1" strike="noStrike">
                <a:solidFill>
                  <a:srgbClr val="000000"/>
                </a:solidFill>
                <a:latin typeface="Lato"/>
                <a:ea typeface="DejaVu Sans"/>
              </a:rPr>
              <a:t>speech balloon</a:t>
            </a:r>
            <a:r>
              <a:rPr b="0" lang="en-PH" sz="2800" spc="-1" strike="noStrike">
                <a:solidFill>
                  <a:srgbClr val="000000"/>
                </a:solidFill>
                <a:latin typeface="Lato"/>
                <a:ea typeface="DejaVu Sans"/>
              </a:rPr>
              <a:t>.</a:t>
            </a:r>
            <a:endParaRPr b="0" lang="en-PH" sz="2800" spc="-1" strike="noStrike">
              <a:latin typeface="Arial"/>
            </a:endParaRPr>
          </a:p>
        </p:txBody>
      </p:sp>
      <p:pic>
        <p:nvPicPr>
          <p:cNvPr id="150" name="" descr=""/>
          <p:cNvPicPr/>
          <p:nvPr/>
        </p:nvPicPr>
        <p:blipFill>
          <a:blip r:embed="rId1"/>
          <a:stretch/>
        </p:blipFill>
        <p:spPr>
          <a:xfrm>
            <a:off x="2700000" y="1620000"/>
            <a:ext cx="6480720" cy="429912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 descr=""/>
          <p:cNvPicPr/>
          <p:nvPr/>
        </p:nvPicPr>
        <p:blipFill>
          <a:blip r:embed="rId1"/>
          <a:srcRect l="0" t="5247" r="0" b="0"/>
          <a:stretch/>
        </p:blipFill>
        <p:spPr>
          <a:xfrm>
            <a:off x="1980000" y="369720"/>
            <a:ext cx="8458920" cy="55526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720000" y="1981440"/>
            <a:ext cx="4858560" cy="3058560"/>
          </a:xfrm>
          <a:prstGeom prst="rect">
            <a:avLst/>
          </a:prstGeom>
          <a:solidFill>
            <a:srgbClr val="ede7f6"/>
          </a:solidFill>
          <a:ln w="57240">
            <a:solidFill>
              <a:srgbClr val="4a148c"/>
            </a:solidFill>
            <a:round/>
          </a:ln>
        </p:spPr>
        <p:style>
          <a:lnRef idx="0"/>
          <a:fillRef idx="0"/>
          <a:effectRef idx="0"/>
          <a:fontRef idx="minor"/>
        </p:style>
        <p:txBody>
          <a:bodyPr lIns="118440" rIns="118440" tIns="73440" bIns="73440" anchor="t">
            <a:noAutofit/>
          </a:bodyPr>
          <a:p>
            <a:pPr algn="ctr">
              <a:lnSpc>
                <a:spcPct val="150000"/>
              </a:lnSpc>
              <a:buNone/>
            </a:pPr>
            <a:r>
              <a:rPr b="0" lang="en-PH" sz="2800" spc="-1" strike="noStrike">
                <a:solidFill>
                  <a:srgbClr val="000000"/>
                </a:solidFill>
                <a:latin typeface="Lato"/>
                <a:ea typeface="DejaVu Sans"/>
              </a:rPr>
              <a:t>Si Juan ay masayahin</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Marami ang nagigiliw</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Modelo sa kabaitan.</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Dapat talagang tularan.</a:t>
            </a:r>
            <a:endParaRPr b="0" lang="en-PH" sz="2800" spc="-1" strike="noStrike">
              <a:latin typeface="Arial"/>
            </a:endParaRPr>
          </a:p>
        </p:txBody>
      </p:sp>
      <p:pic>
        <p:nvPicPr>
          <p:cNvPr id="127" name="" descr=""/>
          <p:cNvPicPr/>
          <p:nvPr/>
        </p:nvPicPr>
        <p:blipFill>
          <a:blip r:embed="rId1"/>
          <a:stretch/>
        </p:blipFill>
        <p:spPr>
          <a:xfrm>
            <a:off x="5940000" y="1440000"/>
            <a:ext cx="5862600" cy="4129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420000" y="1620000"/>
            <a:ext cx="4858560" cy="3058560"/>
          </a:xfrm>
          <a:prstGeom prst="rect">
            <a:avLst/>
          </a:prstGeom>
          <a:solidFill>
            <a:srgbClr val="ede7f6"/>
          </a:solidFill>
          <a:ln w="57240">
            <a:solidFill>
              <a:srgbClr val="4a148c"/>
            </a:solidFill>
            <a:round/>
          </a:ln>
        </p:spPr>
        <p:style>
          <a:lnRef idx="0"/>
          <a:fillRef idx="0"/>
          <a:effectRef idx="0"/>
          <a:fontRef idx="minor"/>
        </p:style>
        <p:txBody>
          <a:bodyPr lIns="118440" rIns="118440" tIns="73440" bIns="73440" anchor="t">
            <a:noAutofit/>
          </a:bodyPr>
          <a:p>
            <a:pPr algn="ctr">
              <a:lnSpc>
                <a:spcPct val="150000"/>
              </a:lnSpc>
              <a:buNone/>
            </a:pPr>
            <a:r>
              <a:rPr b="0" lang="en-PH" sz="2800" spc="-1" strike="noStrike">
                <a:solidFill>
                  <a:srgbClr val="000000"/>
                </a:solidFill>
                <a:latin typeface="Lato"/>
                <a:ea typeface="DejaVu Sans"/>
              </a:rPr>
              <a:t>Magalang din siyang bata</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Sa kaedad at matanda</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Kapag may salang ginawa</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a:t>
            </a:r>
            <a:r>
              <a:rPr b="0" i="1" lang="en-PH" sz="2800" spc="-1" strike="noStrike">
                <a:solidFill>
                  <a:srgbClr val="000000"/>
                </a:solidFill>
                <a:latin typeface="Lato"/>
                <a:ea typeface="DejaVu Sans"/>
              </a:rPr>
              <a:t>Sorry</a:t>
            </a:r>
            <a:r>
              <a:rPr b="0" lang="en-PH" sz="2800" spc="-1" strike="noStrike">
                <a:solidFill>
                  <a:srgbClr val="000000"/>
                </a:solidFill>
                <a:latin typeface="Lato"/>
                <a:ea typeface="DejaVu Sans"/>
              </a:rPr>
              <a:t>,” ang sambit ng dila.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720" y="2160000"/>
            <a:ext cx="4858560" cy="3058560"/>
          </a:xfrm>
          <a:prstGeom prst="rect">
            <a:avLst/>
          </a:prstGeom>
          <a:solidFill>
            <a:srgbClr val="ede7f6"/>
          </a:solidFill>
          <a:ln w="57240">
            <a:solidFill>
              <a:srgbClr val="4a148c"/>
            </a:solidFill>
            <a:round/>
          </a:ln>
        </p:spPr>
        <p:style>
          <a:lnRef idx="0"/>
          <a:fillRef idx="0"/>
          <a:effectRef idx="0"/>
          <a:fontRef idx="minor"/>
        </p:style>
        <p:txBody>
          <a:bodyPr lIns="118440" rIns="118440" tIns="73440" bIns="73440" anchor="t">
            <a:noAutofit/>
          </a:bodyPr>
          <a:p>
            <a:pPr algn="ctr">
              <a:lnSpc>
                <a:spcPct val="150000"/>
              </a:lnSpc>
              <a:buNone/>
            </a:pPr>
            <a:r>
              <a:rPr b="0" lang="en-PH" sz="2800" spc="-1" strike="noStrike">
                <a:solidFill>
                  <a:srgbClr val="000000"/>
                </a:solidFill>
                <a:latin typeface="Lato"/>
                <a:ea typeface="DejaVu Sans"/>
              </a:rPr>
              <a:t>Tatanggapin din ni Juan</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Sasabihing “Okey lamang”</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Kapag humingi ng tawad</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Sa gawang mali’t di tumpak.</a:t>
            </a:r>
            <a:endParaRPr b="0" lang="en-PH" sz="2800" spc="-1" strike="noStrike">
              <a:latin typeface="Arial"/>
            </a:endParaRPr>
          </a:p>
        </p:txBody>
      </p:sp>
      <p:pic>
        <p:nvPicPr>
          <p:cNvPr id="130" name="" descr=""/>
          <p:cNvPicPr/>
          <p:nvPr/>
        </p:nvPicPr>
        <p:blipFill>
          <a:blip r:embed="rId1"/>
          <a:stretch/>
        </p:blipFill>
        <p:spPr>
          <a:xfrm>
            <a:off x="6300000" y="1234080"/>
            <a:ext cx="5063760" cy="45244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360" y="468000"/>
            <a:ext cx="5218920" cy="5470920"/>
          </a:xfrm>
          <a:prstGeom prst="rect">
            <a:avLst/>
          </a:prstGeom>
          <a:solidFill>
            <a:srgbClr val="ede7f6"/>
          </a:solidFill>
          <a:ln w="57240">
            <a:solidFill>
              <a:srgbClr val="4a148c"/>
            </a:solidFill>
            <a:round/>
          </a:ln>
        </p:spPr>
        <p:style>
          <a:lnRef idx="0"/>
          <a:fillRef idx="0"/>
          <a:effectRef idx="0"/>
          <a:fontRef idx="minor"/>
        </p:style>
        <p:txBody>
          <a:bodyPr lIns="118440" rIns="118440" tIns="73440" bIns="73440" anchor="t">
            <a:noAutofit/>
          </a:bodyPr>
          <a:p>
            <a:pPr algn="ctr">
              <a:lnSpc>
                <a:spcPct val="150000"/>
              </a:lnSpc>
              <a:buNone/>
            </a:pPr>
            <a:r>
              <a:rPr b="0" lang="en-PH" sz="2800" spc="-1" strike="noStrike">
                <a:solidFill>
                  <a:srgbClr val="000000"/>
                </a:solidFill>
                <a:latin typeface="Lato"/>
                <a:ea typeface="DejaVu Sans"/>
              </a:rPr>
              <a:t>Ngiti at mukhang may saya</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Wala ‘yon,” “walang problema,”</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Umasang sasabihin n’ya</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Pag humingi ng pasensiya.</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Tanggap ang ‘yong paumanhin</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kung nasaktan ang damdamin.</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Dangal ng bayan si Juan</a:t>
            </a:r>
            <a:endParaRPr b="0" lang="en-PH" sz="2800" spc="-1" strike="noStrike">
              <a:latin typeface="Arial"/>
            </a:endParaRPr>
          </a:p>
          <a:p>
            <a:pPr algn="ctr">
              <a:lnSpc>
                <a:spcPct val="150000"/>
              </a:lnSpc>
              <a:buNone/>
            </a:pPr>
            <a:r>
              <a:rPr b="0" lang="en-PH" sz="2800" spc="-1" strike="noStrike">
                <a:solidFill>
                  <a:srgbClr val="000000"/>
                </a:solidFill>
                <a:latin typeface="Lato"/>
                <a:ea typeface="DejaVu Sans"/>
              </a:rPr>
              <a:t>Dakila siya’t uliran.</a:t>
            </a:r>
            <a:endParaRPr b="0" lang="en-PH" sz="2800" spc="-1" strike="noStrike">
              <a:latin typeface="Arial"/>
            </a:endParaRPr>
          </a:p>
        </p:txBody>
      </p:sp>
      <p:pic>
        <p:nvPicPr>
          <p:cNvPr id="132" name="" descr=""/>
          <p:cNvPicPr/>
          <p:nvPr/>
        </p:nvPicPr>
        <p:blipFill>
          <a:blip r:embed="rId1"/>
          <a:stretch/>
        </p:blipFill>
        <p:spPr>
          <a:xfrm>
            <a:off x="6264000" y="1080000"/>
            <a:ext cx="5704560" cy="48423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1440000"/>
            <a:ext cx="10618560" cy="4320000"/>
          </a:xfrm>
          <a:prstGeom prst="rect">
            <a:avLst/>
          </a:prstGeom>
          <a:solidFill>
            <a:srgbClr val="f9fbe7"/>
          </a:solidFill>
          <a:ln w="57240">
            <a:solidFill>
              <a:srgbClr val="651fff"/>
            </a:solidFill>
            <a:round/>
          </a:ln>
        </p:spPr>
        <p:style>
          <a:lnRef idx="0"/>
          <a:fillRef idx="0"/>
          <a:effectRef idx="0"/>
          <a:fontRef idx="minor"/>
        </p:style>
        <p:txBody>
          <a:bodyPr lIns="118440" rIns="118440" tIns="73440" bIns="73440" anchor="t">
            <a:noAutofit/>
          </a:bodyPr>
          <a:p>
            <a:pPr>
              <a:lnSpc>
                <a:spcPct val="150000"/>
              </a:lnSpc>
              <a:buNone/>
            </a:pPr>
            <a:r>
              <a:rPr b="1" lang="en-PH" sz="2800" spc="-1" strike="noStrike">
                <a:solidFill>
                  <a:srgbClr val="000000"/>
                </a:solidFill>
                <a:highlight>
                  <a:srgbClr val="ffff00"/>
                </a:highlight>
                <a:latin typeface="Lato"/>
                <a:ea typeface="DejaVu Sans"/>
              </a:rPr>
              <a:t>Panuto:</a:t>
            </a:r>
            <a:r>
              <a:rPr b="0" lang="en-PH" sz="2800" spc="-1" strike="noStrike">
                <a:solidFill>
                  <a:srgbClr val="000000"/>
                </a:solidFill>
                <a:highlight>
                  <a:srgbClr val="ffff00"/>
                </a:highlight>
                <a:latin typeface="Lato"/>
                <a:ea typeface="DejaVu Sans"/>
              </a:rPr>
              <a:t> Unawain at sagutin ang mga tanong tungkol sa nabasang tula.</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1. Ano-ano ang katangian ni Juan ayon sa una at ikalawang saknong?</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2. Ano-ano ang sinasabi ni Juan at ang kaniyang ipinakikitang mga kilos kapag may humingi sa kaniya ng pasensiya?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20000" y="1800000"/>
            <a:ext cx="10618560" cy="3420000"/>
          </a:xfrm>
          <a:prstGeom prst="rect">
            <a:avLst/>
          </a:prstGeom>
          <a:solidFill>
            <a:srgbClr val="f9fbe7"/>
          </a:solidFill>
          <a:ln w="57240">
            <a:solidFill>
              <a:srgbClr val="651fff"/>
            </a:solidFill>
            <a:round/>
          </a:ln>
        </p:spPr>
        <p:style>
          <a:lnRef idx="0"/>
          <a:fillRef idx="0"/>
          <a:effectRef idx="0"/>
          <a:fontRef idx="minor"/>
        </p:style>
        <p:txBody>
          <a:bodyPr lIns="118440" rIns="118440" tIns="73440" bIns="73440" anchor="t">
            <a:noAutofit/>
          </a:bodyPr>
          <a:p>
            <a:pPr>
              <a:lnSpc>
                <a:spcPct val="150000"/>
              </a:lnSpc>
              <a:buNone/>
            </a:pPr>
            <a:r>
              <a:rPr b="0" lang="en-PH" sz="2800" spc="-1" strike="noStrike">
                <a:solidFill>
                  <a:srgbClr val="000000"/>
                </a:solidFill>
                <a:latin typeface="Lato"/>
                <a:ea typeface="DejaVu Sans"/>
              </a:rPr>
              <a:t>3. Paano ipinakikita ni Juan ang pagiging dangal ng bayan?</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4. Bakit mahalagang tanggapin ang paghingi ng paumanhin?</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5. Totoo ba ang sinasabi ng makata na dangal ng bayan ang isang batang tulad mo? Ipaliwanag ang iyong sagot.</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1440000"/>
            <a:ext cx="10618560" cy="4140000"/>
          </a:xfrm>
          <a:prstGeom prst="rect">
            <a:avLst/>
          </a:prstGeom>
          <a:solidFill>
            <a:srgbClr val="f3e5f5"/>
          </a:solidFill>
          <a:ln cap="rnd" w="76320">
            <a:solidFill>
              <a:srgbClr val="f57f17"/>
            </a:solidFill>
            <a:prstDash val="sysDot"/>
            <a:round/>
          </a:ln>
        </p:spPr>
        <p:style>
          <a:lnRef idx="0"/>
          <a:fillRef idx="0"/>
          <a:effectRef idx="0"/>
          <a:fontRef idx="minor"/>
        </p:style>
        <p:txBody>
          <a:bodyPr lIns="128160" rIns="128160" tIns="83160" bIns="83160" anchor="t">
            <a:noAutofit/>
          </a:bodyPr>
          <a:p>
            <a:pPr algn="ctr">
              <a:lnSpc>
                <a:spcPct val="150000"/>
              </a:lnSpc>
              <a:buNone/>
            </a:pPr>
            <a:r>
              <a:rPr b="1" lang="en-PH" sz="2800" spc="-1" strike="noStrike">
                <a:solidFill>
                  <a:srgbClr val="000000"/>
                </a:solidFill>
                <a:latin typeface="Lato"/>
                <a:ea typeface="DejaVu Sans"/>
              </a:rPr>
              <a:t>Ang Tula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Ang iyong binasa na “Ang Batang Juan” ay isang halimbawa ng </a:t>
            </a:r>
            <a:r>
              <a:rPr b="0" lang="en-PH" sz="2800" spc="-1" strike="noStrike">
                <a:solidFill>
                  <a:srgbClr val="000000"/>
                </a:solidFill>
                <a:highlight>
                  <a:srgbClr val="ffff00"/>
                </a:highlight>
                <a:latin typeface="Lato"/>
                <a:ea typeface="DejaVu Sans"/>
              </a:rPr>
              <a:t>tula</a:t>
            </a:r>
            <a:r>
              <a:rPr b="0" lang="en-PH" sz="2800" spc="-1" strike="noStrike">
                <a:solidFill>
                  <a:srgbClr val="000000"/>
                </a:solidFill>
                <a:latin typeface="Lato"/>
                <a:ea typeface="DejaVu Sans"/>
              </a:rPr>
              <a:t>. Ito ay isang anyo ng panitikan na nagpapahayag ng damdamin, magagandang kaisipan, at pananalita. Ayon kay </a:t>
            </a:r>
            <a:r>
              <a:rPr b="0" lang="en-PH" sz="2800" spc="-1" strike="noStrike">
                <a:solidFill>
                  <a:srgbClr val="000000"/>
                </a:solidFill>
                <a:highlight>
                  <a:srgbClr val="ffff00"/>
                </a:highlight>
                <a:latin typeface="Lato"/>
                <a:ea typeface="DejaVu Sans"/>
              </a:rPr>
              <a:t>Arrogante, et al. </a:t>
            </a:r>
            <a:r>
              <a:rPr b="0" lang="en-PH" sz="2800" spc="-1" strike="noStrike">
                <a:solidFill>
                  <a:srgbClr val="000000"/>
                </a:solidFill>
                <a:latin typeface="Lato"/>
                <a:ea typeface="DejaVu Sans"/>
              </a:rPr>
              <a:t>(1991), sa aklat niyang Panitikang Elektroniko, ang tula ay isang nadaramang kaisipan.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2902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2023-09-05T17:17:41Z</dcterms:modified>
  <cp:revision>274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