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5640" cy="685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2520" cy="27925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7960" cy="38559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7960" cy="3776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5640" cy="6285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4080" cy="9640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8160" cy="10281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5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6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9960" cy="337824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88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Sets and Related Terms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/>
          </p:nvPr>
        </p:nvSpPr>
        <p:spPr>
          <a:xfrm>
            <a:off x="720000" y="540000"/>
            <a:ext cx="10258920" cy="434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Sets and Related Terms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2: </a:t>
            </a:r>
            <a:r>
              <a:rPr b="0" lang="en-PH" sz="1800" spc="-1" strike="noStrike">
                <a:latin typeface="Lato"/>
              </a:rPr>
              <a:t>Well-defined Set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Write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a. a verbal description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b. a rule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</a:t>
            </a:r>
            <a:r>
              <a:rPr b="0" lang="en-PH" sz="1800" spc="-1" strike="noStrike">
                <a:latin typeface="Lato"/>
              </a:rPr>
              <a:t>for A </a:t>
            </a:r>
            <a:r>
              <a:rPr b="0" lang="en-PH" sz="1800" spc="-1" strike="noStrike">
                <a:latin typeface="Lato"/>
                <a:ea typeface="€à'12ïþ"/>
              </a:rPr>
              <a:t>= {1, 2, 3}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a. Set A is the set of counting numbers less than 4.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b. A = {x | x is a counting number less than 4}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~oê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-1260000" y="266760"/>
            <a:ext cx="5511600" cy="22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/>
          </p:nvPr>
        </p:nvSpPr>
        <p:spPr>
          <a:xfrm>
            <a:off x="720000" y="540000"/>
            <a:ext cx="10258920" cy="434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Sets and Related Terms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Equal Sets and Equivalent Sets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</a:t>
            </a:r>
            <a:r>
              <a:rPr b="0" lang="en-PH" sz="1800" spc="-1" strike="noStrike">
                <a:latin typeface="Lato"/>
              </a:rPr>
              <a:t>The </a:t>
            </a:r>
            <a:r>
              <a:rPr b="1" lang="en-PH" sz="1800" spc="-1" strike="noStrike">
                <a:latin typeface="Lato"/>
              </a:rPr>
              <a:t>cardinal number</a:t>
            </a:r>
            <a:r>
              <a:rPr b="0" lang="en-PH" sz="1800" spc="-1" strike="noStrike">
                <a:latin typeface="Lato"/>
              </a:rPr>
              <a:t> of a Set A, denoted by n(A), is the number of elements in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Set. Thus, in A </a:t>
            </a:r>
            <a:r>
              <a:rPr b="0" lang="en-PH" sz="1800" spc="-1" strike="noStrike">
                <a:latin typeface="Lato"/>
                <a:ea typeface="€à'12ïþ"/>
              </a:rPr>
              <a:t>= {a, e, i, o, u}, n(A) = 5 because Set A contains 5 elements.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                 </a:t>
            </a:r>
            <a:r>
              <a:rPr b="0" lang="en-PH" sz="1800" spc="-1" strike="noStrike">
                <a:latin typeface="Lato"/>
                <a:ea typeface="€à'12ïþ"/>
              </a:rPr>
              <a:t>Two sets that contain exactly the same number of elements are called </a:t>
            </a:r>
            <a:r>
              <a:rPr b="1" lang="en-PH" sz="1800" spc="-1" strike="noStrike">
                <a:latin typeface="Lato"/>
                <a:ea typeface="€à'12ïþ"/>
              </a:rPr>
              <a:t>equivalent sets</a:t>
            </a:r>
            <a:r>
              <a:rPr b="0" lang="en-PH" sz="1800" spc="-1" strike="noStrike">
                <a:latin typeface="Lato"/>
                <a:ea typeface="€à'12ïþ"/>
              </a:rPr>
              <a:t>. If we are given A = {1, 2, 3, 4} and B = {m, a, t, h}, we say that Set A is equivalent to Set B (A ≈ B). Both sets contain four elements; hence, they are equivalent.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                </a:t>
            </a:r>
            <a:r>
              <a:rPr b="0" lang="en-PH" sz="1800" spc="-1" strike="noStrike">
                <a:latin typeface="Lato"/>
                <a:ea typeface="€à'12ïþ"/>
              </a:rPr>
              <a:t>Two sets that contain exactly the same elements are said to be equal sets. If we are given A = {a, e, i, o, u} and B = {e, o, i, u, a}, then we can say that A = B. These two sets contain exactly the same elements and, therefore, are equal.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~oê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-1260000" y="266760"/>
            <a:ext cx="5511600" cy="22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/>
          </p:nvPr>
        </p:nvSpPr>
        <p:spPr>
          <a:xfrm>
            <a:off x="720000" y="900000"/>
            <a:ext cx="10258920" cy="434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Sets and Related Terms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3:</a:t>
            </a:r>
            <a:r>
              <a:rPr b="0" lang="en-PH" sz="1800" spc="-1" strike="noStrike">
                <a:latin typeface="Lato"/>
              </a:rPr>
              <a:t> Equal and Equivalent Sets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Are the following sets equal?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a. A </a:t>
            </a:r>
            <a:r>
              <a:rPr b="0" lang="en-PH" sz="1800" spc="-1" strike="noStrike">
                <a:latin typeface="Lato"/>
                <a:ea typeface="€à'12ïþ"/>
              </a:rPr>
              <a:t>= {t, e, n}, B = {n, e, t}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b. C = {m, a, t, h}, D = {g, e, o, m}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c. E = {1, 2, 3, 4}, F = {5, 10, 15, 20, ...}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~oê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-1260000" y="266760"/>
            <a:ext cx="5511600" cy="22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/>
          </p:nvPr>
        </p:nvSpPr>
        <p:spPr>
          <a:xfrm>
            <a:off x="720000" y="900000"/>
            <a:ext cx="10258920" cy="434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Sets and Related Terms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a. Yes, sets A and B are equal sets because they contain exactly the same elements. The order of the listings of the elements does not change the set.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b. Sets C and D are not equal sets but are equivalent sets. They do not contain exactly the same elements but have the same number of elements.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c. Set E contains four elements, and F contains an infinite number of elements. Hence, sets E and F are not equivalent sets nor equal sets.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~oê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-1260000" y="266760"/>
            <a:ext cx="5511600" cy="22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/>
          </p:nvPr>
        </p:nvSpPr>
        <p:spPr>
          <a:xfrm>
            <a:off x="720000" y="900000"/>
            <a:ext cx="10258920" cy="434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Sets and Related Terms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Universal Sets and Subsets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Study the given sets below.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</a:t>
            </a:r>
            <a:r>
              <a:rPr b="0" lang="en-PH" sz="1800" spc="-1" strike="noStrike">
                <a:latin typeface="Lato"/>
              </a:rPr>
              <a:t>B </a:t>
            </a:r>
            <a:r>
              <a:rPr b="0" lang="en-PH" sz="1800" spc="-1" strike="noStrike">
                <a:latin typeface="Lato"/>
                <a:ea typeface="€à'12ïþ"/>
              </a:rPr>
              <a:t>= {1, 3, 5, 7, 9, 11, 13, 15, 17, 19}              C = {3, 9, 15}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           </a:t>
            </a:r>
            <a:r>
              <a:rPr b="0" lang="en-PH" sz="1800" spc="-1" strike="noStrike">
                <a:latin typeface="Lato"/>
                <a:ea typeface="€à'12ïþ"/>
              </a:rPr>
              <a:t>Notice that every element of Set C is found in Set B. We can say that Set C is a subset of Set B. In symbol, C ⊆ B.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When Set A is contained in another Set B, we say that A is a subset of B.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~oê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-1260000" y="266760"/>
            <a:ext cx="5511600" cy="22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/>
          </p:nvPr>
        </p:nvSpPr>
        <p:spPr>
          <a:xfrm>
            <a:off x="720000" y="900000"/>
            <a:ext cx="10258920" cy="434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Sets and Related Terms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Definition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Subset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</a:t>
            </a:r>
            <a:r>
              <a:rPr b="0" lang="en-PH" sz="1800" spc="-1" strike="noStrike">
                <a:latin typeface="Lato"/>
              </a:rPr>
              <a:t>Set A is a </a:t>
            </a:r>
            <a:r>
              <a:rPr b="1" lang="en-PH" sz="1800" spc="-1" strike="noStrike">
                <a:latin typeface="Lato"/>
              </a:rPr>
              <a:t>subset</a:t>
            </a:r>
            <a:r>
              <a:rPr b="0" lang="en-PH" sz="1800" spc="-1" strike="noStrike">
                <a:latin typeface="Lato"/>
              </a:rPr>
              <a:t> of Set B, written as A </a:t>
            </a:r>
            <a:r>
              <a:rPr b="0" lang="en-PH" sz="1800" spc="-1" strike="noStrike">
                <a:latin typeface="Lato"/>
                <a:ea typeface="€à'12ïþ"/>
              </a:rPr>
              <a:t>⊆ B, if and only if every element in A is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also an element in B.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Consider Set V and Set W.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                             </a:t>
            </a:r>
            <a:r>
              <a:rPr b="0" lang="en-PH" sz="1800" spc="-1" strike="noStrike">
                <a:latin typeface="Lato"/>
                <a:ea typeface="€à'12ïþ"/>
              </a:rPr>
              <a:t>V = {a, b, c, d, e}                 W = {a, e}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All elements of Set W are found in Set V, but not all elements of V are contained in W.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If W ⊆ V but V is not a subset of W, we say that W is a proper subset of V.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~oê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-1260000" y="266760"/>
            <a:ext cx="5511600" cy="22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/>
          </p:nvPr>
        </p:nvSpPr>
        <p:spPr>
          <a:xfrm>
            <a:off x="720000" y="900000"/>
            <a:ext cx="10258920" cy="434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Sets and Related Terms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€à'12ïþ"/>
              </a:rPr>
              <a:t>Example 4:</a:t>
            </a:r>
            <a:r>
              <a:rPr b="0" lang="en-PH" sz="1800" spc="-1" strike="noStrike">
                <a:latin typeface="Lato"/>
                <a:ea typeface="€à'12ïþ"/>
              </a:rPr>
              <a:t> </a:t>
            </a:r>
            <a:r>
              <a:rPr b="1" lang="en-PH" sz="1800" spc="-1" strike="noStrike">
                <a:latin typeface="Lato"/>
                <a:ea typeface="€à'12ïþ"/>
              </a:rPr>
              <a:t>Subsets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Determine all the possible subsets of the set.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       </a:t>
            </a:r>
            <a:r>
              <a:rPr b="0" lang="en-PH" sz="1800" spc="-1" strike="noStrike">
                <a:latin typeface="Lato"/>
                <a:ea typeface="€à'12ïþ"/>
              </a:rPr>
              <a:t>a. {a, b}                     b. {1, 2, 3}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a. We know that every set is a subset of itself; thus, {a, b} is a subset. We also know that the empty set is the subset of all sets, so we have { }. The other subsets are {a} and {b}. The complete list of subsets of {a, b} is { }, {a}, {b}, {a, b}.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Ð~oê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-1260000" y="266760"/>
            <a:ext cx="5511600" cy="22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/>
          </p:nvPr>
        </p:nvSpPr>
        <p:spPr>
          <a:xfrm>
            <a:off x="720000" y="900000"/>
            <a:ext cx="10258920" cy="434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Sets and Related Terms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b. Since the set {1, 2, 3} contains three elements, we would have the following: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Ð~oê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~oêþ"/>
              </a:rPr>
              <a:t>There are eight subsets for the given set.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-1260000" y="266760"/>
            <a:ext cx="5511600" cy="22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1260000" y="2716200"/>
            <a:ext cx="8540640" cy="178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/>
          </p:nvPr>
        </p:nvSpPr>
        <p:spPr>
          <a:xfrm>
            <a:off x="720000" y="900000"/>
            <a:ext cx="10258920" cy="434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Sets and Related Terms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r>
              <a:rPr b="0" lang="en-PH" sz="1800" spc="-1" strike="noStrike">
                <a:latin typeface="Lato"/>
                <a:ea typeface="€à'12ïþ"/>
              </a:rPr>
              <a:t>Try It                                                                                        </a:t>
            </a:r>
            <a:r>
              <a:rPr b="1" lang="en-PH" sz="1800" spc="-1" strike="noStrike">
                <a:latin typeface="Lato"/>
                <a:ea typeface="€à'12ïþ"/>
              </a:rPr>
              <a:t>Answers:</a:t>
            </a:r>
            <a:r>
              <a:rPr b="0" lang="en-PH" sz="1800" spc="-1" strike="noStrike">
                <a:latin typeface="Lato"/>
                <a:ea typeface="€à'12ïþ"/>
              </a:rPr>
              <a:t>  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€à'12ïþ"/>
              </a:rPr>
              <a:t>Determine all the possible subsets of the set.       </a:t>
            </a:r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a. {head, tail}</a:t>
            </a:r>
            <a:r>
              <a:rPr b="0" lang="en-PH" sz="1200" spc="-1" strike="noStrike">
                <a:latin typeface=""/>
                <a:ea typeface=""/>
              </a:rPr>
              <a:t>                                                                                                     </a:t>
            </a:r>
            <a:r>
              <a:rPr b="0" lang="en-PH" sz="1800" spc="-1" strike="noStrike">
                <a:latin typeface="Lato"/>
                <a:ea typeface=""/>
              </a:rPr>
              <a:t>1. </a:t>
            </a:r>
            <a:r>
              <a:rPr b="0" lang="en-PH" sz="1800" spc="-1" strike="noStrike">
                <a:latin typeface="Lato"/>
                <a:ea typeface=""/>
              </a:rPr>
              <a:t>{ }, {head}, {tail}, {head, tail}</a:t>
            </a:r>
            <a:endParaRPr b="0" lang="en-PH" sz="1800" spc="-1" strike="noStrike">
              <a:latin typeface=""/>
              <a:ea typeface=""/>
            </a:endParaRPr>
          </a:p>
          <a:p>
            <a:endParaRPr b="0" lang="en-PH" sz="1800" spc="-1" strike="noStrike">
              <a:latin typeface=""/>
              <a:ea typeface=""/>
            </a:endParaRPr>
          </a:p>
          <a:p>
            <a:endParaRPr b="0" lang="en-PH" sz="1800" spc="-1" strike="noStrike">
              <a:latin typeface=""/>
              <a:ea typeface=""/>
            </a:endParaRPr>
          </a:p>
          <a:p>
            <a:r>
              <a:rPr b="0" lang="en-PH" sz="1800" spc="-1" strike="noStrike">
                <a:latin typeface="Lato"/>
                <a:ea typeface=""/>
              </a:rPr>
              <a:t>b. {1, 2, 7}                                                                 2. </a:t>
            </a:r>
            <a:r>
              <a:rPr b="0" lang="en-PH" sz="1800" spc="-1" strike="noStrike">
                <a:latin typeface="Lato"/>
                <a:ea typeface=""/>
              </a:rPr>
              <a:t>{ }, {1}, {2}, {7}, {1, 2}, {1, 7}, {2, 7}, {1, 2, 7}</a:t>
            </a:r>
            <a:r>
              <a:rPr b="0" lang="en-PH" sz="1800" spc="-1" strike="noStrike">
                <a:latin typeface="Lato"/>
                <a:ea typeface=""/>
              </a:rPr>
              <a:t>  </a:t>
            </a:r>
            <a:r>
              <a:rPr b="0" lang="en-PH" sz="1200" spc="-1" strike="noStrike">
                <a:latin typeface=""/>
                <a:ea typeface=""/>
              </a:rPr>
              <a:t>         </a:t>
            </a: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Ð~oê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-1260000" y="266760"/>
            <a:ext cx="5511600" cy="22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5580000" y="1440000"/>
            <a:ext cx="0" cy="4500000"/>
          </a:xfrm>
          <a:prstGeom prst="line">
            <a:avLst/>
          </a:prstGeom>
          <a:ln w="72000">
            <a:solidFill>
              <a:srgbClr val="666666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540720" y="1440720"/>
            <a:ext cx="10258920" cy="1078920"/>
          </a:xfrm>
          <a:prstGeom prst="rect">
            <a:avLst/>
          </a:prstGeom>
          <a:gradFill rotWithShape="0">
            <a:gsLst>
              <a:gs pos="0">
                <a:srgbClr val="dde8cb"/>
              </a:gs>
              <a:gs pos="100000">
                <a:srgbClr val="ffd7d7"/>
              </a:gs>
            </a:gsLst>
            <a:lin ang="3600000"/>
          </a:gradFill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PlaceHolder 1"/>
          <p:cNvSpPr>
            <a:spLocks noGrp="1"/>
          </p:cNvSpPr>
          <p:nvPr>
            <p:ph/>
          </p:nvPr>
        </p:nvSpPr>
        <p:spPr>
          <a:xfrm>
            <a:off x="720000" y="900000"/>
            <a:ext cx="9898920" cy="434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Sets and Related Terms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r>
              <a:rPr b="0" lang="en-PH" sz="1800" spc="-1" strike="noStrike">
                <a:latin typeface="Lato"/>
              </a:rPr>
              <a:t>A </a:t>
            </a:r>
            <a:r>
              <a:rPr b="1" lang="en-PH" sz="1800" spc="-1" strike="noStrike">
                <a:latin typeface="Lato"/>
              </a:rPr>
              <a:t>set</a:t>
            </a:r>
            <a:r>
              <a:rPr b="0" lang="en-PH" sz="1800" spc="-1" strike="noStrike">
                <a:latin typeface="Lato"/>
              </a:rPr>
              <a:t> may be thought of as a well-defined collection of objects. These objects are called </a:t>
            </a:r>
            <a:r>
              <a:rPr b="1" lang="en-PH" sz="1800" spc="-1" strike="noStrike">
                <a:latin typeface="Lato"/>
              </a:rPr>
              <a:t>elements </a:t>
            </a:r>
            <a:r>
              <a:rPr b="0" lang="en-PH" sz="1800" spc="-1" strike="noStrike">
                <a:latin typeface="Lato"/>
              </a:rPr>
              <a:t>or</a:t>
            </a:r>
            <a:r>
              <a:rPr b="1" lang="en-PH" sz="1800" spc="-1" strike="noStrike">
                <a:latin typeface="Lato"/>
              </a:rPr>
              <a:t> members</a:t>
            </a:r>
            <a:r>
              <a:rPr b="0" lang="en-PH" sz="1800" spc="-1" strike="noStrike">
                <a:latin typeface="Lato"/>
              </a:rPr>
              <a:t> of the set. It is definitely common for us to use the concept of sets in our everyday experience.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Examples are given below: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</a:t>
            </a:r>
            <a:r>
              <a:rPr b="0" lang="en-PH" sz="1800" spc="-1" strike="noStrike">
                <a:latin typeface="Lato"/>
              </a:rPr>
              <a:t>a set of silverware                    a set of encyclopedia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</a:t>
            </a:r>
            <a:r>
              <a:rPr b="0" lang="en-PH" sz="1800" spc="-1" strike="noStrike">
                <a:latin typeface="Lato"/>
              </a:rPr>
              <a:t>a set of tires for                        a car a set of dishes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In mathematics, we have discussed some of the following: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</a:t>
            </a:r>
            <a:r>
              <a:rPr b="0" lang="en-PH" sz="1800" spc="-1" strike="noStrike">
                <a:latin typeface="Lato"/>
              </a:rPr>
              <a:t>a set of counting numbers        a set of points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</a:t>
            </a:r>
            <a:r>
              <a:rPr b="0" lang="en-PH" sz="1800" spc="-1" strike="noStrike">
                <a:latin typeface="Lato"/>
              </a:rPr>
              <a:t>a set of integers                        a set of solutions for an equation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~oê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-1260000" y="266760"/>
            <a:ext cx="5511600" cy="22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/>
          </p:nvPr>
        </p:nvSpPr>
        <p:spPr>
          <a:xfrm>
            <a:off x="720000" y="900000"/>
            <a:ext cx="9898920" cy="434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Sets and Related Terms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</a:t>
            </a:r>
            <a:r>
              <a:rPr b="0" lang="en-PH" sz="1800" spc="-1" strike="noStrike">
                <a:latin typeface="Lato"/>
              </a:rPr>
              <a:t>The main characteristic of a set in mathematics is that it is well-defined. There is a universe of objects to be considered. If we are given a particular object, we know whether that particular object is an element of the set or not. For example, if we consider the set of odd integers, we know that 7 is an element of this set, and 10 and  1/3 are not. On the other hand, the set of honest people is not well-defined because it may include different people in the set.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~oê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-1260000" y="266760"/>
            <a:ext cx="5511600" cy="22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/>
          </p:nvPr>
        </p:nvSpPr>
        <p:spPr>
          <a:xfrm>
            <a:off x="720000" y="900000"/>
            <a:ext cx="9898920" cy="434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Sets and Related Terms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1:</a:t>
            </a:r>
            <a:r>
              <a:rPr b="0" lang="en-PH" sz="1800" spc="-1" strike="noStrike">
                <a:latin typeface="Lato"/>
              </a:rPr>
              <a:t> Well-defined Set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Which of the following sets are well-defined?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a. The set of all large numbers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b. The set of all multiples of 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c. The set of good politicians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d. The set of honest students in your class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~oê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-1260000" y="266760"/>
            <a:ext cx="5511600" cy="22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/>
          </p:nvPr>
        </p:nvSpPr>
        <p:spPr>
          <a:xfrm>
            <a:off x="720000" y="900000"/>
            <a:ext cx="9898920" cy="434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Sets and Related Terms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Cont.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€à'12ïþ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a. The set is not well-defined. Some people will have different opinions on which numbers are large.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b. The set is well-defined. Numbers that are multiples of 5 can easily be differentiated from the others.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c. The set is not well-defined. Some people may include different politicians in the set.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d. The set is not well-defined because there is no common agreement as to what is meant by “honest students.”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~oê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-1260000" y="266760"/>
            <a:ext cx="5511600" cy="22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/>
          </p:nvPr>
        </p:nvSpPr>
        <p:spPr>
          <a:xfrm>
            <a:off x="720000" y="694080"/>
            <a:ext cx="10258920" cy="434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Sets and Related Terms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Notation and Description of Sets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</a:t>
            </a:r>
            <a:r>
              <a:rPr b="0" lang="en-PH" sz="1800" spc="-1" strike="noStrike">
                <a:latin typeface="Lato"/>
              </a:rPr>
              <a:t>We use capital letters such as A, B, C, D, and E to denote sets and lowercase letters as a, b, c, d, and e to denote the elements of a set. It is also a common practice to list the elements of a set in braces ({ }) and separate these elements by commas.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</a:t>
            </a:r>
            <a:r>
              <a:rPr b="0" lang="en-PH" sz="1800" spc="-1" strike="noStrike">
                <a:latin typeface="Lato"/>
              </a:rPr>
              <a:t>Thus, A </a:t>
            </a:r>
            <a:r>
              <a:rPr b="0" lang="en-PH" sz="1800" spc="-1" strike="noStrike">
                <a:latin typeface="Lato"/>
                <a:ea typeface="€à'12ïþ"/>
              </a:rPr>
              <a:t>= {5, 10, 15, 20} means “a set consisting of the elements 5, 10, 15, and 20.” To indicate 5 as an element of set A, we write “5 ∈ A” and read it as “5 is an element of A” or “5 is a member A.” The symbol ∈ is read as “is an element of” or “is a member of” and the notation ∉ is read as “is not an element of.” Using our previous example, we may say that 5 ∈ A, 10 ∈ A, 15 ∈ A, 20 ∈ A, a ∉ A, and 7 ∉ A. A set with no element is an empty set or null set. The symbol for an empty set is φ or { }.  </a:t>
            </a:r>
            <a:r>
              <a:rPr b="0" lang="en-PH" sz="1200" spc="-1" strike="noStrike">
                <a:latin typeface="Lato"/>
                <a:ea typeface="€à'12ïþ"/>
              </a:rPr>
              <a:t>  </a:t>
            </a: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~oê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-1260000" y="266760"/>
            <a:ext cx="5511600" cy="22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/>
          </p:nvPr>
        </p:nvSpPr>
        <p:spPr>
          <a:xfrm>
            <a:off x="720000" y="694080"/>
            <a:ext cx="10258920" cy="434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Sets and Related Terms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</a:t>
            </a:r>
            <a:r>
              <a:rPr b="0" lang="en-PH" sz="1800" spc="-1" strike="noStrike">
                <a:latin typeface="Lato"/>
              </a:rPr>
              <a:t>Some sets contain an infinite number of elements. We use ellipsis (…) to indicate that there are elements in the set not written down.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For example, we can write the set of natural numbers using ellipsis.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</a:t>
            </a:r>
            <a:r>
              <a:rPr b="0" lang="en-PH" sz="1800" spc="-1" strike="noStrike">
                <a:latin typeface="Lato"/>
              </a:rPr>
              <a:t>N </a:t>
            </a:r>
            <a:r>
              <a:rPr b="0" lang="en-PH" sz="1800" spc="-1" strike="noStrike">
                <a:latin typeface="Lato"/>
                <a:ea typeface="€à'12ïþ"/>
              </a:rPr>
              <a:t>= {1, 2, 3, 4, 5, …}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There are three ways in which we can describe a set. These are the following: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€à'12ïþ"/>
              </a:rPr>
              <a:t>1. Roster Notation or Listing Method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It is a method describing a set by listing each element of the set inside the symbol { }. The elements of sets A, B, C, and D are listed below.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                  </a:t>
            </a:r>
            <a:r>
              <a:rPr b="0" lang="en-PH" sz="1800" spc="-1" strike="noStrike">
                <a:latin typeface="Lato"/>
                <a:ea typeface="€à'12ïþ"/>
              </a:rPr>
              <a:t>A = {p, h, i, l, n, e, s}             B = {5, 10, 15, …}            C = {moon} </a:t>
            </a:r>
            <a:r>
              <a:rPr b="0" lang="en-PH" sz="1200" spc="-1" strike="noStrike">
                <a:latin typeface="Lato"/>
                <a:ea typeface="€à'12ïþ"/>
              </a:rPr>
              <a:t> </a:t>
            </a: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~oê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-1260000" y="266760"/>
            <a:ext cx="5511600" cy="22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/>
          </p:nvPr>
        </p:nvSpPr>
        <p:spPr>
          <a:xfrm>
            <a:off x="720000" y="694080"/>
            <a:ext cx="10258920" cy="434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Sets and Related Terms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€à'12ïþ"/>
              </a:rPr>
              <a:t>2. Verbal Description Method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           </a:t>
            </a:r>
            <a:r>
              <a:rPr b="0" lang="en-PH" sz="1800" spc="-1" strike="noStrike">
                <a:latin typeface="Lato"/>
                <a:ea typeface="€à'12ïþ"/>
              </a:rPr>
              <a:t>It is a method of describing a set in words. We can describe the sets named in number 1 as follows: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• </a:t>
            </a:r>
            <a:r>
              <a:rPr b="0" lang="en-PH" sz="1800" spc="-1" strike="noStrike">
                <a:latin typeface="Lato"/>
                <a:ea typeface="€à'12ïþ"/>
              </a:rPr>
              <a:t>Set A is the set of letters in the word “Philippines.”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• </a:t>
            </a:r>
            <a:r>
              <a:rPr b="0" lang="en-PH" sz="1800" spc="-1" strike="noStrike">
                <a:latin typeface="Lato"/>
                <a:ea typeface="€à'12ïþ"/>
              </a:rPr>
              <a:t>Set B is the set of positive multiples of 5.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• </a:t>
            </a:r>
            <a:r>
              <a:rPr b="0" lang="en-PH" sz="1800" spc="-1" strike="noStrike">
                <a:latin typeface="Lato"/>
                <a:ea typeface="€à'12ïþ"/>
              </a:rPr>
              <a:t>Set C is the set of a natural Earth satellite.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~oê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-1260000" y="266760"/>
            <a:ext cx="5511600" cy="22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/>
          </p:nvPr>
        </p:nvSpPr>
        <p:spPr>
          <a:xfrm>
            <a:off x="720000" y="540000"/>
            <a:ext cx="10258920" cy="434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Sets and Related Terms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€à'12ïþ"/>
              </a:rPr>
              <a:t>3. Set Builder Notation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           </a:t>
            </a:r>
            <a:r>
              <a:rPr b="0" lang="en-PH" sz="1800" spc="-1" strike="noStrike">
                <a:latin typeface="Lato"/>
                <a:ea typeface="€à'12ïþ"/>
              </a:rPr>
              <a:t>It is a method that lists the rules that determine whether an object is an element of the set rather than the actual elements. We can describe the sets in number 1 in set builder notation as follows: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A = {x | x is a letter in the word “Philippines”}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B = {x | x is a positive multiple of 5}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à'12ïþ"/>
              </a:rPr>
              <a:t>C = {x | x is a natural satellite of Earth}</a:t>
            </a:r>
            <a:r>
              <a:rPr b="1" lang="en-PH" sz="1200" spc="-1" strike="noStrike">
                <a:latin typeface="€à'12ïþ"/>
                <a:ea typeface="€à'12ïþ"/>
              </a:rPr>
              <a:t> </a:t>
            </a: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~oê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-1260000" y="266760"/>
            <a:ext cx="5511600" cy="22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2023-05-05T08:11:46Z</dcterms:modified>
  <cp:revision>55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