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6.png" ContentType="image/png"/>
  <Override PartName="/ppt/media/image21.png" ContentType="image/png"/>
  <Override PartName="/ppt/media/image11.png" ContentType="image/png"/>
  <Override PartName="/ppt/media/image22.png" ContentType="image/png"/>
  <Override PartName="/ppt/media/image7.png" ContentType="image/png"/>
  <Override PartName="/ppt/media/image2.png" ContentType="image/png"/>
  <Override PartName="/ppt/media/image23.png" ContentType="image/png"/>
  <Override PartName="/ppt/media/image8.png" ContentType="image/png"/>
  <Override PartName="/ppt/media/image3.png" ContentType="image/png"/>
  <Override PartName="/ppt/media/image4.png" ContentType="image/png"/>
  <Override PartName="/ppt/media/image9.png" ContentType="image/png"/>
  <Override PartName="/ppt/media/image24.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5.png" ContentType="image/png"/>
  <Override PartName="/ppt/media/image20.png" ContentType="image/png"/>
  <Override PartName="/ppt/media/image1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440" cy="68443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320" cy="2785320"/>
          </a:xfrm>
          <a:prstGeom prst="rect">
            <a:avLst/>
          </a:prstGeom>
          <a:ln w="0">
            <a:noFill/>
          </a:ln>
        </p:spPr>
      </p:pic>
      <p:sp>
        <p:nvSpPr>
          <p:cNvPr id="2" name="Rectangle 5"/>
          <p:cNvSpPr/>
          <p:nvPr/>
        </p:nvSpPr>
        <p:spPr>
          <a:xfrm>
            <a:off x="3487320" y="1475280"/>
            <a:ext cx="8690760" cy="38487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0760" cy="3704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440" cy="621360"/>
          </a:xfrm>
          <a:prstGeom prst="rect">
            <a:avLst/>
          </a:prstGeom>
          <a:ln w="0">
            <a:noFill/>
          </a:ln>
        </p:spPr>
      </p:pic>
      <p:sp>
        <p:nvSpPr>
          <p:cNvPr id="43" name="Rectangle 7"/>
          <p:cNvSpPr/>
          <p:nvPr/>
        </p:nvSpPr>
        <p:spPr>
          <a:xfrm>
            <a:off x="10868760" y="0"/>
            <a:ext cx="956880" cy="9568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0960" cy="1020960"/>
          </a:xfrm>
          <a:prstGeom prst="rect">
            <a:avLst/>
          </a:prstGeom>
          <a:ln w="0">
            <a:noFill/>
          </a:ln>
        </p:spPr>
      </p:pic>
      <p:sp>
        <p:nvSpPr>
          <p:cNvPr id="45" name="TextBox 9"/>
          <p:cNvSpPr/>
          <p:nvPr/>
        </p:nvSpPr>
        <p:spPr>
          <a:xfrm>
            <a:off x="185400" y="6362280"/>
            <a:ext cx="467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9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2760" cy="337104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068000" y="2700000"/>
            <a:ext cx="773820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Needs of Animals and How to Care for Them</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
          <p:cNvSpPr/>
          <p:nvPr/>
        </p:nvSpPr>
        <p:spPr>
          <a:xfrm>
            <a:off x="10260000" y="5746320"/>
            <a:ext cx="176040" cy="341640"/>
          </a:xfrm>
          <a:prstGeom prst="rect">
            <a:avLst/>
          </a:prstGeom>
          <a:noFill/>
          <a:ln w="0">
            <a:noFill/>
          </a:ln>
        </p:spPr>
        <p:style>
          <a:lnRef idx="0"/>
          <a:fillRef idx="0"/>
          <a:effectRef idx="0"/>
          <a:fontRef idx="minor"/>
        </p:style>
      </p:sp>
      <p:sp>
        <p:nvSpPr>
          <p:cNvPr id="178" name=""/>
          <p:cNvSpPr/>
          <p:nvPr/>
        </p:nvSpPr>
        <p:spPr>
          <a:xfrm>
            <a:off x="0" y="720000"/>
            <a:ext cx="233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Harmful Animals</a:t>
            </a:r>
            <a:endParaRPr b="0" lang="en-PH" sz="1800" spc="-1" strike="noStrike">
              <a:latin typeface="Arial"/>
            </a:endParaRPr>
          </a:p>
        </p:txBody>
      </p:sp>
      <p:sp>
        <p:nvSpPr>
          <p:cNvPr id="179" name=""/>
          <p:cNvSpPr/>
          <p:nvPr/>
        </p:nvSpPr>
        <p:spPr>
          <a:xfrm>
            <a:off x="335880" y="1420920"/>
            <a:ext cx="11519280" cy="702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Locusts are pests. They destroy crops in the field. Termites are harmful. They destroy wooden furniture and the wooden parts of the house.</a:t>
            </a:r>
            <a:endParaRPr b="0" lang="en-PH" sz="1800" spc="-1" strike="noStrike">
              <a:latin typeface="Arial"/>
            </a:endParaRPr>
          </a:p>
        </p:txBody>
      </p:sp>
      <p:grpSp>
        <p:nvGrpSpPr>
          <p:cNvPr id="180" name=""/>
          <p:cNvGrpSpPr/>
          <p:nvPr/>
        </p:nvGrpSpPr>
        <p:grpSpPr>
          <a:xfrm>
            <a:off x="1314000" y="3132000"/>
            <a:ext cx="9563400" cy="2879280"/>
            <a:chOff x="1314000" y="3132000"/>
            <a:chExt cx="9563400" cy="2879280"/>
          </a:xfrm>
        </p:grpSpPr>
        <p:grpSp>
          <p:nvGrpSpPr>
            <p:cNvPr id="181" name=""/>
            <p:cNvGrpSpPr/>
            <p:nvPr/>
          </p:nvGrpSpPr>
          <p:grpSpPr>
            <a:xfrm>
              <a:off x="1314000" y="3132000"/>
              <a:ext cx="9563400" cy="2879280"/>
              <a:chOff x="1314000" y="3132000"/>
              <a:chExt cx="9563400" cy="2879280"/>
            </a:xfrm>
          </p:grpSpPr>
          <p:pic>
            <p:nvPicPr>
              <p:cNvPr id="182" name="" descr=""/>
              <p:cNvPicPr/>
              <p:nvPr/>
            </p:nvPicPr>
            <p:blipFill>
              <a:blip r:embed="rId1"/>
              <a:stretch/>
            </p:blipFill>
            <p:spPr>
              <a:xfrm>
                <a:off x="1314000" y="3132000"/>
                <a:ext cx="3512520" cy="2873520"/>
              </a:xfrm>
              <a:prstGeom prst="rect">
                <a:avLst/>
              </a:prstGeom>
              <a:ln w="0">
                <a:noFill/>
              </a:ln>
            </p:spPr>
          </p:pic>
          <p:pic>
            <p:nvPicPr>
              <p:cNvPr id="183" name="" descr=""/>
              <p:cNvPicPr/>
              <p:nvPr/>
            </p:nvPicPr>
            <p:blipFill>
              <a:blip r:embed="rId2"/>
              <a:stretch/>
            </p:blipFill>
            <p:spPr>
              <a:xfrm>
                <a:off x="4827240" y="3132000"/>
                <a:ext cx="6050160" cy="2879280"/>
              </a:xfrm>
              <a:prstGeom prst="rect">
                <a:avLst/>
              </a:prstGeom>
              <a:ln w="0">
                <a:noFill/>
              </a:ln>
            </p:spPr>
          </p:pic>
        </p:grpSp>
      </p:grpSp>
      <p:sp>
        <p:nvSpPr>
          <p:cNvPr id="184" name=""/>
          <p:cNvSpPr/>
          <p:nvPr/>
        </p:nvSpPr>
        <p:spPr>
          <a:xfrm>
            <a:off x="263880" y="2088000"/>
            <a:ext cx="11663640" cy="1008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Female mosquitoes suck blood from people and animals. You may get sick if a mosquito bites you. Harmful animals like locusts, termites, and mosquitoes should be eradicated to prevent the destruction of crops and furniture and to prevent the spread of getting serious illnesses.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
          <p:cNvSpPr/>
          <p:nvPr/>
        </p:nvSpPr>
        <p:spPr>
          <a:xfrm>
            <a:off x="10260000" y="5746320"/>
            <a:ext cx="176040" cy="341640"/>
          </a:xfrm>
          <a:prstGeom prst="rect">
            <a:avLst/>
          </a:prstGeom>
          <a:noFill/>
          <a:ln w="0">
            <a:noFill/>
          </a:ln>
        </p:spPr>
        <p:style>
          <a:lnRef idx="0"/>
          <a:fillRef idx="0"/>
          <a:effectRef idx="0"/>
          <a:fontRef idx="minor"/>
        </p:style>
      </p:sp>
      <p:sp>
        <p:nvSpPr>
          <p:cNvPr id="186" name=""/>
          <p:cNvSpPr/>
          <p:nvPr/>
        </p:nvSpPr>
        <p:spPr>
          <a:xfrm>
            <a:off x="0" y="720000"/>
            <a:ext cx="467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Infection Caused by Some Animals</a:t>
            </a:r>
            <a:endParaRPr b="0" lang="en-PH" sz="1800" spc="-1" strike="noStrike">
              <a:latin typeface="Arial"/>
            </a:endParaRPr>
          </a:p>
        </p:txBody>
      </p:sp>
      <p:sp>
        <p:nvSpPr>
          <p:cNvPr id="187" name=""/>
          <p:cNvSpPr/>
          <p:nvPr/>
        </p:nvSpPr>
        <p:spPr>
          <a:xfrm>
            <a:off x="900000" y="1800000"/>
            <a:ext cx="5307480" cy="16534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2000" spc="-1" strike="noStrike">
                <a:solidFill>
                  <a:srgbClr val="000000"/>
                </a:solidFill>
                <a:highlight>
                  <a:srgbClr val="afd095"/>
                </a:highlight>
                <a:latin typeface="Lato"/>
                <a:ea typeface="DejaVu Sans"/>
              </a:rPr>
              <a:t>Children can get infections from</a:t>
            </a:r>
            <a:r>
              <a:rPr b="0" lang="en-PH" sz="2000" spc="-1" strike="noStrike">
                <a:solidFill>
                  <a:srgbClr val="000000"/>
                </a:solidFill>
                <a:latin typeface="Lato"/>
                <a:ea typeface="DejaVu Sans"/>
              </a:rPr>
              <a:t>:</a:t>
            </a:r>
            <a:endParaRPr b="0" lang="en-PH" sz="2000" spc="-1" strike="noStrike">
              <a:latin typeface="Arial"/>
            </a:endParaRPr>
          </a:p>
          <a:p>
            <a:pPr>
              <a:lnSpc>
                <a:spcPct val="115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bites and scratches;</a:t>
            </a:r>
            <a:endParaRPr b="0" lang="en-PH" sz="2000" spc="-1" strike="noStrike">
              <a:latin typeface="Arial"/>
            </a:endParaRPr>
          </a:p>
          <a:p>
            <a:pPr>
              <a:lnSpc>
                <a:spcPct val="115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handling birds; and</a:t>
            </a:r>
            <a:endParaRPr b="0" lang="en-PH" sz="2000" spc="-1" strike="noStrike">
              <a:latin typeface="Arial"/>
            </a:endParaRPr>
          </a:p>
          <a:p>
            <a:pPr>
              <a:lnSpc>
                <a:spcPct val="115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eating food that has been infected by flies.</a:t>
            </a:r>
            <a:endParaRPr b="0" lang="en-PH" sz="2000" spc="-1" strike="noStrike">
              <a:latin typeface="Arial"/>
            </a:endParaRPr>
          </a:p>
        </p:txBody>
      </p:sp>
      <p:sp>
        <p:nvSpPr>
          <p:cNvPr id="188" name=""/>
          <p:cNvSpPr/>
          <p:nvPr/>
        </p:nvSpPr>
        <p:spPr>
          <a:xfrm>
            <a:off x="900000" y="3704400"/>
            <a:ext cx="7739280" cy="24868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2000" spc="-1" strike="noStrike">
                <a:solidFill>
                  <a:srgbClr val="000000"/>
                </a:solidFill>
                <a:highlight>
                  <a:srgbClr val="afd095"/>
                </a:highlight>
                <a:latin typeface="Lato"/>
                <a:ea typeface="DejaVu Sans"/>
              </a:rPr>
              <a:t>How to avoid animal-related injuries</a:t>
            </a:r>
            <a:r>
              <a:rPr b="0" lang="en-PH" sz="2000" spc="-1" strike="noStrike">
                <a:solidFill>
                  <a:srgbClr val="000000"/>
                </a:solidFill>
                <a:latin typeface="Lato"/>
                <a:ea typeface="DejaVu Sans"/>
              </a:rPr>
              <a:t>:</a:t>
            </a:r>
            <a:endParaRPr b="0" lang="en-PH" sz="2000" spc="-1" strike="noStrike">
              <a:latin typeface="Arial"/>
            </a:endParaRPr>
          </a:p>
          <a:p>
            <a:pPr>
              <a:lnSpc>
                <a:spcPct val="115000"/>
              </a:lnSpc>
              <a:buNone/>
            </a:pPr>
            <a:endParaRPr b="0" lang="en-PH" sz="2000" spc="-1" strike="noStrike">
              <a:latin typeface="Arial"/>
            </a:endParaRPr>
          </a:p>
          <a:p>
            <a:pPr>
              <a:lnSpc>
                <a:spcPct val="115000"/>
              </a:lnSpc>
              <a:buNone/>
            </a:pPr>
            <a:r>
              <a:rPr b="0" lang="en-PH" sz="2000" spc="-1" strike="noStrike">
                <a:solidFill>
                  <a:srgbClr val="000000"/>
                </a:solidFill>
                <a:latin typeface="Lato"/>
                <a:ea typeface="AppleSystemUIFont"/>
              </a:rPr>
              <a:t>1. Avoid playing with stray or strange animals.</a:t>
            </a:r>
            <a:endParaRPr b="0" lang="en-PH" sz="2000" spc="-1" strike="noStrike">
              <a:latin typeface="Arial"/>
            </a:endParaRPr>
          </a:p>
          <a:p>
            <a:pPr>
              <a:lnSpc>
                <a:spcPct val="115000"/>
              </a:lnSpc>
              <a:buNone/>
            </a:pPr>
            <a:r>
              <a:rPr b="0" lang="en-PH" sz="2000" spc="-1" strike="noStrike">
                <a:solidFill>
                  <a:srgbClr val="000000"/>
                </a:solidFill>
                <a:latin typeface="Lato"/>
                <a:ea typeface="AppleSystemUIFont"/>
              </a:rPr>
              <a:t>2. Do not play with pets without the supervision of an older person.</a:t>
            </a:r>
            <a:endParaRPr b="0" lang="en-PH" sz="2000" spc="-1" strike="noStrike">
              <a:latin typeface="Arial"/>
            </a:endParaRPr>
          </a:p>
          <a:p>
            <a:pPr>
              <a:lnSpc>
                <a:spcPct val="115000"/>
              </a:lnSpc>
              <a:buNone/>
            </a:pPr>
            <a:r>
              <a:rPr b="0" lang="en-PH" sz="2000" spc="-1" strike="noStrike">
                <a:solidFill>
                  <a:srgbClr val="000000"/>
                </a:solidFill>
                <a:latin typeface="Lato"/>
                <a:ea typeface="AppleSystemUIFont"/>
              </a:rPr>
              <a:t>3. Do not go near the pet when it is sleeping or eating.</a:t>
            </a:r>
            <a:endParaRPr b="0" lang="en-PH" sz="2000" spc="-1" strike="noStrike">
              <a:latin typeface="Arial"/>
            </a:endParaRPr>
          </a:p>
          <a:p>
            <a:pPr>
              <a:lnSpc>
                <a:spcPct val="115000"/>
              </a:lnSpc>
              <a:buNone/>
            </a:pPr>
            <a:r>
              <a:rPr b="0" lang="en-PH" sz="2000" spc="-1" strike="noStrike">
                <a:solidFill>
                  <a:srgbClr val="000000"/>
                </a:solidFill>
                <a:latin typeface="Lato"/>
                <a:ea typeface="AppleSystemUIFont"/>
              </a:rPr>
              <a:t>4. Do not tease pets.</a:t>
            </a:r>
            <a:endParaRPr b="0" lang="en-PH" sz="2000" spc="-1" strike="noStrike">
              <a:latin typeface="Arial"/>
            </a:endParaRPr>
          </a:p>
        </p:txBody>
      </p:sp>
      <p:pic>
        <p:nvPicPr>
          <p:cNvPr id="189" name="" descr=""/>
          <p:cNvPicPr/>
          <p:nvPr/>
        </p:nvPicPr>
        <p:blipFill>
          <a:blip r:embed="rId1"/>
          <a:stretch/>
        </p:blipFill>
        <p:spPr>
          <a:xfrm>
            <a:off x="6364800" y="1080000"/>
            <a:ext cx="5334480" cy="35344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040" cy="341640"/>
          </a:xfrm>
          <a:prstGeom prst="rect">
            <a:avLst/>
          </a:prstGeom>
          <a:noFill/>
          <a:ln w="0">
            <a:noFill/>
          </a:ln>
        </p:spPr>
        <p:style>
          <a:lnRef idx="0"/>
          <a:fillRef idx="0"/>
          <a:effectRef idx="0"/>
          <a:fontRef idx="minor"/>
        </p:style>
      </p:sp>
      <p:sp>
        <p:nvSpPr>
          <p:cNvPr id="126" name=""/>
          <p:cNvSpPr/>
          <p:nvPr/>
        </p:nvSpPr>
        <p:spPr>
          <a:xfrm>
            <a:off x="0" y="360000"/>
            <a:ext cx="251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DejaVu Sans"/>
              </a:rPr>
              <a:t>Needs of Animals</a:t>
            </a:r>
            <a:endParaRPr b="0" lang="en-PH" sz="1800" spc="-1" strike="noStrike">
              <a:latin typeface="Arial"/>
            </a:endParaRPr>
          </a:p>
        </p:txBody>
      </p:sp>
      <p:sp>
        <p:nvSpPr>
          <p:cNvPr id="127" name=""/>
          <p:cNvSpPr/>
          <p:nvPr/>
        </p:nvSpPr>
        <p:spPr>
          <a:xfrm>
            <a:off x="720000" y="1135800"/>
            <a:ext cx="215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afd095"/>
                </a:highlight>
                <a:latin typeface="Lato"/>
                <a:ea typeface="AppleSystemUIFont"/>
              </a:rPr>
              <a:t>Food and Water</a:t>
            </a:r>
            <a:endParaRPr b="0" lang="en-PH" sz="1800" spc="-1" strike="noStrike">
              <a:latin typeface="Arial"/>
            </a:endParaRPr>
          </a:p>
        </p:txBody>
      </p:sp>
      <p:sp>
        <p:nvSpPr>
          <p:cNvPr id="128" name=""/>
          <p:cNvSpPr/>
          <p:nvPr/>
        </p:nvSpPr>
        <p:spPr>
          <a:xfrm>
            <a:off x="875880" y="1692000"/>
            <a:ext cx="10439280" cy="396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AppleSystemUIFont"/>
              </a:rPr>
              <a:t>Animals need food in order to live. Without food, they will die. Read about what different animals eat.</a:t>
            </a:r>
            <a:endParaRPr b="0" lang="en-PH" sz="1800" spc="-1" strike="noStrike">
              <a:latin typeface="Arial"/>
            </a:endParaRPr>
          </a:p>
        </p:txBody>
      </p:sp>
      <p:pic>
        <p:nvPicPr>
          <p:cNvPr id="129" name="" descr=""/>
          <p:cNvPicPr/>
          <p:nvPr/>
        </p:nvPicPr>
        <p:blipFill>
          <a:blip r:embed="rId1"/>
          <a:stretch/>
        </p:blipFill>
        <p:spPr>
          <a:xfrm>
            <a:off x="493200" y="2340000"/>
            <a:ext cx="3610080" cy="2879280"/>
          </a:xfrm>
          <a:prstGeom prst="rect">
            <a:avLst/>
          </a:prstGeom>
          <a:ln w="19080">
            <a:solidFill>
              <a:srgbClr val="000000"/>
            </a:solidFill>
            <a:round/>
          </a:ln>
        </p:spPr>
      </p:pic>
      <p:sp>
        <p:nvSpPr>
          <p:cNvPr id="130" name=""/>
          <p:cNvSpPr/>
          <p:nvPr/>
        </p:nvSpPr>
        <p:spPr>
          <a:xfrm>
            <a:off x="1008000" y="5347800"/>
            <a:ext cx="272304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Monkeys eat fruits.</a:t>
            </a:r>
            <a:endParaRPr b="0" lang="en-PH" sz="1800" spc="-1" strike="noStrike">
              <a:latin typeface="Arial"/>
            </a:endParaRPr>
          </a:p>
        </p:txBody>
      </p:sp>
      <p:pic>
        <p:nvPicPr>
          <p:cNvPr id="131" name="" descr=""/>
          <p:cNvPicPr/>
          <p:nvPr/>
        </p:nvPicPr>
        <p:blipFill>
          <a:blip r:embed="rId2"/>
          <a:stretch/>
        </p:blipFill>
        <p:spPr>
          <a:xfrm>
            <a:off x="4320000" y="2340000"/>
            <a:ext cx="3610080" cy="2879280"/>
          </a:xfrm>
          <a:prstGeom prst="rect">
            <a:avLst/>
          </a:prstGeom>
          <a:ln w="19080">
            <a:solidFill>
              <a:srgbClr val="000000"/>
            </a:solidFill>
            <a:round/>
          </a:ln>
        </p:spPr>
      </p:pic>
      <p:sp>
        <p:nvSpPr>
          <p:cNvPr id="132" name=""/>
          <p:cNvSpPr/>
          <p:nvPr/>
        </p:nvSpPr>
        <p:spPr>
          <a:xfrm>
            <a:off x="4464000" y="5277960"/>
            <a:ext cx="3419280" cy="733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Butterflies sip the nectar found inside the flowers.</a:t>
            </a:r>
            <a:endParaRPr b="0" lang="en-PH" sz="1800" spc="-1" strike="noStrike">
              <a:latin typeface="Arial"/>
            </a:endParaRPr>
          </a:p>
        </p:txBody>
      </p:sp>
      <p:pic>
        <p:nvPicPr>
          <p:cNvPr id="133" name="" descr=""/>
          <p:cNvPicPr/>
          <p:nvPr/>
        </p:nvPicPr>
        <p:blipFill>
          <a:blip r:embed="rId3"/>
          <a:stretch/>
        </p:blipFill>
        <p:spPr>
          <a:xfrm>
            <a:off x="8208000" y="2340000"/>
            <a:ext cx="3554280" cy="2879280"/>
          </a:xfrm>
          <a:prstGeom prst="rect">
            <a:avLst/>
          </a:prstGeom>
          <a:ln w="19080">
            <a:solidFill>
              <a:srgbClr val="000000"/>
            </a:solidFill>
            <a:round/>
          </a:ln>
        </p:spPr>
      </p:pic>
      <p:sp>
        <p:nvSpPr>
          <p:cNvPr id="134" name=""/>
          <p:cNvSpPr/>
          <p:nvPr/>
        </p:nvSpPr>
        <p:spPr>
          <a:xfrm>
            <a:off x="8712000" y="5400000"/>
            <a:ext cx="269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Carabaos eat grass.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10260000" y="5746320"/>
            <a:ext cx="176040" cy="341640"/>
          </a:xfrm>
          <a:prstGeom prst="rect">
            <a:avLst/>
          </a:prstGeom>
          <a:noFill/>
          <a:ln w="0">
            <a:noFill/>
          </a:ln>
        </p:spPr>
        <p:style>
          <a:lnRef idx="0"/>
          <a:fillRef idx="0"/>
          <a:effectRef idx="0"/>
          <a:fontRef idx="minor"/>
        </p:style>
      </p:sp>
      <p:pic>
        <p:nvPicPr>
          <p:cNvPr id="136" name="" descr=""/>
          <p:cNvPicPr/>
          <p:nvPr/>
        </p:nvPicPr>
        <p:blipFill>
          <a:blip r:embed="rId1"/>
          <a:stretch/>
        </p:blipFill>
        <p:spPr>
          <a:xfrm>
            <a:off x="1800000" y="360000"/>
            <a:ext cx="3861000" cy="2246400"/>
          </a:xfrm>
          <a:prstGeom prst="rect">
            <a:avLst/>
          </a:prstGeom>
          <a:ln w="19080">
            <a:solidFill>
              <a:srgbClr val="000000"/>
            </a:solidFill>
            <a:round/>
          </a:ln>
        </p:spPr>
      </p:pic>
      <p:pic>
        <p:nvPicPr>
          <p:cNvPr id="137" name="" descr=""/>
          <p:cNvPicPr/>
          <p:nvPr/>
        </p:nvPicPr>
        <p:blipFill>
          <a:blip r:embed="rId2"/>
          <a:stretch/>
        </p:blipFill>
        <p:spPr>
          <a:xfrm>
            <a:off x="6316560" y="360000"/>
            <a:ext cx="3942720" cy="2259720"/>
          </a:xfrm>
          <a:prstGeom prst="rect">
            <a:avLst/>
          </a:prstGeom>
          <a:ln w="19080">
            <a:solidFill>
              <a:srgbClr val="000000"/>
            </a:solidFill>
            <a:round/>
          </a:ln>
        </p:spPr>
      </p:pic>
      <p:sp>
        <p:nvSpPr>
          <p:cNvPr id="138" name=""/>
          <p:cNvSpPr/>
          <p:nvPr/>
        </p:nvSpPr>
        <p:spPr>
          <a:xfrm>
            <a:off x="2160000" y="2700000"/>
            <a:ext cx="3239280" cy="41148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buNone/>
            </a:pPr>
            <a:r>
              <a:rPr b="1" lang="en-PH" sz="1800" spc="-1" strike="noStrike">
                <a:solidFill>
                  <a:srgbClr val="000000"/>
                </a:solidFill>
                <a:highlight>
                  <a:srgbClr val="dde8cb"/>
                </a:highlight>
                <a:latin typeface="Lato"/>
                <a:ea typeface="AppleSystemUIFont"/>
              </a:rPr>
              <a:t>Rabbits eat vegetables.</a:t>
            </a:r>
            <a:endParaRPr b="0" lang="en-PH" sz="1800" spc="-1" strike="noStrike">
              <a:latin typeface="Arial"/>
            </a:endParaRPr>
          </a:p>
        </p:txBody>
      </p:sp>
      <p:sp>
        <p:nvSpPr>
          <p:cNvPr id="139" name=""/>
          <p:cNvSpPr/>
          <p:nvPr/>
        </p:nvSpPr>
        <p:spPr>
          <a:xfrm>
            <a:off x="6336000" y="2700000"/>
            <a:ext cx="3959280" cy="733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Eagles eat chicks, rats, and other small animals.</a:t>
            </a:r>
            <a:endParaRPr b="0" lang="en-PH" sz="1800" spc="-1" strike="noStrike">
              <a:latin typeface="Arial"/>
            </a:endParaRPr>
          </a:p>
        </p:txBody>
      </p:sp>
      <p:pic>
        <p:nvPicPr>
          <p:cNvPr id="140" name="" descr=""/>
          <p:cNvPicPr/>
          <p:nvPr/>
        </p:nvPicPr>
        <p:blipFill>
          <a:blip r:embed="rId3"/>
          <a:stretch/>
        </p:blipFill>
        <p:spPr>
          <a:xfrm>
            <a:off x="1800000" y="3512880"/>
            <a:ext cx="3861000" cy="2246400"/>
          </a:xfrm>
          <a:prstGeom prst="rect">
            <a:avLst/>
          </a:prstGeom>
          <a:ln w="19080">
            <a:solidFill>
              <a:srgbClr val="000000"/>
            </a:solidFill>
            <a:round/>
          </a:ln>
        </p:spPr>
      </p:pic>
      <p:pic>
        <p:nvPicPr>
          <p:cNvPr id="141" name="" descr=""/>
          <p:cNvPicPr/>
          <p:nvPr/>
        </p:nvPicPr>
        <p:blipFill>
          <a:blip r:embed="rId4"/>
          <a:stretch/>
        </p:blipFill>
        <p:spPr>
          <a:xfrm>
            <a:off x="6480000" y="3512880"/>
            <a:ext cx="3861000" cy="2246400"/>
          </a:xfrm>
          <a:prstGeom prst="rect">
            <a:avLst/>
          </a:prstGeom>
          <a:ln w="19080">
            <a:solidFill>
              <a:srgbClr val="000000"/>
            </a:solidFill>
            <a:round/>
          </a:ln>
        </p:spPr>
      </p:pic>
      <p:sp>
        <p:nvSpPr>
          <p:cNvPr id="142" name=""/>
          <p:cNvSpPr/>
          <p:nvPr/>
        </p:nvSpPr>
        <p:spPr>
          <a:xfrm>
            <a:off x="6804000" y="5789160"/>
            <a:ext cx="3239280" cy="474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Lions eat other animals.</a:t>
            </a:r>
            <a:endParaRPr b="0" lang="en-PH" sz="1800" spc="-1" strike="noStrike">
              <a:latin typeface="Arial"/>
            </a:endParaRPr>
          </a:p>
        </p:txBody>
      </p:sp>
      <p:sp>
        <p:nvSpPr>
          <p:cNvPr id="143" name=""/>
          <p:cNvSpPr/>
          <p:nvPr/>
        </p:nvSpPr>
        <p:spPr>
          <a:xfrm>
            <a:off x="2592000" y="5789160"/>
            <a:ext cx="251928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dde8cb"/>
                </a:highlight>
                <a:latin typeface="Lato"/>
                <a:ea typeface="AppleSystemUIFont"/>
              </a:rPr>
              <a:t>Frogs eat insects.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
          <p:cNvSpPr/>
          <p:nvPr/>
        </p:nvSpPr>
        <p:spPr>
          <a:xfrm>
            <a:off x="10260000" y="5746320"/>
            <a:ext cx="176040" cy="341640"/>
          </a:xfrm>
          <a:prstGeom prst="rect">
            <a:avLst/>
          </a:prstGeom>
          <a:noFill/>
          <a:ln w="0">
            <a:noFill/>
          </a:ln>
        </p:spPr>
        <p:style>
          <a:lnRef idx="0"/>
          <a:fillRef idx="0"/>
          <a:effectRef idx="0"/>
          <a:fontRef idx="minor"/>
        </p:style>
      </p:sp>
      <p:sp>
        <p:nvSpPr>
          <p:cNvPr id="145" name=""/>
          <p:cNvSpPr/>
          <p:nvPr/>
        </p:nvSpPr>
        <p:spPr>
          <a:xfrm>
            <a:off x="1145880" y="1295280"/>
            <a:ext cx="989928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solidFill>
                  <a:srgbClr val="000000"/>
                </a:solidFill>
                <a:latin typeface="Lato"/>
                <a:ea typeface="AppleSystemUIFont"/>
              </a:rPr>
              <a:t>Animals need water to drink. Water prevents their bodies from drying and also keeps them cool.</a:t>
            </a:r>
            <a:endParaRPr b="0" lang="en-PH" sz="1800" spc="-1" strike="noStrike">
              <a:latin typeface="Arial"/>
            </a:endParaRPr>
          </a:p>
        </p:txBody>
      </p:sp>
      <p:pic>
        <p:nvPicPr>
          <p:cNvPr id="146" name="" descr=""/>
          <p:cNvPicPr/>
          <p:nvPr/>
        </p:nvPicPr>
        <p:blipFill>
          <a:blip r:embed="rId1"/>
          <a:stretch/>
        </p:blipFill>
        <p:spPr>
          <a:xfrm>
            <a:off x="684000" y="1864440"/>
            <a:ext cx="5219280" cy="3462840"/>
          </a:xfrm>
          <a:prstGeom prst="rect">
            <a:avLst/>
          </a:prstGeom>
          <a:ln w="19080">
            <a:solidFill>
              <a:srgbClr val="000000"/>
            </a:solidFill>
            <a:round/>
          </a:ln>
        </p:spPr>
      </p:pic>
      <p:pic>
        <p:nvPicPr>
          <p:cNvPr id="147" name="" descr=""/>
          <p:cNvPicPr/>
          <p:nvPr/>
        </p:nvPicPr>
        <p:blipFill>
          <a:blip r:embed="rId2"/>
          <a:stretch/>
        </p:blipFill>
        <p:spPr>
          <a:xfrm>
            <a:off x="6336000" y="1872000"/>
            <a:ext cx="5219280" cy="3462840"/>
          </a:xfrm>
          <a:prstGeom prst="rect">
            <a:avLst/>
          </a:prstGeom>
          <a:ln w="19080">
            <a:solidFill>
              <a:srgbClr val="000000"/>
            </a:solidFill>
            <a:round/>
          </a:ln>
        </p:spPr>
      </p:pic>
      <p:sp>
        <p:nvSpPr>
          <p:cNvPr id="148" name=""/>
          <p:cNvSpPr/>
          <p:nvPr/>
        </p:nvSpPr>
        <p:spPr>
          <a:xfrm>
            <a:off x="720000" y="5507280"/>
            <a:ext cx="5874120" cy="396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AppleSystemUIFont"/>
              </a:rPr>
              <a:t>During the dry season, many rivers and springs dry up.</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
          <p:cNvSpPr/>
          <p:nvPr/>
        </p:nvSpPr>
        <p:spPr>
          <a:xfrm>
            <a:off x="10260000" y="5746320"/>
            <a:ext cx="176040" cy="341640"/>
          </a:xfrm>
          <a:prstGeom prst="rect">
            <a:avLst/>
          </a:prstGeom>
          <a:noFill/>
          <a:ln w="0">
            <a:noFill/>
          </a:ln>
        </p:spPr>
        <p:style>
          <a:lnRef idx="0"/>
          <a:fillRef idx="0"/>
          <a:effectRef idx="0"/>
          <a:fontRef idx="minor"/>
        </p:style>
      </p:sp>
      <p:sp>
        <p:nvSpPr>
          <p:cNvPr id="150" name=""/>
          <p:cNvSpPr/>
          <p:nvPr/>
        </p:nvSpPr>
        <p:spPr>
          <a:xfrm>
            <a:off x="540000" y="847800"/>
            <a:ext cx="133884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afd095"/>
                </a:highlight>
                <a:latin typeface="Lato"/>
                <a:ea typeface="AppleSystemUIFont"/>
              </a:rPr>
              <a:t>Fresh Air</a:t>
            </a:r>
            <a:endParaRPr b="0" lang="en-PH" sz="1800" spc="-1" strike="noStrike">
              <a:latin typeface="Arial"/>
            </a:endParaRPr>
          </a:p>
        </p:txBody>
      </p:sp>
      <p:sp>
        <p:nvSpPr>
          <p:cNvPr id="151" name=""/>
          <p:cNvSpPr/>
          <p:nvPr/>
        </p:nvSpPr>
        <p:spPr>
          <a:xfrm>
            <a:off x="245880" y="1368000"/>
            <a:ext cx="11699280" cy="1079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Another important thing that animals need is fresh air. People and animals need to breathe fresh air. Without air, animals will die. That is why cages, aquariums, and fishbowls have openings where air can pass. Do not put animals in containers that are completely closed. Make sure the container has holes for air to enter.</a:t>
            </a:r>
            <a:endParaRPr b="0" lang="en-PH" sz="1800" spc="-1" strike="noStrike">
              <a:latin typeface="Arial"/>
            </a:endParaRPr>
          </a:p>
        </p:txBody>
      </p:sp>
      <p:sp>
        <p:nvSpPr>
          <p:cNvPr id="152" name=""/>
          <p:cNvSpPr/>
          <p:nvPr/>
        </p:nvSpPr>
        <p:spPr>
          <a:xfrm>
            <a:off x="522720" y="2441160"/>
            <a:ext cx="120456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afd095"/>
                </a:highlight>
                <a:latin typeface="Lato"/>
                <a:ea typeface="AppleSystemUIFont"/>
              </a:rPr>
              <a:t>Shelter</a:t>
            </a:r>
            <a:endParaRPr b="0" lang="en-PH" sz="1800" spc="-1" strike="noStrike">
              <a:latin typeface="Arial"/>
            </a:endParaRPr>
          </a:p>
        </p:txBody>
      </p:sp>
      <p:sp>
        <p:nvSpPr>
          <p:cNvPr id="153" name=""/>
          <p:cNvSpPr/>
          <p:nvPr/>
        </p:nvSpPr>
        <p:spPr>
          <a:xfrm>
            <a:off x="720000" y="2880000"/>
            <a:ext cx="11159280" cy="396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solidFill>
                  <a:srgbClr val="000000"/>
                </a:solidFill>
                <a:latin typeface="Lato"/>
                <a:ea typeface="AppleSystemUIFont"/>
              </a:rPr>
              <a:t>Some animals make their own homes. Shelters protect animals from bad weather and from their enemies.</a:t>
            </a:r>
            <a:endParaRPr b="0" lang="en-PH" sz="1800" spc="-1" strike="noStrike">
              <a:latin typeface="Arial"/>
            </a:endParaRPr>
          </a:p>
        </p:txBody>
      </p:sp>
      <p:pic>
        <p:nvPicPr>
          <p:cNvPr id="154" name="" descr=""/>
          <p:cNvPicPr/>
          <p:nvPr/>
        </p:nvPicPr>
        <p:blipFill>
          <a:blip r:embed="rId1"/>
          <a:stretch/>
        </p:blipFill>
        <p:spPr>
          <a:xfrm>
            <a:off x="2325600" y="3356640"/>
            <a:ext cx="7540200" cy="2762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10260000" y="5746320"/>
            <a:ext cx="176040" cy="341640"/>
          </a:xfrm>
          <a:prstGeom prst="rect">
            <a:avLst/>
          </a:prstGeom>
          <a:noFill/>
          <a:ln w="0">
            <a:noFill/>
          </a:ln>
        </p:spPr>
        <p:style>
          <a:lnRef idx="0"/>
          <a:fillRef idx="0"/>
          <a:effectRef idx="0"/>
          <a:fontRef idx="minor"/>
        </p:style>
      </p:sp>
      <p:sp>
        <p:nvSpPr>
          <p:cNvPr id="156" name=""/>
          <p:cNvSpPr/>
          <p:nvPr/>
        </p:nvSpPr>
        <p:spPr>
          <a:xfrm>
            <a:off x="195120" y="1296000"/>
            <a:ext cx="11801160" cy="702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People make homes for their pet animals. These homes should be kept clean. The coop is a home for chickens. The pigpen is where pigs live. The stable is a home for horses.</a:t>
            </a:r>
            <a:endParaRPr b="0" lang="en-PH" sz="1800" spc="-1" strike="noStrike">
              <a:latin typeface="Arial"/>
            </a:endParaRPr>
          </a:p>
        </p:txBody>
      </p:sp>
      <p:pic>
        <p:nvPicPr>
          <p:cNvPr id="157" name="" descr=""/>
          <p:cNvPicPr/>
          <p:nvPr/>
        </p:nvPicPr>
        <p:blipFill>
          <a:blip r:embed="rId1"/>
          <a:stretch/>
        </p:blipFill>
        <p:spPr>
          <a:xfrm>
            <a:off x="1425600" y="2121480"/>
            <a:ext cx="9340200" cy="39711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
          <p:cNvSpPr/>
          <p:nvPr/>
        </p:nvSpPr>
        <p:spPr>
          <a:xfrm>
            <a:off x="10260000" y="5746320"/>
            <a:ext cx="176040" cy="341640"/>
          </a:xfrm>
          <a:prstGeom prst="rect">
            <a:avLst/>
          </a:prstGeom>
          <a:noFill/>
          <a:ln w="0">
            <a:noFill/>
          </a:ln>
        </p:spPr>
        <p:style>
          <a:lnRef idx="0"/>
          <a:fillRef idx="0"/>
          <a:effectRef idx="0"/>
          <a:fontRef idx="minor"/>
        </p:style>
      </p:sp>
      <p:sp>
        <p:nvSpPr>
          <p:cNvPr id="159" name=""/>
          <p:cNvSpPr/>
          <p:nvPr/>
        </p:nvSpPr>
        <p:spPr>
          <a:xfrm>
            <a:off x="0" y="360000"/>
            <a:ext cx="251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DejaVu Sans"/>
              </a:rPr>
              <a:t>Care for Animals</a:t>
            </a:r>
            <a:endParaRPr b="0" lang="en-PH" sz="1800" spc="-1" strike="noStrike">
              <a:latin typeface="Arial"/>
            </a:endParaRPr>
          </a:p>
        </p:txBody>
      </p:sp>
      <p:sp>
        <p:nvSpPr>
          <p:cNvPr id="160" name=""/>
          <p:cNvSpPr/>
          <p:nvPr/>
        </p:nvSpPr>
        <p:spPr>
          <a:xfrm>
            <a:off x="497520" y="1080000"/>
            <a:ext cx="11381760" cy="1315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Animals have feelings too. They can feel happy, sad, and angry. Animals need to be taken care of. Most animals become loyal to their caretakers. If you give a dog food and water, it will wag its tail. This means that it is happy. If you play with your pets, they become happy too. Look at the pictures below. How can you show care to animals?</a:t>
            </a:r>
            <a:endParaRPr b="0" lang="en-PH" sz="1800" spc="-1" strike="noStrike">
              <a:latin typeface="Arial"/>
            </a:endParaRPr>
          </a:p>
        </p:txBody>
      </p:sp>
      <p:pic>
        <p:nvPicPr>
          <p:cNvPr id="161" name="" descr=""/>
          <p:cNvPicPr/>
          <p:nvPr/>
        </p:nvPicPr>
        <p:blipFill>
          <a:blip r:embed="rId1"/>
          <a:stretch/>
        </p:blipFill>
        <p:spPr>
          <a:xfrm>
            <a:off x="612000" y="2395800"/>
            <a:ext cx="3455280" cy="3105720"/>
          </a:xfrm>
          <a:prstGeom prst="rect">
            <a:avLst/>
          </a:prstGeom>
          <a:ln w="19080">
            <a:solidFill>
              <a:srgbClr val="000000"/>
            </a:solidFill>
            <a:round/>
          </a:ln>
        </p:spPr>
      </p:pic>
      <p:pic>
        <p:nvPicPr>
          <p:cNvPr id="162" name="" descr=""/>
          <p:cNvPicPr/>
          <p:nvPr/>
        </p:nvPicPr>
        <p:blipFill>
          <a:blip r:embed="rId2"/>
          <a:stretch/>
        </p:blipFill>
        <p:spPr>
          <a:xfrm>
            <a:off x="4356000" y="2395800"/>
            <a:ext cx="3455280" cy="3105720"/>
          </a:xfrm>
          <a:prstGeom prst="rect">
            <a:avLst/>
          </a:prstGeom>
          <a:ln w="19080">
            <a:solidFill>
              <a:srgbClr val="000000"/>
            </a:solidFill>
            <a:round/>
          </a:ln>
        </p:spPr>
      </p:pic>
      <p:pic>
        <p:nvPicPr>
          <p:cNvPr id="163" name="" descr=""/>
          <p:cNvPicPr/>
          <p:nvPr/>
        </p:nvPicPr>
        <p:blipFill>
          <a:blip r:embed="rId3"/>
          <a:stretch/>
        </p:blipFill>
        <p:spPr>
          <a:xfrm>
            <a:off x="8100000" y="2395800"/>
            <a:ext cx="3455280" cy="3105720"/>
          </a:xfrm>
          <a:prstGeom prst="rect">
            <a:avLst/>
          </a:prstGeom>
          <a:ln w="19080">
            <a:solidFill>
              <a:srgbClr val="000000"/>
            </a:solidFill>
            <a:round/>
          </a:ln>
        </p:spPr>
      </p:pic>
      <p:sp>
        <p:nvSpPr>
          <p:cNvPr id="164" name=""/>
          <p:cNvSpPr/>
          <p:nvPr/>
        </p:nvSpPr>
        <p:spPr>
          <a:xfrm>
            <a:off x="554040" y="5580000"/>
            <a:ext cx="3657240" cy="632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600" spc="-1" strike="noStrike">
                <a:solidFill>
                  <a:srgbClr val="000000"/>
                </a:solidFill>
                <a:highlight>
                  <a:srgbClr val="afd095"/>
                </a:highlight>
                <a:latin typeface="Lato"/>
                <a:ea typeface="DejaVu Sans"/>
              </a:rPr>
              <a:t>Pet owners feed their pets with proper food and show love and care.</a:t>
            </a:r>
            <a:endParaRPr b="0" lang="en-PH" sz="1600" spc="-1" strike="noStrike">
              <a:latin typeface="Arial"/>
            </a:endParaRPr>
          </a:p>
        </p:txBody>
      </p:sp>
      <p:sp>
        <p:nvSpPr>
          <p:cNvPr id="165" name=""/>
          <p:cNvSpPr/>
          <p:nvPr/>
        </p:nvSpPr>
        <p:spPr>
          <a:xfrm>
            <a:off x="4259160" y="5621040"/>
            <a:ext cx="366012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solidFill>
                  <a:srgbClr val="000000"/>
                </a:solidFill>
                <a:highlight>
                  <a:srgbClr val="afd095"/>
                </a:highlight>
                <a:latin typeface="Lato"/>
                <a:ea typeface="DejaVu Sans"/>
              </a:rPr>
              <a:t>Pet owners keep their pets clean.</a:t>
            </a:r>
            <a:endParaRPr b="0" lang="en-PH" sz="1800" spc="-1" strike="noStrike">
              <a:latin typeface="Arial"/>
            </a:endParaRPr>
          </a:p>
        </p:txBody>
      </p:sp>
      <p:sp>
        <p:nvSpPr>
          <p:cNvPr id="166" name=""/>
          <p:cNvSpPr/>
          <p:nvPr/>
        </p:nvSpPr>
        <p:spPr>
          <a:xfrm>
            <a:off x="8072280" y="5589720"/>
            <a:ext cx="3627000" cy="632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600" spc="-1" strike="noStrike">
                <a:solidFill>
                  <a:srgbClr val="000000"/>
                </a:solidFill>
                <a:highlight>
                  <a:srgbClr val="afd095"/>
                </a:highlight>
                <a:latin typeface="AppleSystemUIFont"/>
                <a:ea typeface="DejaVu Sans"/>
              </a:rPr>
              <a:t>Pet owners bring their pets to the veterinarian for checkups.</a:t>
            </a:r>
            <a:endParaRPr b="0" lang="en-PH" sz="1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10260000" y="5746320"/>
            <a:ext cx="176040" cy="341640"/>
          </a:xfrm>
          <a:prstGeom prst="rect">
            <a:avLst/>
          </a:prstGeom>
          <a:noFill/>
          <a:ln w="0">
            <a:noFill/>
          </a:ln>
        </p:spPr>
        <p:style>
          <a:lnRef idx="0"/>
          <a:fillRef idx="0"/>
          <a:effectRef idx="0"/>
          <a:fontRef idx="minor"/>
        </p:style>
      </p:sp>
      <p:sp>
        <p:nvSpPr>
          <p:cNvPr id="168" name=""/>
          <p:cNvSpPr/>
          <p:nvPr/>
        </p:nvSpPr>
        <p:spPr>
          <a:xfrm>
            <a:off x="0" y="540000"/>
            <a:ext cx="305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Importance of Animals</a:t>
            </a:r>
            <a:endParaRPr b="0" lang="en-PH" sz="1800" spc="-1" strike="noStrike">
              <a:latin typeface="Arial"/>
            </a:endParaRPr>
          </a:p>
        </p:txBody>
      </p:sp>
      <p:sp>
        <p:nvSpPr>
          <p:cNvPr id="169" name=""/>
          <p:cNvSpPr/>
          <p:nvPr/>
        </p:nvSpPr>
        <p:spPr>
          <a:xfrm>
            <a:off x="332280" y="1301040"/>
            <a:ext cx="11526840" cy="702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Animals help in different work fields. Carabaos help farmers plow the field. Horses help people carry heavy things to far places. Dogs guard our homes. They also help the police in catching criminals.</a:t>
            </a:r>
            <a:endParaRPr b="0" lang="en-PH" sz="1800" spc="-1" strike="noStrike">
              <a:latin typeface="Arial"/>
            </a:endParaRPr>
          </a:p>
        </p:txBody>
      </p:sp>
      <p:sp>
        <p:nvSpPr>
          <p:cNvPr id="170" name=""/>
          <p:cNvSpPr/>
          <p:nvPr/>
        </p:nvSpPr>
        <p:spPr>
          <a:xfrm>
            <a:off x="335880" y="2032920"/>
            <a:ext cx="11519280" cy="702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We get food from animals. We get meat from cows, pigs, and goats. We get meat and eggs from chicken. Milk, cheese, and butter are products that also come from animals.</a:t>
            </a:r>
            <a:endParaRPr b="0" lang="en-PH" sz="1800" spc="-1" strike="noStrike">
              <a:latin typeface="Arial"/>
            </a:endParaRPr>
          </a:p>
        </p:txBody>
      </p:sp>
      <p:pic>
        <p:nvPicPr>
          <p:cNvPr id="171" name="" descr=""/>
          <p:cNvPicPr/>
          <p:nvPr/>
        </p:nvPicPr>
        <p:blipFill>
          <a:blip r:embed="rId1"/>
          <a:stretch/>
        </p:blipFill>
        <p:spPr>
          <a:xfrm>
            <a:off x="2315880" y="2880000"/>
            <a:ext cx="7559280" cy="32004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0260000" y="5746320"/>
            <a:ext cx="176040" cy="341640"/>
          </a:xfrm>
          <a:prstGeom prst="rect">
            <a:avLst/>
          </a:prstGeom>
          <a:noFill/>
          <a:ln w="0">
            <a:noFill/>
          </a:ln>
        </p:spPr>
        <p:style>
          <a:lnRef idx="0"/>
          <a:fillRef idx="0"/>
          <a:effectRef idx="0"/>
          <a:fontRef idx="minor"/>
        </p:style>
      </p:sp>
      <p:sp>
        <p:nvSpPr>
          <p:cNvPr id="173" name=""/>
          <p:cNvSpPr/>
          <p:nvPr/>
        </p:nvSpPr>
        <p:spPr>
          <a:xfrm>
            <a:off x="0" y="540000"/>
            <a:ext cx="4139280" cy="539280"/>
          </a:xfrm>
          <a:prstGeom prst="rect">
            <a:avLst/>
          </a:prstGeom>
          <a:gradFill rotWithShape="0">
            <a:gsLst>
              <a:gs pos="0">
                <a:srgbClr val="bf819e">
                  <a:alpha val="0"/>
                </a:srgbClr>
              </a:gs>
              <a:gs pos="100000">
                <a:srgbClr val="bf819e"/>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Be Safe From Harmful Animals</a:t>
            </a:r>
            <a:endParaRPr b="0" lang="en-PH" sz="1800" spc="-1" strike="noStrike">
              <a:latin typeface="Arial"/>
            </a:endParaRPr>
          </a:p>
        </p:txBody>
      </p:sp>
      <p:sp>
        <p:nvSpPr>
          <p:cNvPr id="174" name=""/>
          <p:cNvSpPr/>
          <p:nvPr/>
        </p:nvSpPr>
        <p:spPr>
          <a:xfrm>
            <a:off x="645840" y="1279800"/>
            <a:ext cx="277344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afd095"/>
                </a:highlight>
                <a:latin typeface="Lato"/>
                <a:ea typeface="AppleSystemUIFont"/>
              </a:rPr>
              <a:t>Dangerous Animals</a:t>
            </a:r>
            <a:endParaRPr b="0" lang="en-PH" sz="1800" spc="-1" strike="noStrike">
              <a:latin typeface="Arial"/>
            </a:endParaRPr>
          </a:p>
        </p:txBody>
      </p:sp>
      <p:sp>
        <p:nvSpPr>
          <p:cNvPr id="175" name=""/>
          <p:cNvSpPr/>
          <p:nvPr/>
        </p:nvSpPr>
        <p:spPr>
          <a:xfrm>
            <a:off x="335880" y="1834560"/>
            <a:ext cx="11519280" cy="1008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Many animals are helpful. But there are also harmful animals. Snakes, lions, and tigers are dangerous animals. Sharks in the sea are also dangerous. They can kill people. Stay away from them. Do not go near them when you see them in a wild park or zoo.</a:t>
            </a:r>
            <a:endParaRPr b="0" lang="en-PH" sz="1800" spc="-1" strike="noStrike">
              <a:latin typeface="Arial"/>
            </a:endParaRPr>
          </a:p>
        </p:txBody>
      </p:sp>
      <p:pic>
        <p:nvPicPr>
          <p:cNvPr id="176" name="" descr=""/>
          <p:cNvPicPr/>
          <p:nvPr/>
        </p:nvPicPr>
        <p:blipFill>
          <a:blip r:embed="rId1"/>
          <a:stretch/>
        </p:blipFill>
        <p:spPr>
          <a:xfrm>
            <a:off x="1134000" y="2880000"/>
            <a:ext cx="9923400" cy="31424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876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2023-08-10T17:01:56Z</dcterms:modified>
  <cp:revision>109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