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8280" cy="682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5160" cy="2765160"/>
          </a:xfrm>
          <a:prstGeom prst="rect">
            <a:avLst/>
          </a:prstGeom>
          <a:ln w="0">
            <a:noFill/>
          </a:ln>
        </p:spPr>
      </p:pic>
      <p:sp>
        <p:nvSpPr>
          <p:cNvPr id="2" name="Rectangle 5"/>
          <p:cNvSpPr/>
          <p:nvPr/>
        </p:nvSpPr>
        <p:spPr>
          <a:xfrm>
            <a:off x="3487320" y="1475280"/>
            <a:ext cx="8670600" cy="3828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0600" cy="350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8280" cy="601200"/>
          </a:xfrm>
          <a:prstGeom prst="rect">
            <a:avLst/>
          </a:prstGeom>
          <a:ln w="0">
            <a:noFill/>
          </a:ln>
        </p:spPr>
      </p:pic>
      <p:sp>
        <p:nvSpPr>
          <p:cNvPr id="43" name="Rectangle 7"/>
          <p:cNvSpPr/>
          <p:nvPr/>
        </p:nvSpPr>
        <p:spPr>
          <a:xfrm>
            <a:off x="10868760" y="0"/>
            <a:ext cx="936720" cy="936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0800" cy="1000800"/>
          </a:xfrm>
          <a:prstGeom prst="rect">
            <a:avLst/>
          </a:prstGeom>
          <a:ln w="0">
            <a:noFill/>
          </a:ln>
        </p:spPr>
      </p:pic>
      <p:sp>
        <p:nvSpPr>
          <p:cNvPr id="45" name="TextBox 9"/>
          <p:cNvSpPr/>
          <p:nvPr/>
        </p:nvSpPr>
        <p:spPr>
          <a:xfrm>
            <a:off x="185400" y="6362280"/>
            <a:ext cx="4658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8280" cy="601200"/>
          </a:xfrm>
          <a:prstGeom prst="rect">
            <a:avLst/>
          </a:prstGeom>
          <a:ln w="0">
            <a:noFill/>
          </a:ln>
        </p:spPr>
      </p:pic>
      <p:sp>
        <p:nvSpPr>
          <p:cNvPr id="86" name="Rectangle 7"/>
          <p:cNvSpPr/>
          <p:nvPr/>
        </p:nvSpPr>
        <p:spPr>
          <a:xfrm>
            <a:off x="10868760" y="0"/>
            <a:ext cx="936720" cy="936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0800" cy="1000800"/>
          </a:xfrm>
          <a:prstGeom prst="rect">
            <a:avLst/>
          </a:prstGeom>
          <a:ln w="0">
            <a:noFill/>
          </a:ln>
        </p:spPr>
      </p:pic>
      <p:sp>
        <p:nvSpPr>
          <p:cNvPr id="88" name="TextBox 9"/>
          <p:cNvSpPr/>
          <p:nvPr/>
        </p:nvSpPr>
        <p:spPr>
          <a:xfrm>
            <a:off x="185400" y="6362280"/>
            <a:ext cx="4658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8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8280" cy="601200"/>
          </a:xfrm>
          <a:prstGeom prst="rect">
            <a:avLst/>
          </a:prstGeom>
          <a:ln w="0">
            <a:noFill/>
          </a:ln>
        </p:spPr>
      </p:pic>
      <p:sp>
        <p:nvSpPr>
          <p:cNvPr id="129" name="Rectangle 7"/>
          <p:cNvSpPr/>
          <p:nvPr/>
        </p:nvSpPr>
        <p:spPr>
          <a:xfrm>
            <a:off x="10868760" y="0"/>
            <a:ext cx="936720" cy="936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0800" cy="1000800"/>
          </a:xfrm>
          <a:prstGeom prst="rect">
            <a:avLst/>
          </a:prstGeom>
          <a:ln w="0">
            <a:noFill/>
          </a:ln>
        </p:spPr>
      </p:pic>
      <p:sp>
        <p:nvSpPr>
          <p:cNvPr id="131" name="TextBox 9"/>
          <p:cNvSpPr/>
          <p:nvPr/>
        </p:nvSpPr>
        <p:spPr>
          <a:xfrm>
            <a:off x="185400" y="6362280"/>
            <a:ext cx="4658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8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2600" cy="335088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616840"/>
            <a:ext cx="746136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i="1" lang="en-US" sz="4000" spc="-1" strike="noStrike">
                <a:solidFill>
                  <a:srgbClr val="ffffff"/>
                </a:solidFill>
                <a:latin typeface="Lato"/>
                <a:ea typeface=""/>
              </a:rPr>
              <a:t>Sustainable Development</a:t>
            </a:r>
            <a:r>
              <a:rPr b="1" lang="en-US" sz="4000" spc="-1" strike="noStrike">
                <a:solidFill>
                  <a:srgbClr val="ffffff"/>
                </a:solidFill>
                <a:latin typeface="Lato"/>
                <a:ea typeface=""/>
              </a:rPr>
              <a:t>: Kahulugan at Kasaysayan</a:t>
            </a:r>
            <a:endParaRPr b="1" lang="en-PH" sz="4000" spc="-1" strike="noStrike">
              <a:latin typeface="Lato"/>
              <a:ea typeface="AppleSystemUIFontBold"/>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5880" cy="4676760"/>
          </a:xfrm>
          <a:prstGeom prst="rect">
            <a:avLst/>
          </a:prstGeom>
          <a:noFill/>
          <a:ln w="76320">
            <a:noFill/>
          </a:ln>
        </p:spPr>
        <p:txBody>
          <a:bodyPr lIns="38160" rIns="38160" tIns="38160" bIns="38160" anchor="t">
            <a:normAutofit/>
          </a:bodyPr>
          <a:p>
            <a:pPr algn="just">
              <a:buNone/>
            </a:pPr>
            <a:r>
              <a:rPr b="0" lang="en-PH" sz="2000" spc="-1" strike="noStrike">
                <a:solidFill>
                  <a:srgbClr val="000000"/>
                </a:solidFill>
                <a:latin typeface="Lato"/>
                <a:ea typeface="AppleSystemUIFont"/>
              </a:rPr>
              <a:t>Isa sa napakahalagang isyu na kinahaharap ng buong mundo ay ang </a:t>
            </a:r>
            <a:r>
              <a:rPr b="1" i="1" lang="en-PH" sz="2000" spc="-1" strike="noStrike">
                <a:solidFill>
                  <a:srgbClr val="000000"/>
                </a:solidFill>
                <a:latin typeface="Lato"/>
                <a:ea typeface="AppleSystemUIFont"/>
              </a:rPr>
              <a:t>sustainable development</a:t>
            </a:r>
            <a:r>
              <a:rPr b="0" lang="en-PH" sz="2000" spc="-1" strike="noStrike">
                <a:solidFill>
                  <a:srgbClr val="000000"/>
                </a:solidFill>
                <a:latin typeface="Lato"/>
                <a:ea typeface="AppleSystemUIFont"/>
              </a:rPr>
              <a:t>. Ayon sa isang lathalain noong 1987 na may pamagat na “Our Common Future” o kilala sa mundo bilang Brundtland Report, ang </a:t>
            </a:r>
            <a:r>
              <a:rPr b="0" i="1" lang="en-PH" sz="2000" spc="-1" strike="noStrike">
                <a:solidFill>
                  <a:srgbClr val="000000"/>
                </a:solidFill>
                <a:latin typeface="Lato"/>
                <a:ea typeface="AppleSystemUIFont"/>
              </a:rPr>
              <a:t>sustainable development</a:t>
            </a:r>
            <a:r>
              <a:rPr b="0" lang="en-PH" sz="2000" spc="-1" strike="noStrike">
                <a:solidFill>
                  <a:srgbClr val="000000"/>
                </a:solidFill>
                <a:latin typeface="Lato"/>
                <a:ea typeface="AppleSystemUIFont"/>
              </a:rPr>
              <a:t> ay ang pagtugon sa mga pangangailangan ng tao sa kasalukuyan sa paraang hindi malalagay sa panganib ang kalagayan at pangangailangan ng mga susunod na henerasyon.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solidFill>
                  <a:srgbClr val="000000"/>
                </a:solidFill>
                <a:latin typeface="Lato"/>
                <a:ea typeface="AppleSystemUIFont"/>
              </a:rPr>
              <a:t>Kasama sa diskusyon ng Brundtland Report ang dalawang pangunahing konseptong nakapaloob sa likas-kayang kaunlaran:</a:t>
            </a:r>
            <a:endParaRPr b="0" lang="en-PH" sz="2000" spc="-1" strike="noStrike">
              <a:latin typeface="Lato"/>
              <a:ea typeface="AppleSystemUIFont"/>
            </a:endParaRPr>
          </a:p>
          <a:p>
            <a:pPr algn="just">
              <a:buNone/>
            </a:pPr>
            <a:r>
              <a:rPr b="0" lang="en-PH" sz="2000" spc="-1" strike="noStrike">
                <a:solidFill>
                  <a:srgbClr val="000000"/>
                </a:solidFill>
                <a:latin typeface="Lato"/>
                <a:ea typeface="AppleSystemUIFont"/>
              </a:rPr>
              <a:t>(1) ang mga pangangailangan ng tao, lalo na ng mahihirap na siyang dapat bigyan ng priyoridad; at (2) ang kalagayan ng ating lipunan at kalikasan sa ngayon at kung matutugunan ng mga ito ang pangangailangan ng tao sa kasalukuyan at sa hinaharap.</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solidFill>
                  <a:srgbClr val="000000"/>
                </a:solidFill>
                <a:latin typeface="Lato"/>
                <a:ea typeface="AppleSystemUIFont"/>
              </a:rPr>
              <a:t>Upang makamit ang sustainable development, kailangang tingnan ang daigdig bilang isang sistema kung saan ang lahat ay magkakaugnay.</a:t>
            </a:r>
            <a:endParaRPr b="0" lang="en-PH" sz="2000" spc="-1" strike="noStrike">
              <a:latin typeface="Lato"/>
              <a:ea typeface="AppleSystemUIFont"/>
            </a:endParaRPr>
          </a:p>
        </p:txBody>
      </p:sp>
      <p:sp>
        <p:nvSpPr>
          <p:cNvPr id="212" name="PlaceHolder 7"/>
          <p:cNvSpPr/>
          <p:nvPr/>
        </p:nvSpPr>
        <p:spPr>
          <a:xfrm>
            <a:off x="609480" y="254880"/>
            <a:ext cx="10001160" cy="99504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5ce"/>
                </a:solidFill>
                <a:latin typeface="Lato"/>
                <a:ea typeface="Arial Black;Arial Black"/>
              </a:rPr>
              <a:t>Sustainable Development</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4"/>
          <p:cNvSpPr/>
          <p:nvPr/>
        </p:nvSpPr>
        <p:spPr>
          <a:xfrm>
            <a:off x="609480" y="254880"/>
            <a:ext cx="10001160" cy="99504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5ce"/>
                </a:solidFill>
                <a:latin typeface="Lato"/>
                <a:ea typeface=""/>
              </a:rPr>
              <a:t>Kasaysayan ng Sustainable Development</a:t>
            </a:r>
            <a:endParaRPr b="0" lang="en-PH" sz="4000" spc="-1" strike="noStrike">
              <a:latin typeface="Lato"/>
              <a:ea typeface=""/>
            </a:endParaRPr>
          </a:p>
        </p:txBody>
      </p:sp>
      <p:graphicFrame>
        <p:nvGraphicFramePr>
          <p:cNvPr id="214" name=""/>
          <p:cNvGraphicFramePr/>
          <p:nvPr/>
        </p:nvGraphicFramePr>
        <p:xfrm>
          <a:off x="704880" y="1464840"/>
          <a:ext cx="10815120" cy="4295160"/>
        </p:xfrm>
        <a:graphic>
          <a:graphicData uri="http://schemas.openxmlformats.org/drawingml/2006/table">
            <a:tbl>
              <a:tblPr/>
              <a:tblGrid>
                <a:gridCol w="2894040"/>
                <a:gridCol w="7921080"/>
              </a:tblGrid>
              <a:tr h="2147040">
                <a:tc>
                  <a:txBody>
                    <a:bodyPr lIns="90000" rIns="90000" tIns="46800" bIns="46800" anchor="ctr">
                      <a:noAutofit/>
                    </a:bodyPr>
                    <a:p>
                      <a:pPr algn="ctr">
                        <a:buNone/>
                      </a:pPr>
                      <a:r>
                        <a:rPr b="1" lang="en-PH" sz="3600" spc="-1" strike="noStrike">
                          <a:solidFill>
                            <a:srgbClr val="fff5ce"/>
                          </a:solidFill>
                          <a:latin typeface="Lato"/>
                        </a:rPr>
                        <a:t>1972</a:t>
                      </a:r>
                      <a:endParaRPr b="1" lang="en-PH" sz="3600" spc="-1" strike="noStrike">
                        <a:solidFill>
                          <a:srgbClr val="fff5ce"/>
                        </a:solidFill>
                        <a:latin typeface="Lato"/>
                      </a:endParaRPr>
                    </a:p>
                  </a:txBody>
                  <a:tcPr anchor="ctr" marL="90000" marR="90000">
                    <a:lnL w="14400">
                      <a:solidFill>
                        <a:srgbClr val="4cd7df"/>
                      </a:solidFill>
                    </a:lnL>
                    <a:lnR w="14400">
                      <a:solidFill>
                        <a:srgbClr val="4cd7df"/>
                      </a:solidFill>
                    </a:lnR>
                    <a:lnT w="14400">
                      <a:solidFill>
                        <a:srgbClr val="4cd7df"/>
                      </a:solidFill>
                    </a:lnT>
                    <a:lnB w="14400">
                      <a:solidFill>
                        <a:srgbClr val="4cd7df"/>
                      </a:solidFill>
                    </a:lnB>
                    <a:solidFill>
                      <a:srgbClr val="bf0041"/>
                    </a:solidFill>
                  </a:tcPr>
                </a:tc>
                <a:tc>
                  <a:txBody>
                    <a:bodyPr lIns="90000" rIns="90000" tIns="46800" bIns="46800" anchor="t">
                      <a:noAutofit/>
                    </a:bodyPr>
                    <a:p>
                      <a:pPr algn="just">
                        <a:buNone/>
                      </a:pPr>
                      <a:r>
                        <a:rPr b="1" lang="en-PH" sz="1800" spc="-1" strike="noStrike" u="sng">
                          <a:solidFill>
                            <a:srgbClr val="000000"/>
                          </a:solidFill>
                          <a:uFillTx/>
                          <a:latin typeface="Lato"/>
                        </a:rPr>
                        <a:t>Stockholm Conference</a:t>
                      </a:r>
                      <a:endParaRPr b="1" lang="en-PH" sz="1800" spc="-1" strike="noStrike" u="sng">
                        <a:solidFill>
                          <a:srgbClr val="000000"/>
                        </a:solidFill>
                        <a:uFillTx/>
                        <a:latin typeface="Lato"/>
                      </a:endParaRPr>
                    </a:p>
                    <a:p>
                      <a:pPr algn="just">
                        <a:buNone/>
                      </a:pPr>
                      <a:r>
                        <a:rPr b="0" lang="en-PH" sz="1600" spc="-1" strike="noStrike">
                          <a:solidFill>
                            <a:srgbClr val="000000"/>
                          </a:solidFill>
                          <a:latin typeface="Lato"/>
                          <a:ea typeface="AppleSystemUIFont"/>
                        </a:rPr>
                        <a:t>Ang konsepto ng sustainable development ay nabuo sa pulong na ito bilang resulta ng pagpupursiging matugunan ang pagpapaunlad ng mahihirap na bansa ng mundo at pati na rin ang pangangalaga sa likas na yaman ng mauunlad na bansa. Ipinamulat nito sa sangkatauhan ang mga pandaigdigang isyung pangkapaligiran at nagtulak din ito upang mas makilala at matanggap ng mga tao ang konsepto ng sustainable development bilang paraan upang matugunan ang mga pangangailangan ng tao nang hindi isinasakripisyo ang kapasidad ng mundo upang magbigay-buhay.</a:t>
                      </a:r>
                      <a:endParaRPr b="0" lang="en-PH" sz="1600" spc="-1" strike="noStrike">
                        <a:latin typeface="Arial"/>
                      </a:endParaRPr>
                    </a:p>
                  </a:txBody>
                  <a:tcPr anchor="t" marL="90000" marR="90000">
                    <a:lnL w="14400">
                      <a:solidFill>
                        <a:srgbClr val="4cd7df"/>
                      </a:solidFill>
                    </a:lnL>
                    <a:lnR w="14400">
                      <a:solidFill>
                        <a:srgbClr val="4cd7df"/>
                      </a:solidFill>
                    </a:lnR>
                    <a:lnT w="14400">
                      <a:solidFill>
                        <a:srgbClr val="4cd7df"/>
                      </a:solidFill>
                    </a:lnT>
                    <a:lnB w="14400">
                      <a:solidFill>
                        <a:srgbClr val="4cd7df"/>
                      </a:solidFill>
                    </a:lnB>
                    <a:solidFill>
                      <a:srgbClr val="ec9ba4"/>
                    </a:solidFill>
                  </a:tcPr>
                </a:tc>
              </a:tr>
              <a:tr h="2148120">
                <a:tc>
                  <a:txBody>
                    <a:bodyPr lIns="90000" rIns="90000" tIns="46800" bIns="46800" anchor="ctr">
                      <a:noAutofit/>
                    </a:bodyPr>
                    <a:p>
                      <a:pPr algn="ctr">
                        <a:buNone/>
                      </a:pPr>
                      <a:r>
                        <a:rPr b="1" lang="en-PH" sz="3600" spc="-1" strike="noStrike">
                          <a:solidFill>
                            <a:srgbClr val="fff5ce"/>
                          </a:solidFill>
                          <a:latin typeface="Lato"/>
                        </a:rPr>
                        <a:t>1987</a:t>
                      </a:r>
                      <a:endParaRPr b="1" lang="en-PH" sz="3600" spc="-1" strike="noStrike">
                        <a:solidFill>
                          <a:srgbClr val="fff5ce"/>
                        </a:solidFill>
                        <a:latin typeface="Lato"/>
                      </a:endParaRPr>
                    </a:p>
                  </a:txBody>
                  <a:tcPr anchor="ctr" marL="90000" marR="90000">
                    <a:lnL w="14400">
                      <a:solidFill>
                        <a:srgbClr val="4cd7df"/>
                      </a:solidFill>
                    </a:lnL>
                    <a:lnR w="14400">
                      <a:solidFill>
                        <a:srgbClr val="4cd7df"/>
                      </a:solidFill>
                    </a:lnR>
                    <a:lnT w="14400">
                      <a:solidFill>
                        <a:srgbClr val="4cd7df"/>
                      </a:solidFill>
                    </a:lnT>
                    <a:lnB w="14400">
                      <a:solidFill>
                        <a:srgbClr val="4cd7df"/>
                      </a:solidFill>
                    </a:lnB>
                    <a:solidFill>
                      <a:srgbClr val="bf0041"/>
                    </a:solidFill>
                  </a:tcPr>
                </a:tc>
                <a:tc>
                  <a:txBody>
                    <a:bodyPr lIns="90000" rIns="90000" tIns="46800" bIns="46800" anchor="t">
                      <a:noAutofit/>
                    </a:bodyPr>
                    <a:p>
                      <a:pPr algn="just">
                        <a:buNone/>
                      </a:pPr>
                      <a:r>
                        <a:rPr b="1" lang="en-PH" sz="1800" spc="-1" strike="noStrike" u="sng">
                          <a:uFillTx/>
                          <a:latin typeface="Lato"/>
                          <a:ea typeface="AppleSystemUIFont"/>
                        </a:rPr>
                        <a:t>United Nations World Commission of Environment and Development (UN-WCED)</a:t>
                      </a:r>
                      <a:endParaRPr b="1" lang="en-PH" sz="1800" spc="-1" strike="noStrike" u="sng">
                        <a:uFillTx/>
                        <a:latin typeface="Arial"/>
                      </a:endParaRPr>
                    </a:p>
                    <a:p>
                      <a:pPr algn="just">
                        <a:buNone/>
                      </a:pPr>
                      <a:r>
                        <a:rPr b="0" lang="en-PH" sz="1600" spc="-1" strike="noStrike">
                          <a:latin typeface="Lato"/>
                          <a:ea typeface="AppleSystemUIFont"/>
                        </a:rPr>
                        <a:t>Itinatag ng United Nations (UN) ang komisyong ito upang maitaguyod ang konsepto ng sustainable development. Layunin din nitong itaguyod ang pagkakaisa ng mga bansa hinggil sa mga isyung pangkapaligiran at pangkaunlaran.</a:t>
                      </a:r>
                      <a:endParaRPr b="0" lang="en-PH" sz="1600" spc="-1" strike="noStrike">
                        <a:latin typeface="AppleSystemUIFont"/>
                        <a:ea typeface="AppleSystemUIFont"/>
                      </a:endParaRPr>
                    </a:p>
                    <a:p>
                      <a:pPr algn="just">
                        <a:buNone/>
                      </a:pPr>
                      <a:r>
                        <a:rPr b="0" lang="en-PH" sz="1600" spc="-1" strike="noStrike">
                          <a:latin typeface="Lato"/>
                          <a:ea typeface="AppleSystemUIFont"/>
                        </a:rPr>
                        <a:t>Ang UN-WCED ang nagbalangkas sa konsepto ng viable development bilang kaunlarang nakatutugon sa mga pangangailangan ng kasalukuyan nang hindi ipinagwawalang-bahala ang kakayahan ng mga susunod na henerasyon na matugunan ang kanilang sariling mga pangangailangan.</a:t>
                      </a:r>
                      <a:endParaRPr b="0" lang="en-PH" sz="1600" spc="-1" strike="noStrike">
                        <a:latin typeface="AppleSystemUIFont"/>
                        <a:ea typeface="AppleSystemUIFont"/>
                      </a:endParaRPr>
                    </a:p>
                  </a:txBody>
                  <a:tcPr anchor="t" marL="90000" marR="90000">
                    <a:lnL w="14400">
                      <a:solidFill>
                        <a:srgbClr val="4cd7df"/>
                      </a:solidFill>
                    </a:lnL>
                    <a:lnR w="14400">
                      <a:solidFill>
                        <a:srgbClr val="4cd7df"/>
                      </a:solidFill>
                    </a:lnR>
                    <a:lnT w="14400">
                      <a:solidFill>
                        <a:srgbClr val="4cd7df"/>
                      </a:solidFill>
                    </a:lnT>
                    <a:lnB w="14400">
                      <a:solidFill>
                        <a:srgbClr val="4cd7df"/>
                      </a:solidFill>
                    </a:lnB>
                    <a:solidFill>
                      <a:srgbClr val="ec9ba4"/>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3"/>
          <p:cNvSpPr/>
          <p:nvPr/>
        </p:nvSpPr>
        <p:spPr>
          <a:xfrm>
            <a:off x="609480" y="254880"/>
            <a:ext cx="10001160" cy="99504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5ce"/>
                </a:solidFill>
                <a:latin typeface="Lato"/>
                <a:ea typeface=""/>
              </a:rPr>
              <a:t>Kasaysayan ng Sustainable Development</a:t>
            </a:r>
            <a:endParaRPr b="0" lang="en-PH" sz="4000" spc="-1" strike="noStrike">
              <a:latin typeface="Lato"/>
              <a:ea typeface=""/>
            </a:endParaRPr>
          </a:p>
        </p:txBody>
      </p:sp>
      <p:graphicFrame>
        <p:nvGraphicFramePr>
          <p:cNvPr id="216" name=""/>
          <p:cNvGraphicFramePr/>
          <p:nvPr/>
        </p:nvGraphicFramePr>
        <p:xfrm>
          <a:off x="704880" y="1464840"/>
          <a:ext cx="10814760" cy="4294800"/>
        </p:xfrm>
        <a:graphic>
          <a:graphicData uri="http://schemas.openxmlformats.org/drawingml/2006/table">
            <a:tbl>
              <a:tblPr/>
              <a:tblGrid>
                <a:gridCol w="2894040"/>
                <a:gridCol w="7921080"/>
              </a:tblGrid>
              <a:tr h="2147040">
                <a:tc>
                  <a:txBody>
                    <a:bodyPr lIns="90000" rIns="90000" tIns="46800" bIns="46800" anchor="ctr">
                      <a:noAutofit/>
                    </a:bodyPr>
                    <a:p>
                      <a:pPr algn="ctr">
                        <a:buNone/>
                      </a:pPr>
                      <a:r>
                        <a:rPr b="1" lang="en-PH" sz="3600" spc="-1" strike="noStrike">
                          <a:solidFill>
                            <a:srgbClr val="fff5ce"/>
                          </a:solidFill>
                          <a:latin typeface="Lato"/>
                        </a:rPr>
                        <a:t>1992</a:t>
                      </a:r>
                      <a:endParaRPr b="1" lang="en-PH" sz="3600" spc="-1" strike="noStrike">
                        <a:solidFill>
                          <a:srgbClr val="fff5ce"/>
                        </a:solidFill>
                        <a:latin typeface="Lato"/>
                      </a:endParaRPr>
                    </a:p>
                  </a:txBody>
                  <a:tcPr anchor="ctr" marL="90000" marR="90000">
                    <a:lnL w="14400">
                      <a:solidFill>
                        <a:srgbClr val="4cd7df"/>
                      </a:solidFill>
                    </a:lnL>
                    <a:lnR w="14400">
                      <a:solidFill>
                        <a:srgbClr val="4cd7df"/>
                      </a:solidFill>
                    </a:lnR>
                    <a:lnT w="14400">
                      <a:solidFill>
                        <a:srgbClr val="4cd7df"/>
                      </a:solidFill>
                    </a:lnT>
                    <a:lnB w="14400">
                      <a:solidFill>
                        <a:srgbClr val="4cd7df"/>
                      </a:solidFill>
                    </a:lnB>
                    <a:solidFill>
                      <a:srgbClr val="bf0041"/>
                    </a:solidFill>
                  </a:tcPr>
                </a:tc>
                <a:tc>
                  <a:txBody>
                    <a:bodyPr lIns="90000" rIns="90000" tIns="46800" bIns="46800" anchor="t">
                      <a:noAutofit/>
                    </a:bodyPr>
                    <a:p>
                      <a:pPr algn="just">
                        <a:buNone/>
                      </a:pPr>
                      <a:r>
                        <a:rPr b="1" lang="en-PH" sz="1800" spc="-1" strike="noStrike" u="sng">
                          <a:solidFill>
                            <a:srgbClr val="000000"/>
                          </a:solidFill>
                          <a:uFillTx/>
                          <a:latin typeface="Lato"/>
                          <a:ea typeface="AppleSystemUIFont"/>
                        </a:rPr>
                        <a:t>Conference on the Earth o Earth Summit</a:t>
                      </a:r>
                      <a:endParaRPr b="0" lang="en-PH" sz="1800" spc="-1" strike="noStrike">
                        <a:latin typeface="Arial"/>
                      </a:endParaRPr>
                    </a:p>
                    <a:p>
                      <a:pPr algn="just">
                        <a:buNone/>
                      </a:pPr>
                      <a:r>
                        <a:rPr b="0" lang="en-PH" sz="1600" spc="-1" strike="noStrike">
                          <a:solidFill>
                            <a:srgbClr val="000000"/>
                          </a:solidFill>
                          <a:latin typeface="Lato"/>
                          <a:ea typeface="AppleSystemUIFont"/>
                        </a:rPr>
                        <a:t>Ito ay pagpupulong na ginanap sa Rio de Janeiro, Brazil. Sa pamamagitan ng Earth Summit, nagkaroon ng pagkakataon ang mga punong bansa na lumagda sa mga pandaigdigang batayan (world conventions) tungkol sa global warming at biodiversity—ang “A Declaration of Environment and Development.” Binalangkas at pinagtibay rin nila ang Agenda for the 21st Century o kilala bilang Agenda 21 na naglayong maturuan ang mga tao tungkol sa kalagayan ng kapaligiran at kaunlaran at matulungan silang magpasiya tungkol sa mga isyung kakabit nito.</a:t>
                      </a:r>
                      <a:endParaRPr b="0" lang="en-PH" sz="1600" spc="-1" strike="noStrike">
                        <a:latin typeface="Arial"/>
                      </a:endParaRPr>
                    </a:p>
                  </a:txBody>
                  <a:tcPr anchor="t" marL="90000" marR="90000">
                    <a:lnL w="14400">
                      <a:solidFill>
                        <a:srgbClr val="4cd7df"/>
                      </a:solidFill>
                    </a:lnL>
                    <a:lnR w="14400">
                      <a:solidFill>
                        <a:srgbClr val="4cd7df"/>
                      </a:solidFill>
                    </a:lnR>
                    <a:lnT w="14400">
                      <a:solidFill>
                        <a:srgbClr val="4cd7df"/>
                      </a:solidFill>
                    </a:lnT>
                    <a:lnB w="14400">
                      <a:solidFill>
                        <a:srgbClr val="4cd7df"/>
                      </a:solidFill>
                    </a:lnB>
                    <a:solidFill>
                      <a:srgbClr val="ec9ba4"/>
                    </a:solidFill>
                  </a:tcPr>
                </a:tc>
              </a:tr>
              <a:tr h="2148120">
                <a:tc>
                  <a:txBody>
                    <a:bodyPr lIns="90000" rIns="90000" tIns="46800" bIns="46800" anchor="ctr">
                      <a:noAutofit/>
                    </a:bodyPr>
                    <a:p>
                      <a:pPr algn="ctr">
                        <a:buNone/>
                      </a:pPr>
                      <a:r>
                        <a:rPr b="1" lang="en-PH" sz="3600" spc="-1" strike="noStrike">
                          <a:solidFill>
                            <a:srgbClr val="fff5ce"/>
                          </a:solidFill>
                          <a:latin typeface="Lato"/>
                        </a:rPr>
                        <a:t>2012</a:t>
                      </a:r>
                      <a:endParaRPr b="1" lang="en-PH" sz="3600" spc="-1" strike="noStrike">
                        <a:solidFill>
                          <a:srgbClr val="fff5ce"/>
                        </a:solidFill>
                        <a:latin typeface="Lato"/>
                      </a:endParaRPr>
                    </a:p>
                  </a:txBody>
                  <a:tcPr anchor="ctr" marL="90000" marR="90000">
                    <a:lnL w="14400">
                      <a:solidFill>
                        <a:srgbClr val="4cd7df"/>
                      </a:solidFill>
                    </a:lnL>
                    <a:lnR w="14400">
                      <a:solidFill>
                        <a:srgbClr val="4cd7df"/>
                      </a:solidFill>
                    </a:lnR>
                    <a:lnT w="14400">
                      <a:solidFill>
                        <a:srgbClr val="4cd7df"/>
                      </a:solidFill>
                    </a:lnT>
                    <a:lnB w="14400">
                      <a:solidFill>
                        <a:srgbClr val="4cd7df"/>
                      </a:solidFill>
                    </a:lnB>
                    <a:solidFill>
                      <a:srgbClr val="bf0041"/>
                    </a:solidFill>
                  </a:tcPr>
                </a:tc>
                <a:tc>
                  <a:txBody>
                    <a:bodyPr lIns="90000" rIns="90000" tIns="46800" bIns="46800" anchor="t">
                      <a:noAutofit/>
                    </a:bodyPr>
                    <a:p>
                      <a:r>
                        <a:rPr b="1" lang="en-PH" sz="1800" spc="-1" strike="noStrike" u="sng">
                          <a:uFillTx/>
                          <a:latin typeface="Lato"/>
                          <a:ea typeface="AppleSystemUIFont"/>
                        </a:rPr>
                        <a:t>United Nations Conference on Sustainable Development 2012 o Rio+20</a:t>
                      </a:r>
                      <a:endParaRPr b="0" lang="en-PH" sz="1800" spc="-1" strike="noStrike">
                        <a:latin typeface="Arial"/>
                      </a:endParaRPr>
                    </a:p>
                    <a:p>
                      <a:pPr algn="just">
                        <a:buNone/>
                      </a:pPr>
                      <a:endParaRPr b="0" lang="en-PH" sz="1800" spc="-1" strike="noStrike">
                        <a:latin typeface="Arial"/>
                      </a:endParaRPr>
                    </a:p>
                    <a:p>
                      <a:pPr algn="just">
                        <a:buNone/>
                      </a:pPr>
                      <a:r>
                        <a:rPr b="0" lang="en-PH" sz="1600" spc="-1" strike="noStrike">
                          <a:latin typeface="Lato"/>
                          <a:ea typeface="AppleSystemUIFont"/>
                        </a:rPr>
                        <a:t>Layunin ng nasabing kumperensiya ang pagtatag ng tinatawag na green economy, ang pangangalaga sa kalikasang kasabay ng pagtulong sa mga taong mahihirap. Gayundin, ang mga bansang lumahok sa Rio+20 ay nagkaroon ng pagkakataong pagtibayin ang kanilang ugnayan sa isa’t isa tungo sa sama-samang pagsulong sa likas-kayang kaunlaran.</a:t>
                      </a:r>
                      <a:endParaRPr b="0" lang="en-PH" sz="1600" spc="-1" strike="noStrike">
                        <a:latin typeface="Arial"/>
                      </a:endParaRPr>
                    </a:p>
                  </a:txBody>
                  <a:tcPr anchor="t" marL="90000" marR="90000">
                    <a:lnL w="14400">
                      <a:solidFill>
                        <a:srgbClr val="4cd7df"/>
                      </a:solidFill>
                    </a:lnL>
                    <a:lnR w="14400">
                      <a:solidFill>
                        <a:srgbClr val="4cd7df"/>
                      </a:solidFill>
                    </a:lnR>
                    <a:lnT w="14400">
                      <a:solidFill>
                        <a:srgbClr val="4cd7df"/>
                      </a:solidFill>
                    </a:lnT>
                    <a:lnB w="14400">
                      <a:solidFill>
                        <a:srgbClr val="4cd7df"/>
                      </a:solidFill>
                    </a:lnB>
                    <a:solidFill>
                      <a:srgbClr val="ec9ba4"/>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5"/>
          <p:cNvSpPr/>
          <p:nvPr/>
        </p:nvSpPr>
        <p:spPr>
          <a:xfrm>
            <a:off x="609480" y="254880"/>
            <a:ext cx="10001160" cy="99504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5ce"/>
                </a:solidFill>
                <a:latin typeface="Lato"/>
                <a:ea typeface=""/>
              </a:rPr>
              <a:t>Kasaysayan ng Sustainable Development</a:t>
            </a:r>
            <a:endParaRPr b="0" lang="en-PH" sz="4000" spc="-1" strike="noStrike">
              <a:latin typeface="Lato"/>
              <a:ea typeface=""/>
            </a:endParaRPr>
          </a:p>
        </p:txBody>
      </p:sp>
      <p:graphicFrame>
        <p:nvGraphicFramePr>
          <p:cNvPr id="218" name=""/>
          <p:cNvGraphicFramePr/>
          <p:nvPr/>
        </p:nvGraphicFramePr>
        <p:xfrm>
          <a:off x="704880" y="1608840"/>
          <a:ext cx="10814760" cy="4294800"/>
        </p:xfrm>
        <a:graphic>
          <a:graphicData uri="http://schemas.openxmlformats.org/drawingml/2006/table">
            <a:tbl>
              <a:tblPr/>
              <a:tblGrid>
                <a:gridCol w="2894040"/>
                <a:gridCol w="7921080"/>
              </a:tblGrid>
              <a:tr h="2148120">
                <a:tc>
                  <a:txBody>
                    <a:bodyPr lIns="90000" rIns="90000" tIns="46800" bIns="46800" anchor="ctr">
                      <a:noAutofit/>
                    </a:bodyPr>
                    <a:p>
                      <a:pPr algn="ctr">
                        <a:buNone/>
                      </a:pPr>
                      <a:r>
                        <a:rPr b="1" lang="en-PH" sz="3600" spc="-1" strike="noStrike">
                          <a:solidFill>
                            <a:srgbClr val="fff5ce"/>
                          </a:solidFill>
                          <a:latin typeface="Lato"/>
                        </a:rPr>
                        <a:t>2015</a:t>
                      </a:r>
                      <a:endParaRPr b="1" lang="en-PH" sz="3600" spc="-1" strike="noStrike">
                        <a:solidFill>
                          <a:srgbClr val="fff5ce"/>
                        </a:solidFill>
                        <a:latin typeface="Lato"/>
                      </a:endParaRPr>
                    </a:p>
                  </a:txBody>
                  <a:tcPr anchor="ctr" marL="90000" marR="90000">
                    <a:lnL w="14400">
                      <a:solidFill>
                        <a:srgbClr val="4cd7df"/>
                      </a:solidFill>
                    </a:lnL>
                    <a:lnR w="14400">
                      <a:solidFill>
                        <a:srgbClr val="4cd7df"/>
                      </a:solidFill>
                    </a:lnR>
                    <a:lnT w="14400">
                      <a:solidFill>
                        <a:srgbClr val="4cd7df"/>
                      </a:solidFill>
                    </a:lnT>
                    <a:lnB w="14400">
                      <a:solidFill>
                        <a:srgbClr val="4cd7df"/>
                      </a:solidFill>
                    </a:lnB>
                    <a:solidFill>
                      <a:srgbClr val="bf0041"/>
                    </a:solidFill>
                  </a:tcPr>
                </a:tc>
                <a:tc>
                  <a:txBody>
                    <a:bodyPr lIns="90000" rIns="90000" tIns="46800" bIns="46800" anchor="t">
                      <a:noAutofit/>
                    </a:bodyPr>
                    <a:p>
                      <a:pPr algn="just">
                        <a:buNone/>
                      </a:pPr>
                      <a:r>
                        <a:rPr b="1" lang="en-PH" sz="1800" spc="-1" strike="noStrike" u="sng">
                          <a:uFillTx/>
                          <a:latin typeface="Lato"/>
                          <a:ea typeface="AppleSystemUIFont"/>
                        </a:rPr>
                        <a:t>United Nations Sustainable Development Summit</a:t>
                      </a:r>
                      <a:endParaRPr b="0" lang="en-PH" sz="1800" spc="-1" strike="noStrike">
                        <a:latin typeface="Arial"/>
                      </a:endParaRPr>
                    </a:p>
                    <a:p>
                      <a:pPr algn="just">
                        <a:buNone/>
                      </a:pPr>
                      <a:endParaRPr b="0" lang="en-PH" sz="1800" spc="-1" strike="noStrike">
                        <a:latin typeface="Arial"/>
                      </a:endParaRPr>
                    </a:p>
                    <a:p>
                      <a:pPr algn="just">
                        <a:buNone/>
                      </a:pPr>
                      <a:r>
                        <a:rPr b="0" lang="en-PH" sz="1600" spc="-1" strike="noStrike">
                          <a:latin typeface="Lato"/>
                          <a:ea typeface="AppleSystemUIFont"/>
                        </a:rPr>
                        <a:t>Naganap ito sa New York, USA. Tinanggap sa kumperensiyang ito ang resolusyon na, “Transforming Our World: The 2030 Agenda for Sustainable Development.” Nagkasundo ang mga bansa na magtutulungang kumilos para magkaroon ng sustainable development. Mayroong 17 probisyon o nilalaman ang sustainable development goals.</a:t>
                      </a:r>
                      <a:endParaRPr b="0" lang="en-PH" sz="1600" spc="-1" strike="noStrike">
                        <a:latin typeface="Arial"/>
                      </a:endParaRPr>
                    </a:p>
                  </a:txBody>
                  <a:tcPr anchor="t" marL="90000" marR="90000">
                    <a:lnL w="14400">
                      <a:solidFill>
                        <a:srgbClr val="4cd7df"/>
                      </a:solidFill>
                    </a:lnL>
                    <a:lnR w="14400">
                      <a:solidFill>
                        <a:srgbClr val="4cd7df"/>
                      </a:solidFill>
                    </a:lnR>
                    <a:lnT w="14400">
                      <a:solidFill>
                        <a:srgbClr val="4cd7df"/>
                      </a:solidFill>
                    </a:lnT>
                    <a:lnB w="14400">
                      <a:solidFill>
                        <a:srgbClr val="4cd7df"/>
                      </a:solidFill>
                    </a:lnB>
                    <a:solidFill>
                      <a:srgbClr val="ec9ba4"/>
                    </a:solidFill>
                  </a:tcPr>
                </a:tc>
              </a:tr>
            </a:tbl>
          </a:graphicData>
        </a:graphic>
      </p:graphicFrame>
      <p:sp>
        <p:nvSpPr>
          <p:cNvPr id="219" name=""/>
          <p:cNvSpPr/>
          <p:nvPr/>
        </p:nvSpPr>
        <p:spPr>
          <a:xfrm>
            <a:off x="720000" y="4320000"/>
            <a:ext cx="10800000" cy="720000"/>
          </a:xfrm>
          <a:custGeom>
            <a:avLst/>
            <a:gdLst/>
            <a:ahLst/>
            <a:rect l="0" t="0" r="r" b="b"/>
            <a:pathLst>
              <a:path w="30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29667" y="2001"/>
                </a:lnTo>
                <a:lnTo>
                  <a:pt x="29667" y="2001"/>
                </a:lnTo>
                <a:cubicBezTo>
                  <a:pt x="29726" y="2001"/>
                  <a:pt x="29784" y="1986"/>
                  <a:pt x="29834" y="1956"/>
                </a:cubicBezTo>
                <a:cubicBezTo>
                  <a:pt x="29885" y="1927"/>
                  <a:pt x="29927" y="1885"/>
                  <a:pt x="29956" y="1834"/>
                </a:cubicBezTo>
                <a:cubicBezTo>
                  <a:pt x="29986" y="1784"/>
                  <a:pt x="30001" y="1726"/>
                  <a:pt x="30001" y="1668"/>
                </a:cubicBezTo>
                <a:lnTo>
                  <a:pt x="30000" y="333"/>
                </a:lnTo>
                <a:lnTo>
                  <a:pt x="30001" y="334"/>
                </a:lnTo>
                <a:lnTo>
                  <a:pt x="30001" y="334"/>
                </a:lnTo>
                <a:cubicBezTo>
                  <a:pt x="30001" y="275"/>
                  <a:pt x="29986" y="217"/>
                  <a:pt x="29956" y="167"/>
                </a:cubicBezTo>
                <a:cubicBezTo>
                  <a:pt x="29927" y="116"/>
                  <a:pt x="29885" y="74"/>
                  <a:pt x="29834" y="45"/>
                </a:cubicBezTo>
                <a:cubicBezTo>
                  <a:pt x="29784" y="15"/>
                  <a:pt x="29726" y="0"/>
                  <a:pt x="29667" y="0"/>
                </a:cubicBezTo>
                <a:lnTo>
                  <a:pt x="333" y="0"/>
                </a:lnTo>
              </a:path>
            </a:pathLst>
          </a:custGeom>
          <a:solidFill>
            <a:srgbClr val="fff5ce"/>
          </a:solidFill>
          <a:ln w="38160">
            <a:solidFill>
              <a:srgbClr val="bf0041"/>
            </a:solidFill>
            <a:round/>
          </a:ln>
        </p:spPr>
        <p:style>
          <a:lnRef idx="0"/>
          <a:fillRef idx="0"/>
          <a:effectRef idx="0"/>
          <a:fontRef idx="minor"/>
        </p:style>
        <p:txBody>
          <a:bodyPr lIns="109080" rIns="109080" tIns="64080" bIns="64080" anchor="ctr">
            <a:noAutofit/>
          </a:bodyPr>
          <a:p>
            <a:pPr algn="just">
              <a:buNone/>
            </a:pPr>
            <a:r>
              <a:rPr b="1" lang="en-PH" sz="1800" spc="-1" strike="noStrike">
                <a:latin typeface="Lato"/>
                <a:ea typeface="AppleSystemUIFont"/>
              </a:rPr>
              <a:t>Kung nais mo pang higit na matutuhan ang sustainable development goals, bisitahin ang site sa: https://www.un.org/sustainabledevelopment/sustainable-development-goals/.</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68480" cy="11408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1" name="PlaceHolder 9"/>
          <p:cNvSpPr/>
          <p:nvPr/>
        </p:nvSpPr>
        <p:spPr>
          <a:xfrm>
            <a:off x="609480" y="1604880"/>
            <a:ext cx="10955160" cy="3960000"/>
          </a:xfrm>
          <a:prstGeom prst="rect">
            <a:avLst/>
          </a:prstGeom>
          <a:noFill/>
          <a:ln w="0">
            <a:noFill/>
          </a:ln>
        </p:spPr>
        <p:style>
          <a:lnRef idx="0"/>
          <a:fillRef idx="0"/>
          <a:effectRef idx="0"/>
          <a:fontRef idx="minor"/>
        </p:style>
      </p:sp>
      <p:sp>
        <p:nvSpPr>
          <p:cNvPr id="222" name="PlaceHolder 11"/>
          <p:cNvSpPr/>
          <p:nvPr/>
        </p:nvSpPr>
        <p:spPr>
          <a:xfrm>
            <a:off x="609840" y="1604520"/>
            <a:ext cx="10955160" cy="3960000"/>
          </a:xfrm>
          <a:prstGeom prst="rect">
            <a:avLst/>
          </a:prstGeom>
          <a:noFill/>
          <a:ln w="0">
            <a:noFill/>
          </a:ln>
        </p:spPr>
        <p:style>
          <a:lnRef idx="0"/>
          <a:fillRef idx="0"/>
          <a:effectRef idx="0"/>
          <a:fontRef idx="minor"/>
        </p:style>
      </p:sp>
      <p:sp>
        <p:nvSpPr>
          <p:cNvPr id="223" name="PlaceHolder 2"/>
          <p:cNvSpPr>
            <a:spLocks noGrp="1"/>
          </p:cNvSpPr>
          <p:nvPr>
            <p:ph/>
          </p:nvPr>
        </p:nvSpPr>
        <p:spPr>
          <a:xfrm>
            <a:off x="609480" y="1604520"/>
            <a:ext cx="10968480" cy="5554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Ibigay ang sariling kahulugan sa konseptong “Sustainable Development”.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224" name=""/>
          <p:cNvSpPr/>
          <p:nvPr/>
        </p:nvSpPr>
        <p:spPr>
          <a:xfrm>
            <a:off x="1692000" y="3060000"/>
            <a:ext cx="9471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25" name=""/>
          <p:cNvSpPr/>
          <p:nvPr/>
        </p:nvSpPr>
        <p:spPr>
          <a:xfrm>
            <a:off x="9540000" y="3060000"/>
            <a:ext cx="108252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26" name=""/>
          <p:cNvSpPr/>
          <p:nvPr/>
        </p:nvSpPr>
        <p:spPr>
          <a:xfrm>
            <a:off x="720000" y="2340000"/>
            <a:ext cx="10844640" cy="1980000"/>
          </a:xfrm>
          <a:custGeom>
            <a:avLst/>
            <a:gdLst/>
            <a:ahLst/>
            <a:rect l="0" t="0" r="r" b="b"/>
            <a:pathLst>
              <a:path w="30126" h="5502">
                <a:moveTo>
                  <a:pt x="916" y="0"/>
                </a:moveTo>
                <a:lnTo>
                  <a:pt x="917" y="0"/>
                </a:lnTo>
                <a:cubicBezTo>
                  <a:pt x="756" y="0"/>
                  <a:pt x="598" y="42"/>
                  <a:pt x="458" y="123"/>
                </a:cubicBezTo>
                <a:cubicBezTo>
                  <a:pt x="319" y="203"/>
                  <a:pt x="203" y="319"/>
                  <a:pt x="123" y="458"/>
                </a:cubicBezTo>
                <a:cubicBezTo>
                  <a:pt x="42" y="598"/>
                  <a:pt x="0" y="756"/>
                  <a:pt x="0" y="917"/>
                </a:cubicBezTo>
                <a:lnTo>
                  <a:pt x="0" y="4584"/>
                </a:lnTo>
                <a:lnTo>
                  <a:pt x="0" y="4584"/>
                </a:lnTo>
                <a:cubicBezTo>
                  <a:pt x="0" y="4745"/>
                  <a:pt x="42" y="4903"/>
                  <a:pt x="123" y="5043"/>
                </a:cubicBezTo>
                <a:cubicBezTo>
                  <a:pt x="203" y="5182"/>
                  <a:pt x="319" y="5298"/>
                  <a:pt x="458" y="5378"/>
                </a:cubicBezTo>
                <a:cubicBezTo>
                  <a:pt x="598" y="5459"/>
                  <a:pt x="756" y="5501"/>
                  <a:pt x="917" y="5501"/>
                </a:cubicBezTo>
                <a:lnTo>
                  <a:pt x="29208" y="5501"/>
                </a:lnTo>
                <a:lnTo>
                  <a:pt x="29208" y="5501"/>
                </a:lnTo>
                <a:cubicBezTo>
                  <a:pt x="29369" y="5501"/>
                  <a:pt x="29527" y="5459"/>
                  <a:pt x="29667" y="5378"/>
                </a:cubicBezTo>
                <a:cubicBezTo>
                  <a:pt x="29806" y="5298"/>
                  <a:pt x="29922" y="5182"/>
                  <a:pt x="30002" y="5043"/>
                </a:cubicBezTo>
                <a:cubicBezTo>
                  <a:pt x="30083" y="4903"/>
                  <a:pt x="30125" y="4745"/>
                  <a:pt x="30125" y="4584"/>
                </a:cubicBezTo>
                <a:lnTo>
                  <a:pt x="30124" y="916"/>
                </a:lnTo>
                <a:lnTo>
                  <a:pt x="30125" y="917"/>
                </a:lnTo>
                <a:lnTo>
                  <a:pt x="30125" y="917"/>
                </a:lnTo>
                <a:cubicBezTo>
                  <a:pt x="30125" y="756"/>
                  <a:pt x="30083" y="598"/>
                  <a:pt x="30002" y="458"/>
                </a:cubicBezTo>
                <a:cubicBezTo>
                  <a:pt x="29922" y="319"/>
                  <a:pt x="29806" y="203"/>
                  <a:pt x="29667" y="123"/>
                </a:cubicBezTo>
                <a:cubicBezTo>
                  <a:pt x="29527" y="42"/>
                  <a:pt x="29369" y="0"/>
                  <a:pt x="29208" y="0"/>
                </a:cubicBezTo>
                <a:lnTo>
                  <a:pt x="916" y="0"/>
                </a:lnTo>
              </a:path>
            </a:pathLst>
          </a:custGeom>
          <a:solidFill>
            <a:srgbClr val="bf0041"/>
          </a:solidFill>
          <a:ln w="76320">
            <a:solidFill>
              <a:srgbClr val="4cd7df"/>
            </a:solidFill>
            <a:round/>
          </a:ln>
        </p:spPr>
        <p:style>
          <a:lnRef idx="0"/>
          <a:fillRef idx="0"/>
          <a:effectRef idx="0"/>
          <a:fontRef idx="minor"/>
        </p:style>
        <p:txBody>
          <a:bodyPr lIns="128160" rIns="128160" tIns="83160" bIns="83160" anchor="t">
            <a:noAutofit/>
          </a:bodyPr>
          <a:p>
            <a:r>
              <a:rPr b="1" lang="en-PH" sz="1800" spc="-1" strike="noStrike">
                <a:solidFill>
                  <a:srgbClr val="fff5ce"/>
                </a:solidFill>
                <a:latin typeface="Lato"/>
              </a:rPr>
              <a:t>Ang </a:t>
            </a:r>
            <a:r>
              <a:rPr b="1" i="1" lang="en-PH" sz="1800" spc="-1" strike="noStrike">
                <a:solidFill>
                  <a:srgbClr val="fff5ce"/>
                </a:solidFill>
                <a:latin typeface="Lato"/>
              </a:rPr>
              <a:t>sustainable development</a:t>
            </a:r>
            <a:r>
              <a:rPr b="1" lang="en-PH" sz="1800" spc="-1" strike="noStrike">
                <a:solidFill>
                  <a:srgbClr val="fff5ce"/>
                </a:solidFill>
                <a:latin typeface="Lato"/>
              </a:rPr>
              <a:t> ay:</a:t>
            </a:r>
            <a:endParaRPr b="0" lang="en-PH" sz="1800" spc="-1" strike="noStrike">
              <a:solidFill>
                <a:srgbClr val="fff5ce"/>
              </a:solidFill>
              <a:latin typeface="Arial"/>
            </a:endParaRPr>
          </a:p>
          <a:p>
            <a:endParaRPr b="0" lang="en-PH" sz="1800" spc="-1" strike="noStrike">
              <a:solidFill>
                <a:srgbClr val="fff5ce"/>
              </a:solidFill>
              <a:latin typeface="Arial"/>
            </a:endParaRPr>
          </a:p>
        </p:txBody>
      </p:sp>
      <p:sp>
        <p:nvSpPr>
          <p:cNvPr id="227" name=""/>
          <p:cNvSpPr/>
          <p:nvPr/>
        </p:nvSpPr>
        <p:spPr>
          <a:xfrm>
            <a:off x="1080000" y="3024000"/>
            <a:ext cx="10260000" cy="0"/>
          </a:xfrm>
          <a:prstGeom prst="line">
            <a:avLst/>
          </a:prstGeom>
          <a:ln w="19080">
            <a:solidFill>
              <a:srgbClr val="fff5ce"/>
            </a:solidFill>
            <a:round/>
          </a:ln>
        </p:spPr>
        <p:style>
          <a:lnRef idx="0"/>
          <a:fillRef idx="0"/>
          <a:effectRef idx="0"/>
          <a:fontRef idx="minor"/>
        </p:style>
      </p:sp>
      <p:sp>
        <p:nvSpPr>
          <p:cNvPr id="228" name=""/>
          <p:cNvSpPr/>
          <p:nvPr/>
        </p:nvSpPr>
        <p:spPr>
          <a:xfrm>
            <a:off x="1080000" y="3312000"/>
            <a:ext cx="10260000" cy="0"/>
          </a:xfrm>
          <a:prstGeom prst="line">
            <a:avLst/>
          </a:prstGeom>
          <a:ln w="19080">
            <a:solidFill>
              <a:srgbClr val="fff5ce"/>
            </a:solidFill>
            <a:round/>
          </a:ln>
        </p:spPr>
        <p:style>
          <a:lnRef idx="0"/>
          <a:fillRef idx="0"/>
          <a:effectRef idx="0"/>
          <a:fontRef idx="minor"/>
        </p:style>
      </p:sp>
      <p:sp>
        <p:nvSpPr>
          <p:cNvPr id="229" name=""/>
          <p:cNvSpPr/>
          <p:nvPr/>
        </p:nvSpPr>
        <p:spPr>
          <a:xfrm>
            <a:off x="1080000" y="3600000"/>
            <a:ext cx="10260000" cy="0"/>
          </a:xfrm>
          <a:prstGeom prst="line">
            <a:avLst/>
          </a:prstGeom>
          <a:ln w="19080">
            <a:solidFill>
              <a:srgbClr val="fff5ce"/>
            </a:solidFill>
            <a:round/>
          </a:ln>
        </p:spPr>
        <p:style>
          <a:lnRef idx="0"/>
          <a:fillRef idx="0"/>
          <a:effectRef idx="0"/>
          <a:fontRef idx="minor"/>
        </p:style>
      </p:sp>
      <p:sp>
        <p:nvSpPr>
          <p:cNvPr id="230" name=""/>
          <p:cNvSpPr/>
          <p:nvPr/>
        </p:nvSpPr>
        <p:spPr>
          <a:xfrm>
            <a:off x="1080000" y="3888000"/>
            <a:ext cx="10260000" cy="0"/>
          </a:xfrm>
          <a:prstGeom prst="line">
            <a:avLst/>
          </a:prstGeom>
          <a:ln w="19080">
            <a:solidFill>
              <a:srgbClr val="fff5c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55160" cy="112752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32" name="PlaceHolder 2"/>
          <p:cNvSpPr>
            <a:spLocks noGrp="1"/>
          </p:cNvSpPr>
          <p:nvPr>
            <p:ph/>
          </p:nvPr>
        </p:nvSpPr>
        <p:spPr>
          <a:xfrm>
            <a:off x="609480" y="1604520"/>
            <a:ext cx="10955160" cy="396000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Maaaring iba-iba ang sagot ng mga mag-aaral.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6276</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2023-04-26T07:57:24Z</dcterms:modified>
  <cp:revision>3024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