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120" cy="6840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000" cy="2781000"/>
          </a:xfrm>
          <a:prstGeom prst="rect">
            <a:avLst/>
          </a:prstGeom>
          <a:ln w="0">
            <a:noFill/>
          </a:ln>
        </p:spPr>
      </p:pic>
      <p:sp>
        <p:nvSpPr>
          <p:cNvPr id="2" name="Rectangle 5"/>
          <p:cNvSpPr/>
          <p:nvPr/>
        </p:nvSpPr>
        <p:spPr>
          <a:xfrm>
            <a:off x="3487320" y="1475280"/>
            <a:ext cx="8686440" cy="3844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440" cy="366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120" cy="617040"/>
          </a:xfrm>
          <a:prstGeom prst="rect">
            <a:avLst/>
          </a:prstGeom>
          <a:ln w="0">
            <a:noFill/>
          </a:ln>
        </p:spPr>
      </p:pic>
      <p:sp>
        <p:nvSpPr>
          <p:cNvPr id="43" name="Rectangle 7"/>
          <p:cNvSpPr/>
          <p:nvPr/>
        </p:nvSpPr>
        <p:spPr>
          <a:xfrm>
            <a:off x="10868760" y="0"/>
            <a:ext cx="952560" cy="952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640" cy="1016640"/>
          </a:xfrm>
          <a:prstGeom prst="rect">
            <a:avLst/>
          </a:prstGeom>
          <a:ln w="0">
            <a:noFill/>
          </a:ln>
        </p:spPr>
      </p:pic>
      <p:sp>
        <p:nvSpPr>
          <p:cNvPr id="45" name="TextBox 9"/>
          <p:cNvSpPr/>
          <p:nvPr/>
        </p:nvSpPr>
        <p:spPr>
          <a:xfrm>
            <a:off x="185400" y="6362280"/>
            <a:ext cx="467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440" cy="3366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540000" y="612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He heard his mother’s voice from the house. “Come up, Dodong. It’s over.”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 a sudden he felt terribly embarrassed as he looked at her. Somehow, he was ashamed to his mother of his youthful paternity. It made him feel guilty, as if he had taken something not properly his. He dropped his eyes and pretended to dust dirt of his kundiman shorts.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Dodong,” his mother called again. “Dodong.”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He turned to look again and this time he saw his father beside his mother.</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It is a boy,” his father said. He beckoned Dodong to come up.</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Dodong felt more embarrassed and did not move. What a moment for him. His parents’ eyes seemed to pierce him through, and he felt limp.</a:t>
            </a:r>
            <a:endParaRPr b="0" lang="en-PH" sz="1800" spc="-1" strike="noStrike">
              <a:latin typeface="Arial"/>
            </a:endParaRPr>
          </a:p>
        </p:txBody>
      </p:sp>
      <p:sp>
        <p:nvSpPr>
          <p:cNvPr id="149" name="TextBox 9"/>
          <p:cNvSpPr/>
          <p:nvPr/>
        </p:nvSpPr>
        <p:spPr>
          <a:xfrm>
            <a:off x="519840" y="145080"/>
            <a:ext cx="10422360" cy="637560"/>
          </a:xfrm>
          <a:prstGeom prst="rect">
            <a:avLst/>
          </a:prstGeom>
          <a:noFill/>
          <a:ln w="0">
            <a:noFill/>
          </a:ln>
        </p:spPr>
        <p:style>
          <a:lnRef idx="0"/>
          <a:fillRef idx="0"/>
          <a:effectRef idx="0"/>
          <a:fontRef idx="minor"/>
        </p:style>
      </p:sp>
      <p:sp>
        <p:nvSpPr>
          <p:cNvPr id="150" name="TextBox 23"/>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40000" y="612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Dodong, you come up. You come up,” his father said. Dodong did not want to come up</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and stayed in the sun.</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Dodong. Dodong.”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I’ll … come up.”</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Dodong traced tremulous steps on the dry parched yard. He ascended the bamboo steps slowly. His heart pounded mercilessly in him. Within, he avoided his parents’ eyes. He walked ahead of them so that they should not see his face. He felt guilty and untrue. He felt like crying. His eyes smarted and his chest wanted to burst. He wanted somebody to punish him.</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His father thrust his hand in his and gripped it gently.</a:t>
            </a:r>
            <a:endParaRPr b="0" lang="en-PH" sz="1800" spc="-1" strike="noStrike">
              <a:latin typeface="Arial"/>
            </a:endParaRPr>
          </a:p>
          <a:p>
            <a:pPr>
              <a:lnSpc>
                <a:spcPct val="200000"/>
              </a:lnSpc>
              <a:buNone/>
            </a:pPr>
            <a:endParaRPr b="0" lang="en-PH" sz="1800" spc="-1" strike="noStrike">
              <a:latin typeface="Arial"/>
            </a:endParaRPr>
          </a:p>
        </p:txBody>
      </p:sp>
      <p:sp>
        <p:nvSpPr>
          <p:cNvPr id="152" name="TextBox 10"/>
          <p:cNvSpPr/>
          <p:nvPr/>
        </p:nvSpPr>
        <p:spPr>
          <a:xfrm>
            <a:off x="519840" y="145080"/>
            <a:ext cx="10422360" cy="637560"/>
          </a:xfrm>
          <a:prstGeom prst="rect">
            <a:avLst/>
          </a:prstGeom>
          <a:noFill/>
          <a:ln w="0">
            <a:noFill/>
          </a:ln>
        </p:spPr>
        <p:style>
          <a:lnRef idx="0"/>
          <a:fillRef idx="0"/>
          <a:effectRef idx="0"/>
          <a:fontRef idx="minor"/>
        </p:style>
      </p:sp>
      <p:sp>
        <p:nvSpPr>
          <p:cNvPr id="153" name="TextBox 24"/>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540000" y="324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a:t>
            </a:r>
            <a:r>
              <a:rPr b="0" lang="en-PH" sz="1800" spc="-1" strike="noStrike">
                <a:solidFill>
                  <a:srgbClr val="000000"/>
                </a:solidFill>
                <a:latin typeface="Lato"/>
                <a:ea typeface="€žïëþ"/>
              </a:rPr>
              <a:t>Son,” his father said.</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And his mother: “Dodong.”</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How kind were their voices. They flowed into him, making him strong.</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a:t>
            </a:r>
            <a:r>
              <a:rPr b="0" lang="en-PH" sz="1800" spc="-1" strike="noStrike">
                <a:solidFill>
                  <a:srgbClr val="000000"/>
                </a:solidFill>
                <a:latin typeface="Lato"/>
                <a:ea typeface="€žïëþ"/>
              </a:rPr>
              <a:t>Teang!” Dodong said.</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a:t>
            </a:r>
            <a:r>
              <a:rPr b="0" lang="en-PH" sz="1800" spc="-1" strike="noStrike">
                <a:solidFill>
                  <a:srgbClr val="000000"/>
                </a:solidFill>
                <a:latin typeface="Lato"/>
                <a:ea typeface="€žïëþ"/>
              </a:rPr>
              <a:t>She’s sleeping. But you go in…”</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His father led him to the small sawali room. Dodong saw Teang his wife, asleep on the </a:t>
            </a:r>
            <a:r>
              <a:rPr b="0" lang="en-PH" sz="1800" spc="-1" strike="noStrike">
                <a:solidFill>
                  <a:srgbClr val="000000"/>
                </a:solidFill>
                <a:latin typeface="Lato"/>
                <a:ea typeface="DejaVu Sans"/>
              </a:rPr>
              <a:t>papag with her black hair soft around her face. He did not want her to look that pale…Dodong </a:t>
            </a:r>
            <a:r>
              <a:rPr b="0" lang="en-PH" sz="1800" spc="-1" strike="noStrike">
                <a:solidFill>
                  <a:srgbClr val="000000"/>
                </a:solidFill>
                <a:latin typeface="Lato"/>
                <a:ea typeface="€žïëþ"/>
              </a:rPr>
              <a:t>wanted to touch her, to push away the stray whip of hair that touched her lips. But again that feeling of embarrassment came over him and before his parents he did not want to be </a:t>
            </a:r>
            <a:r>
              <a:rPr b="0" lang="en-PH" sz="1800" spc="-1" strike="noStrike">
                <a:solidFill>
                  <a:srgbClr val="000000"/>
                </a:solidFill>
                <a:latin typeface="Lato"/>
                <a:ea typeface="DejaVu Sans"/>
              </a:rPr>
              <a:t>demonstrative. </a:t>
            </a:r>
            <a:endParaRPr b="0" lang="en-PH" sz="1800" spc="-1" strike="noStrike">
              <a:latin typeface="Arial"/>
            </a:endParaRPr>
          </a:p>
        </p:txBody>
      </p:sp>
      <p:sp>
        <p:nvSpPr>
          <p:cNvPr id="155" name="TextBox 11"/>
          <p:cNvSpPr/>
          <p:nvPr/>
        </p:nvSpPr>
        <p:spPr>
          <a:xfrm>
            <a:off x="519840" y="145080"/>
            <a:ext cx="10422360" cy="637560"/>
          </a:xfrm>
          <a:prstGeom prst="rect">
            <a:avLst/>
          </a:prstGeom>
          <a:noFill/>
          <a:ln w="0">
            <a:noFill/>
          </a:ln>
        </p:spPr>
        <p:style>
          <a:lnRef idx="0"/>
          <a:fillRef idx="0"/>
          <a:effectRef idx="0"/>
          <a:fontRef idx="minor"/>
        </p:style>
      </p:sp>
      <p:sp>
        <p:nvSpPr>
          <p:cNvPr id="156" name="TextBox 25"/>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540000" y="612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ctr">
              <a:lnSpc>
                <a:spcPct val="2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The hilot was wrapping the child. Dodong heard it cry. The thin voice pierced </a:t>
            </a:r>
            <a:r>
              <a:rPr b="0" lang="en-PH" sz="1800" spc="-1" strike="noStrike">
                <a:solidFill>
                  <a:srgbClr val="000000"/>
                </a:solidFill>
                <a:latin typeface="Lato"/>
                <a:ea typeface="€žïëþ"/>
              </a:rPr>
              <a:t>him queerly. He could not control the swelling of happiness in him.</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a:t>
            </a:r>
            <a:r>
              <a:rPr b="0" lang="en-PH" sz="1800" spc="-1" strike="noStrike">
                <a:solidFill>
                  <a:srgbClr val="000000"/>
                </a:solidFill>
                <a:latin typeface="Lato"/>
                <a:ea typeface="€žïëþ"/>
              </a:rPr>
              <a:t>You give him to me. You give him to me,” Dodong said.</a:t>
            </a: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i="1" lang="en-PH" sz="1800" spc="-1" strike="noStrike">
                <a:solidFill>
                  <a:srgbClr val="000000"/>
                </a:solidFill>
                <a:latin typeface="Lato"/>
                <a:ea typeface="€žïëþ"/>
              </a:rPr>
              <a:t>Note: Dodong later on bears a son named Blas, whom decided the same thing to marry</a:t>
            </a:r>
            <a:endParaRPr b="0" lang="en-PH" sz="1800" spc="-1" strike="noStrike">
              <a:latin typeface="Arial"/>
            </a:endParaRPr>
          </a:p>
          <a:p>
            <a:pPr algn="just">
              <a:lnSpc>
                <a:spcPct val="200000"/>
              </a:lnSpc>
              <a:buNone/>
            </a:pPr>
            <a:r>
              <a:rPr b="0" i="1" lang="en-PH" sz="1800" spc="-1" strike="noStrike">
                <a:solidFill>
                  <a:srgbClr val="000000"/>
                </a:solidFill>
                <a:latin typeface="Lato"/>
                <a:ea typeface="€žïëþ"/>
              </a:rPr>
              <a:t>his girlfriend named Tona.</a:t>
            </a:r>
            <a:endParaRPr b="0" lang="en-PH" sz="1800" spc="-1" strike="noStrike">
              <a:latin typeface="Arial"/>
            </a:endParaRPr>
          </a:p>
        </p:txBody>
      </p:sp>
      <p:sp>
        <p:nvSpPr>
          <p:cNvPr id="158" name="TextBox 12"/>
          <p:cNvSpPr/>
          <p:nvPr/>
        </p:nvSpPr>
        <p:spPr>
          <a:xfrm>
            <a:off x="519840" y="145080"/>
            <a:ext cx="10422360" cy="637560"/>
          </a:xfrm>
          <a:prstGeom prst="rect">
            <a:avLst/>
          </a:prstGeom>
          <a:noFill/>
          <a:ln w="0">
            <a:noFill/>
          </a:ln>
        </p:spPr>
        <p:style>
          <a:lnRef idx="0"/>
          <a:fillRef idx="0"/>
          <a:effectRef idx="0"/>
          <a:fontRef idx="minor"/>
        </p:style>
      </p:sp>
      <p:sp>
        <p:nvSpPr>
          <p:cNvPr id="159" name="TextBox 26"/>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540000" y="900000"/>
            <a:ext cx="10977840" cy="48589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200" spc="-1" strike="noStrike">
                <a:solidFill>
                  <a:srgbClr val="000000"/>
                </a:solidFill>
                <a:latin typeface="Lato"/>
                <a:ea typeface="€n 'E8þ"/>
              </a:rPr>
              <a:t>Activity</a:t>
            </a:r>
            <a:r>
              <a:rPr b="1" lang="en-PH" sz="2400" spc="-1" strike="noStrike">
                <a:solidFill>
                  <a:srgbClr val="000000"/>
                </a:solidFill>
                <a:latin typeface="Lato"/>
                <a:ea typeface="€n 'E8þ"/>
              </a:rPr>
              <a:t>:</a:t>
            </a:r>
            <a:r>
              <a:rPr b="1" lang="en-PH" sz="1800" spc="-1" strike="noStrike">
                <a:solidFill>
                  <a:srgbClr val="000000"/>
                </a:solidFill>
                <a:latin typeface="Lato"/>
                <a:ea typeface="€n 'E8þ"/>
              </a:rPr>
              <a:t> Choose the letter of your answer.</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 The inner struggle of the character.</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Man vs. man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Man vs. society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Man vs. himself</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Man vs. nature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What is an example of nonprint media?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journal</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newspaper</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audiobook</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magazine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the struggle of the character with the majority of the community.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Man vs. man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Man vs. society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Man vs. himself</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Man vs. nature</a:t>
            </a:r>
            <a:endParaRPr b="0" lang="en-PH" sz="1800" spc="-1" strike="noStrike">
              <a:latin typeface="Arial"/>
            </a:endParaRPr>
          </a:p>
          <a:p>
            <a:pPr>
              <a:lnSpc>
                <a:spcPct val="115000"/>
              </a:lnSpc>
              <a:buNone/>
            </a:pPr>
            <a:r>
              <a:rPr b="0" lang="en-PH" sz="1800" spc="-1" strike="noStrike">
                <a:solidFill>
                  <a:srgbClr val="000000"/>
                </a:solidFill>
                <a:latin typeface="Lato"/>
                <a:ea typeface="€žïëþ"/>
              </a:rPr>
              <a:t>4. The character’s struggle due to forces of nature such as typhoons or floods.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Man vs. man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Man vs. society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Man vs. himself</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Man vs. nature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5. What kind of print media gives us information about current news and information?</a:t>
            </a:r>
            <a:endParaRPr b="0" lang="en-PH" sz="1800" spc="-1" strike="noStrike">
              <a:latin typeface="Arial"/>
            </a:endParaRPr>
          </a:p>
          <a:p>
            <a:pPr>
              <a:lnSpc>
                <a:spcPct val="115000"/>
              </a:lnSpc>
              <a:buNone/>
            </a:pP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A. fiction books</a:t>
            </a: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	</a:t>
            </a:r>
            <a:r>
              <a:rPr b="0" lang="en-PH" sz="1800" spc="-1" strike="noStrike">
                <a:solidFill>
                  <a:srgbClr val="000000"/>
                </a:solidFill>
                <a:latin typeface="Lato"/>
                <a:ea typeface="€žïëþ"/>
              </a:rPr>
              <a:t>C. newspaper</a:t>
            </a:r>
            <a:endParaRPr b="0" lang="en-PH" sz="1800" spc="-1" strike="noStrike">
              <a:latin typeface="Arial"/>
            </a:endParaRPr>
          </a:p>
          <a:p>
            <a:pPr>
              <a:lnSpc>
                <a:spcPct val="115000"/>
              </a:lnSpc>
              <a:buNone/>
            </a:pP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B. non-fiction books</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D. Magazine</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61" name="TextBox 14"/>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540000" y="828000"/>
            <a:ext cx="10977840" cy="48589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200" spc="-1" strike="noStrike">
                <a:solidFill>
                  <a:srgbClr val="000000"/>
                </a:solidFill>
                <a:latin typeface="Lato"/>
                <a:ea typeface="€n 'E8þ"/>
              </a:rPr>
              <a:t>Activity</a:t>
            </a:r>
            <a:r>
              <a:rPr b="1" lang="en-PH" sz="2400" spc="-1" strike="noStrike">
                <a:solidFill>
                  <a:srgbClr val="000000"/>
                </a:solidFill>
                <a:latin typeface="Lato"/>
                <a:ea typeface="€n 'E8þ"/>
              </a:rPr>
              <a:t>:</a:t>
            </a:r>
            <a:r>
              <a:rPr b="1" lang="en-PH" sz="1800" spc="-1" strike="noStrike">
                <a:solidFill>
                  <a:srgbClr val="000000"/>
                </a:solidFill>
                <a:latin typeface="Lato"/>
                <a:ea typeface="€n 'E8þ"/>
              </a:rPr>
              <a:t> Choose the letter of your answer.</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 The inner struggle of the character.</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Man vs. man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Man vs. society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B. Man vs. himself</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Man vs. nature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What is an example of nonprint media?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journal</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newspaper</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B. audiobook</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magazine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the struggle of the character with the majority of the community.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Man vs. man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C. Man vs. society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Man vs. himself</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Man vs. nature</a:t>
            </a:r>
            <a:endParaRPr b="0" lang="en-PH" sz="1800" spc="-1" strike="noStrike">
              <a:latin typeface="Arial"/>
            </a:endParaRPr>
          </a:p>
          <a:p>
            <a:pPr>
              <a:lnSpc>
                <a:spcPct val="115000"/>
              </a:lnSpc>
              <a:buNone/>
            </a:pPr>
            <a:r>
              <a:rPr b="0" lang="en-PH" sz="1800" spc="-1" strike="noStrike">
                <a:solidFill>
                  <a:srgbClr val="000000"/>
                </a:solidFill>
                <a:latin typeface="Lato"/>
                <a:ea typeface="€žïëþ"/>
              </a:rPr>
              <a:t>4. The character’s struggle due to forces of nature such as typhoons or floods.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Man vs. man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Man vs. society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Man vs. himself</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c9211e"/>
                </a:solidFill>
                <a:latin typeface="Lato"/>
                <a:ea typeface="DejaVu Sans"/>
              </a:rPr>
              <a:t>D. Man vs. nature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5. What kind of print media gives us information about current news and information?</a:t>
            </a:r>
            <a:endParaRPr b="0" lang="en-PH" sz="1800" spc="-1" strike="noStrike">
              <a:latin typeface="Arial"/>
            </a:endParaRPr>
          </a:p>
          <a:p>
            <a:pPr>
              <a:lnSpc>
                <a:spcPct val="115000"/>
              </a:lnSpc>
              <a:buNone/>
            </a:pP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A. fiction books</a:t>
            </a: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	</a:t>
            </a:r>
            <a:r>
              <a:rPr b="0" lang="en-PH" sz="1800" spc="-1" strike="noStrike">
                <a:solidFill>
                  <a:srgbClr val="000000"/>
                </a:solidFill>
                <a:latin typeface="€žïëþ"/>
                <a:ea typeface="€žïëþ"/>
              </a:rPr>
              <a:t>	</a:t>
            </a:r>
            <a:r>
              <a:rPr b="0" lang="en-PH" sz="1800" spc="-1" strike="noStrike">
                <a:solidFill>
                  <a:srgbClr val="c9211e"/>
                </a:solidFill>
                <a:latin typeface="Lato"/>
                <a:ea typeface="€žïëþ"/>
              </a:rPr>
              <a:t>C. newspaper</a:t>
            </a:r>
            <a:endParaRPr b="0" lang="en-PH" sz="1800" spc="-1" strike="noStrike">
              <a:latin typeface="Arial"/>
            </a:endParaRPr>
          </a:p>
          <a:p>
            <a:pPr>
              <a:lnSpc>
                <a:spcPct val="115000"/>
              </a:lnSpc>
              <a:buNone/>
            </a:pP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B. non-fiction books</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D. Magazine</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63" name="TextBox 15"/>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864000"/>
            <a:ext cx="10977840" cy="485892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1" lang="en-PH" sz="1800" spc="-1" strike="noStrike">
                <a:solidFill>
                  <a:srgbClr val="000000"/>
                </a:solidFill>
                <a:latin typeface="Lato"/>
                <a:ea typeface="DejaVu Sans"/>
              </a:rPr>
              <a:t>Types of Conflicts</a:t>
            </a:r>
            <a:endParaRPr b="0" lang="en-PH" sz="1800" spc="-1" strike="noStrike">
              <a:latin typeface="Arial"/>
            </a:endParaRPr>
          </a:p>
          <a:p>
            <a:pPr>
              <a:lnSpc>
                <a:spcPct val="150000"/>
              </a:lnSpc>
              <a:spcBef>
                <a:spcPts val="567"/>
              </a:spcBef>
              <a:spcAft>
                <a:spcPts val="567"/>
              </a:spcAft>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Man vs. man</a:t>
            </a:r>
            <a:r>
              <a:rPr b="0" lang="en-PH" sz="1800" spc="-1" strike="noStrike">
                <a:solidFill>
                  <a:srgbClr val="000000"/>
                </a:solidFill>
                <a:latin typeface="Lato"/>
                <a:ea typeface="DejaVu Sans"/>
              </a:rPr>
              <a:t> is the struggle between and among the characters.</a:t>
            </a:r>
            <a:endParaRPr b="0" lang="en-PH" sz="1800" spc="-1" strike="noStrike">
              <a:latin typeface="Arial"/>
            </a:endParaRPr>
          </a:p>
          <a:p>
            <a:pPr>
              <a:lnSpc>
                <a:spcPct val="150000"/>
              </a:lnSpc>
              <a:spcBef>
                <a:spcPts val="567"/>
              </a:spcBef>
              <a:spcAft>
                <a:spcPts val="567"/>
              </a:spcAft>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Man vs. himself</a:t>
            </a:r>
            <a:r>
              <a:rPr b="0" lang="en-PH" sz="1800" spc="-1" strike="noStrike">
                <a:solidFill>
                  <a:srgbClr val="000000"/>
                </a:solidFill>
                <a:latin typeface="Lato"/>
                <a:ea typeface="DejaVu Sans"/>
              </a:rPr>
              <a:t> is the inner struggle of the character.</a:t>
            </a:r>
            <a:endParaRPr b="0" lang="en-PH" sz="1800" spc="-1" strike="noStrike">
              <a:latin typeface="Arial"/>
            </a:endParaRPr>
          </a:p>
          <a:p>
            <a:pPr>
              <a:lnSpc>
                <a:spcPct val="150000"/>
              </a:lnSpc>
              <a:spcBef>
                <a:spcPts val="567"/>
              </a:spcBef>
              <a:spcAft>
                <a:spcPts val="567"/>
              </a:spcAft>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Man vs. society</a:t>
            </a:r>
            <a:r>
              <a:rPr b="0" lang="en-PH" sz="1800" spc="-1" strike="noStrike">
                <a:solidFill>
                  <a:srgbClr val="000000"/>
                </a:solidFill>
                <a:latin typeface="Lato"/>
                <a:ea typeface="DejaVu Sans"/>
              </a:rPr>
              <a:t> is the struggle of the character with the majority of the community.</a:t>
            </a:r>
            <a:endParaRPr b="0" lang="en-PH" sz="1800" spc="-1" strike="noStrike">
              <a:latin typeface="Arial"/>
            </a:endParaRPr>
          </a:p>
          <a:p>
            <a:pPr>
              <a:lnSpc>
                <a:spcPct val="150000"/>
              </a:lnSpc>
              <a:spcBef>
                <a:spcPts val="567"/>
              </a:spcBef>
              <a:spcAft>
                <a:spcPts val="567"/>
              </a:spcAft>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Man vs. nature</a:t>
            </a:r>
            <a:r>
              <a:rPr b="0" lang="en-PH" sz="1800" spc="-1" strike="noStrike">
                <a:solidFill>
                  <a:srgbClr val="000000"/>
                </a:solidFill>
                <a:latin typeface="Lato"/>
                <a:ea typeface="DejaVu Sans"/>
              </a:rPr>
              <a:t> is the character’s struggle due to forces of nature such as typhoons or floods</a:t>
            </a:r>
            <a:endParaRPr b="0" lang="en-PH" sz="1800" spc="-1" strike="noStrike">
              <a:latin typeface="Arial"/>
            </a:endParaRPr>
          </a:p>
          <a:p>
            <a:pPr>
              <a:lnSpc>
                <a:spcPct val="150000"/>
              </a:lnSpc>
              <a:spcBef>
                <a:spcPts val="567"/>
              </a:spcBef>
              <a:spcAft>
                <a:spcPts val="567"/>
              </a:spcAft>
              <a:buNone/>
            </a:pPr>
            <a:r>
              <a:rPr b="1" lang="en-PH" sz="1800" spc="-1" strike="noStrike">
                <a:solidFill>
                  <a:srgbClr val="000000"/>
                </a:solidFill>
                <a:latin typeface="Lato"/>
                <a:ea typeface="€n 'E8þ"/>
              </a:rPr>
              <a:t>Sources of Information</a:t>
            </a:r>
            <a:endParaRPr b="0" lang="en-PH" sz="1800" spc="-1" strike="noStrike">
              <a:latin typeface="Arial"/>
            </a:endParaRPr>
          </a:p>
          <a:p>
            <a:pPr>
              <a:lnSpc>
                <a:spcPct val="15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Print media</a:t>
            </a:r>
            <a:r>
              <a:rPr b="0" lang="en-PH" sz="1800" spc="-1" strike="noStrike">
                <a:solidFill>
                  <a:srgbClr val="000000"/>
                </a:solidFill>
                <a:latin typeface="Lato"/>
                <a:ea typeface="DejaVu Sans"/>
              </a:rPr>
              <a:t> are printed sources of information like books, journals, newspapers, </a:t>
            </a:r>
            <a:r>
              <a:rPr b="0" lang="en-PH" sz="1800" spc="-1" strike="noStrike">
                <a:solidFill>
                  <a:srgbClr val="000000"/>
                </a:solidFill>
                <a:latin typeface="Lato"/>
                <a:ea typeface="€žïëþ"/>
              </a:rPr>
              <a:t>magazines, product brochures, etc.</a:t>
            </a:r>
            <a:endParaRPr b="0" lang="en-PH" sz="1800" spc="-1" strike="noStrike">
              <a:latin typeface="Arial"/>
            </a:endParaRPr>
          </a:p>
          <a:p>
            <a:pPr>
              <a:lnSpc>
                <a:spcPct val="150000"/>
              </a:lnSpc>
              <a:spcBef>
                <a:spcPts val="567"/>
              </a:spcBef>
              <a:spcAft>
                <a:spcPts val="567"/>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Nonprint media</a:t>
            </a:r>
            <a:r>
              <a:rPr b="0" lang="en-PH" sz="1800" spc="-1" strike="noStrike">
                <a:solidFill>
                  <a:srgbClr val="000000"/>
                </a:solidFill>
                <a:latin typeface="Lato"/>
                <a:ea typeface="DejaVu Sans"/>
              </a:rPr>
              <a:t> are the commonly used digitized sources of information such as </a:t>
            </a:r>
            <a:r>
              <a:rPr b="0" lang="en-PH" sz="1800" spc="-1" strike="noStrike">
                <a:solidFill>
                  <a:srgbClr val="000000"/>
                </a:solidFill>
                <a:latin typeface="Lato"/>
                <a:ea typeface="€žïëþ"/>
              </a:rPr>
              <a:t>E-books, audiobooks, podcasts, Internet, vlogs, YouTube, and Twitter, to mention a few.</a:t>
            </a:r>
            <a:endParaRPr b="0" lang="en-PH" sz="1800" spc="-1" strike="noStrike">
              <a:latin typeface="Arial"/>
            </a:endParaRPr>
          </a:p>
        </p:txBody>
      </p:sp>
      <p:sp>
        <p:nvSpPr>
          <p:cNvPr id="126" name="TextBox 13"/>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40000" y="1728360"/>
            <a:ext cx="10977840" cy="4030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3600" spc="-1" strike="noStrike">
                <a:solidFill>
                  <a:srgbClr val="000000"/>
                </a:solidFill>
                <a:latin typeface="Lato"/>
                <a:ea typeface="€n 'E8þ"/>
              </a:rPr>
              <a:t>Footnote to Youth</a:t>
            </a:r>
            <a:endParaRPr b="0" lang="en-PH" sz="3600" spc="-1" strike="noStrike">
              <a:latin typeface="Arial"/>
            </a:endParaRPr>
          </a:p>
          <a:p>
            <a:pPr algn="ctr">
              <a:lnSpc>
                <a:spcPct val="200000"/>
              </a:lnSpc>
              <a:buNone/>
            </a:pPr>
            <a:r>
              <a:rPr b="0" lang="en-PH" sz="3600" spc="-1" strike="noStrike">
                <a:solidFill>
                  <a:srgbClr val="000000"/>
                </a:solidFill>
                <a:latin typeface="Lato"/>
                <a:ea typeface="€n 'E8þ"/>
              </a:rPr>
              <a:t>by Jose Garcia Villa</a:t>
            </a:r>
            <a:endParaRPr b="0" lang="en-PH" sz="3600" spc="-1" strike="noStrike">
              <a:latin typeface="Arial"/>
            </a:endParaRPr>
          </a:p>
        </p:txBody>
      </p:sp>
      <p:sp>
        <p:nvSpPr>
          <p:cNvPr id="128" name="TextBox 2"/>
          <p:cNvSpPr/>
          <p:nvPr/>
        </p:nvSpPr>
        <p:spPr>
          <a:xfrm>
            <a:off x="519840" y="145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9" name="TextBox 16"/>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540000" y="720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nSpc>
                <a:spcPct val="2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Setup: Dodong was working on their farm one day when he decides to tell his parents about his plan to marry Teang.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said while his mother was out that he was going to marry Teang. There it was out, what he had to say, and over which he had done so much thinking. He had said it without any effort at all and without self-consciousness. Dodong felt relieved and looked at his father expectantly. A decrescent moon outside shed its feeble light into the window, graying the still black temples of his father. His father looked old now.</a:t>
            </a:r>
            <a:endParaRPr b="0" lang="en-PH" sz="1800" spc="-1" strike="noStrike">
              <a:latin typeface="Arial"/>
            </a:endParaRPr>
          </a:p>
          <a:p>
            <a:pPr>
              <a:lnSpc>
                <a:spcPct val="200000"/>
              </a:lnSpc>
              <a:buNone/>
            </a:pPr>
            <a:endParaRPr b="0" lang="en-PH" sz="1800" spc="-1" strike="noStrike">
              <a:latin typeface="Arial"/>
            </a:endParaRPr>
          </a:p>
        </p:txBody>
      </p:sp>
      <p:sp>
        <p:nvSpPr>
          <p:cNvPr id="131" name="TextBox 1"/>
          <p:cNvSpPr/>
          <p:nvPr/>
        </p:nvSpPr>
        <p:spPr>
          <a:xfrm>
            <a:off x="519840" y="145080"/>
            <a:ext cx="10422360" cy="637560"/>
          </a:xfrm>
          <a:prstGeom prst="rect">
            <a:avLst/>
          </a:prstGeom>
          <a:noFill/>
          <a:ln w="0">
            <a:noFill/>
          </a:ln>
        </p:spPr>
        <p:style>
          <a:lnRef idx="0"/>
          <a:fillRef idx="0"/>
          <a:effectRef idx="0"/>
          <a:fontRef idx="minor"/>
        </p:style>
      </p:sp>
      <p:sp>
        <p:nvSpPr>
          <p:cNvPr id="132" name="TextBox 17"/>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720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nSpc>
                <a:spcPct val="200000"/>
              </a:lnSpc>
              <a:spcBef>
                <a:spcPts val="283"/>
              </a:spcBef>
              <a:spcAft>
                <a:spcPts val="283"/>
              </a:spcAft>
              <a:buNone/>
            </a:pP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am going to marry Teang,” Dodong said.</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His father looked at him silently and stopped sucking the broken tooth. The silence became intense and cruel, and Dodong wished his father would suck that troublous tooth again. Dodong was uncomfortable and then became angry because his father kept looking at him without uttering anything.</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will marry Teang,” Dodong repeated. “I will marry Teang.”</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His father kept gazing at him in inflexible silence and Dodong fidgeted on his seat.</a:t>
            </a:r>
            <a:endParaRPr b="0" lang="en-PH" sz="1800" spc="-1" strike="noStrike">
              <a:latin typeface="Arial"/>
            </a:endParaRPr>
          </a:p>
          <a:p>
            <a:pPr>
              <a:lnSpc>
                <a:spcPct val="200000"/>
              </a:lnSpc>
              <a:spcBef>
                <a:spcPts val="283"/>
              </a:spcBef>
              <a:spcAft>
                <a:spcPts val="283"/>
              </a:spcAft>
              <a:buNone/>
            </a:pPr>
            <a:endParaRPr b="0" lang="en-PH" sz="1800" spc="-1" strike="noStrike">
              <a:latin typeface="Arial"/>
            </a:endParaRPr>
          </a:p>
        </p:txBody>
      </p:sp>
      <p:sp>
        <p:nvSpPr>
          <p:cNvPr id="134" name="TextBox 3"/>
          <p:cNvSpPr/>
          <p:nvPr/>
        </p:nvSpPr>
        <p:spPr>
          <a:xfrm>
            <a:off x="519840" y="145080"/>
            <a:ext cx="10422360" cy="637560"/>
          </a:xfrm>
          <a:prstGeom prst="rect">
            <a:avLst/>
          </a:prstGeom>
          <a:noFill/>
          <a:ln w="0">
            <a:noFill/>
          </a:ln>
        </p:spPr>
        <p:style>
          <a:lnRef idx="0"/>
          <a:fillRef idx="0"/>
          <a:effectRef idx="0"/>
          <a:fontRef idx="minor"/>
        </p:style>
      </p:sp>
      <p:sp>
        <p:nvSpPr>
          <p:cNvPr id="135" name="TextBox 18"/>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40000" y="576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ctr">
              <a:lnSpc>
                <a:spcPct val="200000"/>
              </a:lnSpc>
              <a:buNone/>
            </a:pPr>
            <a:endParaRPr b="0" lang="en-PH" sz="1800" spc="-1" strike="noStrike">
              <a:latin typeface="Arial"/>
            </a:endParaRPr>
          </a:p>
          <a:p>
            <a:pPr algn="just">
              <a:lnSpc>
                <a:spcPct val="20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asked her last night to marry me and she said...yes. I want your permission. I... want... it....” There was impatient clamor in his voice, an exacting protest at this coldness, this indifference. Dodong looked at his father sourly. He cracked his knuckles one by one, and the little sounds it made broke the night stillness dully.</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Must you marry, Dodong?”</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resented his father’s questions; his father himself had married. Dodong made</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a quick impassioned essay in his mind about selfishness, but later he got confused.</a:t>
            </a:r>
            <a:endParaRPr b="0" lang="en-PH" sz="1800" spc="-1" strike="noStrike">
              <a:latin typeface="Arial"/>
            </a:endParaRPr>
          </a:p>
        </p:txBody>
      </p:sp>
      <p:sp>
        <p:nvSpPr>
          <p:cNvPr id="137" name="TextBox 4"/>
          <p:cNvSpPr/>
          <p:nvPr/>
        </p:nvSpPr>
        <p:spPr>
          <a:xfrm>
            <a:off x="519840" y="145080"/>
            <a:ext cx="10422360" cy="637560"/>
          </a:xfrm>
          <a:prstGeom prst="rect">
            <a:avLst/>
          </a:prstGeom>
          <a:noFill/>
          <a:ln w="0">
            <a:noFill/>
          </a:ln>
        </p:spPr>
        <p:style>
          <a:lnRef idx="0"/>
          <a:fillRef idx="0"/>
          <a:effectRef idx="0"/>
          <a:fontRef idx="minor"/>
        </p:style>
      </p:sp>
      <p:sp>
        <p:nvSpPr>
          <p:cNvPr id="138" name="TextBox 19"/>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40000" y="684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nSpc>
                <a:spcPct val="2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You are very young, Dodong.”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I’m... seventeen.”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That’s very young to get married at.”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I want to marry... Teang is a good girl.”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Tell your mother,” his father said.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You tell her, Tatay.”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Dodong, you tell your Inay.”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You tell her.”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All right, Dodong.”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You will let me marry Teang?”</a:t>
            </a:r>
            <a:endParaRPr b="0" lang="en-PH" sz="1800" spc="-1" strike="noStrike">
              <a:latin typeface="Arial"/>
            </a:endParaRPr>
          </a:p>
        </p:txBody>
      </p:sp>
      <p:sp>
        <p:nvSpPr>
          <p:cNvPr id="140" name="TextBox 5"/>
          <p:cNvSpPr/>
          <p:nvPr/>
        </p:nvSpPr>
        <p:spPr>
          <a:xfrm>
            <a:off x="519840" y="145080"/>
            <a:ext cx="10422360" cy="637560"/>
          </a:xfrm>
          <a:prstGeom prst="rect">
            <a:avLst/>
          </a:prstGeom>
          <a:noFill/>
          <a:ln w="0">
            <a:noFill/>
          </a:ln>
        </p:spPr>
        <p:style>
          <a:lnRef idx="0"/>
          <a:fillRef idx="0"/>
          <a:effectRef idx="0"/>
          <a:fontRef idx="minor"/>
        </p:style>
      </p:sp>
      <p:sp>
        <p:nvSpPr>
          <p:cNvPr id="141" name="TextBox 20"/>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40000" y="612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just">
              <a:lnSpc>
                <a:spcPct val="200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Son, if that is your wish... of course...” There was a strange helpless light in his father’s eyes. Dodong did not read it, too absorbed was he in himself.</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was immensely glad he had asserted himself. He lost his resentment for his father. For a while he even felt sorry for him about the diseased tooth. Then he confined his mind to dreaming of Teang and himself. Sweet young dream…</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stood in the sweltering noon heat, sweating profusely, so that his camiseta was damp. He was still like a tree and his thoughts were confused. His mother had told him not to leave the house, but he had left. He had wanted to get out of it without clear reason at all.</a:t>
            </a:r>
            <a:endParaRPr b="0" lang="en-PH" sz="1800" spc="-1" strike="noStrike">
              <a:latin typeface="Arial"/>
            </a:endParaRPr>
          </a:p>
        </p:txBody>
      </p:sp>
      <p:sp>
        <p:nvSpPr>
          <p:cNvPr id="143" name="TextBox 6"/>
          <p:cNvSpPr/>
          <p:nvPr/>
        </p:nvSpPr>
        <p:spPr>
          <a:xfrm>
            <a:off x="519840" y="145080"/>
            <a:ext cx="10422360" cy="637560"/>
          </a:xfrm>
          <a:prstGeom prst="rect">
            <a:avLst/>
          </a:prstGeom>
          <a:noFill/>
          <a:ln w="0">
            <a:noFill/>
          </a:ln>
        </p:spPr>
        <p:style>
          <a:lnRef idx="0"/>
          <a:fillRef idx="0"/>
          <a:effectRef idx="0"/>
          <a:fontRef idx="minor"/>
        </p:style>
      </p:sp>
      <p:sp>
        <p:nvSpPr>
          <p:cNvPr id="144" name="TextBox 21"/>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540000" y="612000"/>
            <a:ext cx="10977840" cy="485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n 'E8þ"/>
              </a:rPr>
              <a:t>Footnote to Youth</a:t>
            </a:r>
            <a:endParaRPr b="0" lang="en-PH" sz="1800" spc="-1" strike="noStrike">
              <a:latin typeface="Arial"/>
            </a:endParaRPr>
          </a:p>
          <a:p>
            <a:pPr algn="just">
              <a:lnSpc>
                <a:spcPct val="200000"/>
              </a:lnSpc>
              <a:buNone/>
            </a:pPr>
            <a:r>
              <a:rPr b="0" i="1" lang="en-PH" sz="1800" spc="-1" strike="noStrike">
                <a:solidFill>
                  <a:srgbClr val="000000"/>
                </a:solidFill>
                <a:latin typeface="Lato"/>
                <a:ea typeface="€žïëþ"/>
              </a:rPr>
              <a:t>	</a:t>
            </a:r>
            <a:r>
              <a:rPr b="0" i="1" lang="en-PH" sz="1800" spc="-1" strike="noStrike">
                <a:solidFill>
                  <a:srgbClr val="000000"/>
                </a:solidFill>
                <a:latin typeface="Lato"/>
                <a:ea typeface="€žïëþ"/>
              </a:rPr>
              <a:t>	</a:t>
            </a:r>
            <a:r>
              <a:rPr b="0" lang="en-PH" sz="1800" spc="-1" strike="noStrike">
                <a:solidFill>
                  <a:srgbClr val="000000"/>
                </a:solidFill>
                <a:latin typeface="Lato"/>
                <a:ea typeface="€žïëþ"/>
              </a:rPr>
              <a:t>He was afraid, he felt afraid of the house. It had seemed to cage him, to compress his thoughts with severe tyranny. Afraid also of Teang. Teang was giving birth in the house; she gave screams that chilled his blood. He did not want her to scream like that, he seemed to be rebuking him. He began to wonder madly if the process of childbirth was really painful. Some women, when they gave birth, did not cry.</a:t>
            </a:r>
            <a:endParaRPr b="0" lang="en-PH" sz="1800" spc="-1" strike="noStrike">
              <a:latin typeface="Arial"/>
            </a:endParaRPr>
          </a:p>
          <a:p>
            <a:pPr algn="just">
              <a:lnSpc>
                <a:spcPct val="200000"/>
              </a:lnSpc>
              <a:buNone/>
            </a:pP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	</a:t>
            </a:r>
            <a:r>
              <a:rPr b="0" lang="en-PH" sz="1800" spc="-1" strike="noStrike">
                <a:solidFill>
                  <a:srgbClr val="000000"/>
                </a:solidFill>
                <a:latin typeface="Lato"/>
                <a:ea typeface="€žïëþ"/>
              </a:rPr>
              <a:t>In a few moments he would be a father. “Father, father,” he whispered the word with awe, with strangeness. He was young, he realized now, contradicting himself of nine months ago. He was very young…he felt queer, troubled, and comfortable... “Your son,” people would soon be telling him. “Your son, Dodong.”</a:t>
            </a:r>
            <a:endParaRPr b="0" lang="en-PH" sz="1800" spc="-1" strike="noStrike">
              <a:latin typeface="Arial"/>
            </a:endParaRPr>
          </a:p>
        </p:txBody>
      </p:sp>
      <p:sp>
        <p:nvSpPr>
          <p:cNvPr id="146" name="TextBox 8"/>
          <p:cNvSpPr/>
          <p:nvPr/>
        </p:nvSpPr>
        <p:spPr>
          <a:xfrm>
            <a:off x="519840" y="145080"/>
            <a:ext cx="10422360" cy="637560"/>
          </a:xfrm>
          <a:prstGeom prst="rect">
            <a:avLst/>
          </a:prstGeom>
          <a:noFill/>
          <a:ln w="0">
            <a:noFill/>
          </a:ln>
        </p:spPr>
        <p:style>
          <a:lnRef idx="0"/>
          <a:fillRef idx="0"/>
          <a:effectRef idx="0"/>
          <a:fontRef idx="minor"/>
        </p:style>
      </p:sp>
      <p:sp>
        <p:nvSpPr>
          <p:cNvPr id="147" name="TextBox 22"/>
          <p:cNvSpPr/>
          <p:nvPr/>
        </p:nvSpPr>
        <p:spPr>
          <a:xfrm>
            <a:off x="197280" y="81720"/>
            <a:ext cx="808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Types of Conflicts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2023-07-19T08:27:45Z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