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2.png" ContentType="image/png"/>
  <Override PartName="/ppt/media/image7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52520" cy="68184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59400" cy="27594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64840" cy="38228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64840" cy="3445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52520" cy="5954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30960" cy="9309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95040" cy="9950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52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83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76840" cy="33451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641040" y="3035520"/>
            <a:ext cx="86979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3960000" y="2400120"/>
            <a:ext cx="8374680" cy="190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rial Black;Arial Black"/>
              </a:rPr>
              <a:t>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192120" y="2160000"/>
            <a:ext cx="7680600" cy="39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3888000" y="276228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"/>
          <p:cNvSpPr/>
          <p:nvPr/>
        </p:nvSpPr>
        <p:spPr>
          <a:xfrm>
            <a:off x="1097280" y="1740960"/>
            <a:ext cx="4336200" cy="70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1. </a:t>
            </a:r>
            <a:r>
              <a:rPr b="1" lang="en-PH" sz="2000" spc="-1" strike="noStrike">
                <a:latin typeface="Lato"/>
              </a:rPr>
              <a:t>hungry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graphicFrame>
        <p:nvGraphicFramePr>
          <p:cNvPr id="165" name=""/>
          <p:cNvGraphicFramePr/>
          <p:nvPr/>
        </p:nvGraphicFramePr>
        <p:xfrm>
          <a:off x="1470960" y="2270880"/>
          <a:ext cx="9556200" cy="1030320"/>
        </p:xfrm>
        <a:graphic>
          <a:graphicData uri="http://schemas.openxmlformats.org/drawingml/2006/table">
            <a:tbl>
              <a:tblPr/>
              <a:tblGrid>
                <a:gridCol w="3264840"/>
                <a:gridCol w="6291720"/>
              </a:tblGrid>
              <a:tr h="6170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Ordinary Definition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6b5e9b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A discomforting feeling brought about by the need for food or nourishment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36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Operational Definition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6b5e9b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Absence of food intake for 16 hours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6" name=""/>
          <p:cNvSpPr/>
          <p:nvPr/>
        </p:nvSpPr>
        <p:spPr>
          <a:xfrm>
            <a:off x="1133280" y="3757320"/>
            <a:ext cx="4336200" cy="70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2. </a:t>
            </a:r>
            <a:r>
              <a:rPr b="1" lang="en-PH" sz="2000" spc="-1" strike="noStrike">
                <a:latin typeface="Lato"/>
              </a:rPr>
              <a:t>academic achievement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graphicFrame>
        <p:nvGraphicFramePr>
          <p:cNvPr id="167" name=""/>
          <p:cNvGraphicFramePr/>
          <p:nvPr/>
        </p:nvGraphicFramePr>
        <p:xfrm>
          <a:off x="1492920" y="4287960"/>
          <a:ext cx="9561600" cy="1123920"/>
        </p:xfrm>
        <a:graphic>
          <a:graphicData uri="http://schemas.openxmlformats.org/drawingml/2006/table">
            <a:tbl>
              <a:tblPr/>
              <a:tblGrid>
                <a:gridCol w="3270600"/>
                <a:gridCol w="6291360"/>
              </a:tblGrid>
              <a:tr h="4042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Ordinary Definition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6b5e9b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The ability to gain success in one’s studies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000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Operational Definition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6b5e9b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Human intelligence measured in high stakes examination, GPA or grade point average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8" name=""/>
          <p:cNvSpPr/>
          <p:nvPr/>
        </p:nvSpPr>
        <p:spPr>
          <a:xfrm>
            <a:off x="2084760" y="33372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"/>
          <p:cNvSpPr/>
          <p:nvPr/>
        </p:nvSpPr>
        <p:spPr>
          <a:xfrm>
            <a:off x="1073880" y="2052000"/>
            <a:ext cx="10049400" cy="31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In writing a definition, do not forget its specific parts or elements. It is comprised of the term, which is the idea that needs to be clarified, described, or explained; the class or the general class, where the item can be grouped or categorized; and the specific or distinguishing characteristics that make the term different from the rest of its class. The verb used in formal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.¸åþ"/>
              </a:rPr>
              <a:t>definitions is in the simple present tense, usually a be-verb (is or are), because you are stating a fact or a general truth. The formula is as follows: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.¸åþ"/>
              </a:rPr>
              <a:t>	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1156320" y="4377960"/>
            <a:ext cx="9843120" cy="966600"/>
          </a:xfrm>
          <a:prstGeom prst="rect">
            <a:avLst/>
          </a:prstGeom>
          <a:noFill/>
          <a:ln w="29160">
            <a:solidFill>
              <a:srgbClr val="6b5e9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"/>
          <p:cNvSpPr/>
          <p:nvPr/>
        </p:nvSpPr>
        <p:spPr>
          <a:xfrm>
            <a:off x="1197360" y="4454280"/>
            <a:ext cx="9650520" cy="11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Article + term + verb (</a:t>
            </a:r>
            <a:r>
              <a:rPr b="0" i="1" lang="en-PH" sz="2000" spc="-1" strike="noStrike">
                <a:latin typeface="Lato"/>
              </a:rPr>
              <a:t>is/are</a:t>
            </a:r>
            <a:r>
              <a:rPr b="0" lang="en-PH" sz="2000" spc="-1" strike="noStrike">
                <a:latin typeface="Lato"/>
              </a:rPr>
              <a:t>) + class + relative pronoun (</a:t>
            </a:r>
            <a:r>
              <a:rPr b="0" i="1" lang="en-PH" sz="2000" spc="-1" strike="noStrike">
                <a:latin typeface="Lato"/>
              </a:rPr>
              <a:t>who/whom/which/that</a:t>
            </a:r>
            <a:r>
              <a:rPr b="0" lang="en-PH" sz="2000" spc="-1" strike="noStrike">
                <a:latin typeface="Lato"/>
                <a:ea typeface="NÍëþ"/>
              </a:rPr>
              <a:t>) + specific characteristics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2084760" y="40572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"/>
          <p:cNvSpPr/>
          <p:nvPr/>
        </p:nvSpPr>
        <p:spPr>
          <a:xfrm>
            <a:off x="1190160" y="1711080"/>
            <a:ext cx="1732680" cy="4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Literature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1190160" y="2125080"/>
            <a:ext cx="9822960" cy="24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A </a:t>
            </a:r>
            <a:r>
              <a:rPr b="1" lang="en-PH" sz="2000" spc="-1" strike="noStrike">
                <a:latin typeface="Lato"/>
              </a:rPr>
              <a:t>story</a:t>
            </a:r>
            <a:r>
              <a:rPr b="0" lang="en-PH" sz="2000" spc="-1" strike="noStrike">
                <a:latin typeface="Lato"/>
              </a:rPr>
              <a:t> is another text genre that has different elements not found in informational texts. The major elements exclusive to narratives are the </a:t>
            </a:r>
            <a:r>
              <a:rPr b="0" i="1" lang="en-PH" sz="2000" spc="-1" strike="noStrike">
                <a:latin typeface="Lato"/>
              </a:rPr>
              <a:t>plot</a:t>
            </a:r>
            <a:r>
              <a:rPr b="0" lang="en-PH" sz="2000" spc="-1" strike="noStrike">
                <a:latin typeface="Lato"/>
              </a:rPr>
              <a:t> or the series of events in the story, </a:t>
            </a:r>
            <a:r>
              <a:rPr b="0" i="1" lang="en-PH" sz="2000" spc="-1" strike="noStrike">
                <a:latin typeface="Lato"/>
              </a:rPr>
              <a:t>characters</a:t>
            </a:r>
            <a:r>
              <a:rPr b="0" lang="en-PH" sz="2000" spc="-1" strike="noStrike">
                <a:latin typeface="Lato"/>
              </a:rPr>
              <a:t>, </a:t>
            </a:r>
            <a:r>
              <a:rPr b="0" i="1" lang="en-PH" sz="2000" spc="-1" strike="noStrike">
                <a:latin typeface="Lato"/>
              </a:rPr>
              <a:t>tone</a:t>
            </a:r>
            <a:r>
              <a:rPr b="0" lang="en-PH" sz="2000" spc="-1" strike="noStrike">
                <a:latin typeface="Lato"/>
              </a:rPr>
              <a:t>, and </a:t>
            </a:r>
            <a:r>
              <a:rPr b="0" i="1" lang="en-PH" sz="2000" spc="-1" strike="noStrike">
                <a:latin typeface="Lato"/>
                <a:ea typeface="NÍëþ"/>
              </a:rPr>
              <a:t>conflict</a:t>
            </a:r>
            <a:r>
              <a:rPr b="0" lang="en-PH" sz="2000" spc="-1" strike="noStrike">
                <a:latin typeface="Lato"/>
                <a:ea typeface="NÍëþ"/>
              </a:rPr>
              <a:t> that contribute to the theme of the text. A theme has the following characteristics: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1587960" y="3663720"/>
            <a:ext cx="9315360" cy="21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1. It is the central idea of the story.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2. It sums up the story’s view of the world or a revelation about human nature or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condition.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3. It is expressed in a complete sentence (with subject and verb) and not in a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single word.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4. It is not a moral. It is just a statement.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2084760" y="40572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"/>
          <p:cNvSpPr/>
          <p:nvPr/>
        </p:nvSpPr>
        <p:spPr>
          <a:xfrm>
            <a:off x="1785600" y="2991240"/>
            <a:ext cx="8663400" cy="195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Another powerful tool of the narrative is sensory images. Aside from a story’s theme, </a:t>
            </a:r>
            <a:r>
              <a:rPr b="1" lang="en-PH" sz="2000" spc="-1" strike="noStrike">
                <a:latin typeface="Lato"/>
              </a:rPr>
              <a:t>sensory images</a:t>
            </a:r>
            <a:r>
              <a:rPr b="0" lang="en-PH" sz="2000" spc="-1" strike="noStrike">
                <a:latin typeface="Lato"/>
              </a:rPr>
              <a:t> also drives the story to life. It further  creates an emotional effect on a reader.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2153520" y="89784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1158480" y="2117160"/>
            <a:ext cx="10130040" cy="48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2000" spc="-1" strike="noStrike">
                <a:latin typeface="Lato"/>
              </a:rPr>
              <a:t>Choose the letter of the correct answer.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latin typeface="Lato"/>
              </a:rPr>
              <a:t>1. What nonlinear text is most effective in showing how a student spends his 24 hours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for personal and academic activities?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A. pie chart                                C. tree diagram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B. bar graph                               D. venn diagram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2. Which of the following is an example of a linear text?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A. grid                                       C. flow chart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B. story                                      D. tree diagram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2084760" y="55332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"/>
          <p:cNvSpPr/>
          <p:nvPr/>
        </p:nvSpPr>
        <p:spPr>
          <a:xfrm>
            <a:off x="2043720" y="31068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1026720" y="1709280"/>
            <a:ext cx="9752040" cy="48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3. Which refers to an operational definition?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A. the general meaning of a term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B. the specific meaning of the term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C. the extended definition of the term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D. the distinguishing quality of a term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4. The following descriptions point to a technical or operational definition. Choose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which does not.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A. It gives a specialized definition.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B. It is the general definition of a term.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C. It is the specific meaning of a word or phrase.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D. It is given by a group of people who use the word in a particular context.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"/>
          <p:cNvSpPr/>
          <p:nvPr/>
        </p:nvSpPr>
        <p:spPr>
          <a:xfrm>
            <a:off x="1158480" y="2153160"/>
            <a:ext cx="10130040" cy="48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1. What nonlinear text is most eff ective in showing how a student spends his 24 hours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for personal and academic activities?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highlight>
                  <a:srgbClr val="ffff00"/>
                </a:highlight>
                <a:latin typeface="Lato"/>
                <a:ea typeface="AppleSystemUIFont"/>
              </a:rPr>
              <a:t>A. pie chart</a:t>
            </a:r>
            <a:r>
              <a:rPr b="0" lang="en-PH" sz="2000" spc="-1" strike="noStrike">
                <a:latin typeface="Lato"/>
                <a:ea typeface="AppleSystemUIFont"/>
              </a:rPr>
              <a:t>                                C. tree diagram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B. bar graph                               D. venn diagram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2. Which of the following is an example of a linear text?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A. grid                                       C. flow chart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highlight>
                  <a:srgbClr val="ffff00"/>
                </a:highlight>
                <a:latin typeface="Lato"/>
                <a:ea typeface="AppleSystemUIFont"/>
              </a:rPr>
              <a:t>B. story</a:t>
            </a:r>
            <a:r>
              <a:rPr b="0" lang="en-PH" sz="2000" spc="-1" strike="noStrike">
                <a:latin typeface="Lato"/>
                <a:ea typeface="AppleSystemUIFont"/>
              </a:rPr>
              <a:t>                                      D. tree diagram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2059920" y="50508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4570200" y="1775880"/>
            <a:ext cx="2918160" cy="5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buNone/>
            </a:pPr>
            <a:r>
              <a:rPr b="1" lang="en-PH" sz="2000" spc="-1" strike="noStrike">
                <a:solidFill>
                  <a:srgbClr val="c9211e"/>
                </a:solidFill>
                <a:latin typeface="Lato"/>
                <a:ea typeface="AppleSystemUIFont"/>
              </a:rPr>
              <a:t>ANSWER KEY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"/>
          <p:cNvSpPr/>
          <p:nvPr/>
        </p:nvSpPr>
        <p:spPr>
          <a:xfrm>
            <a:off x="2079720" y="20268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1013040" y="1949400"/>
            <a:ext cx="9752040" cy="48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3. Which refers to an operational definition?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A. the general meaning of a term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highlight>
                  <a:srgbClr val="ffff00"/>
                </a:highlight>
                <a:latin typeface="Lato"/>
              </a:rPr>
              <a:t>B. the specific meaning of the term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C. the extended definition of the term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   </a:t>
            </a:r>
            <a:r>
              <a:rPr b="0" lang="en-PH" sz="2000" spc="-1" strike="noStrike">
                <a:latin typeface="Lato"/>
              </a:rPr>
              <a:t>D. the distinguishing quality of a term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4. The following descriptions point to a technical or operational definition. Choose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which does not.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A. It gives a specialized definition.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highlight>
                  <a:srgbClr val="ffff00"/>
                </a:highlight>
                <a:latin typeface="Lato"/>
                <a:ea typeface="AppleSystemUIFont"/>
              </a:rPr>
              <a:t>B. It is the general definition of a term.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C. It is the specific meaning of a word or phrase.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latin typeface="Lato"/>
                <a:ea typeface="AppleSystemUIFont"/>
              </a:rPr>
              <a:t>D. It is given by a group of people who use the word in a particular context.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4515480" y="1363320"/>
            <a:ext cx="2918160" cy="5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buNone/>
            </a:pPr>
            <a:r>
              <a:rPr b="1" lang="en-PH" sz="2000" spc="-1" strike="noStrike">
                <a:solidFill>
                  <a:srgbClr val="c9211e"/>
                </a:solidFill>
                <a:latin typeface="Lato"/>
                <a:ea typeface="AppleSystemUIFont"/>
              </a:rPr>
              <a:t>ANSWER KEY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1176120" y="1962360"/>
            <a:ext cx="5663160" cy="80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Understanding Nonlinear Texts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800000" y="2469240"/>
            <a:ext cx="6479280" cy="77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Venn diagram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– shows comparison and contrast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2371320" y="3099600"/>
            <a:ext cx="4359960" cy="2659680"/>
          </a:xfrm>
          <a:prstGeom prst="rect">
            <a:avLst/>
          </a:prstGeom>
          <a:ln w="0">
            <a:noFill/>
          </a:ln>
        </p:spPr>
      </p:pic>
      <p:sp>
        <p:nvSpPr>
          <p:cNvPr id="131" name=""/>
          <p:cNvSpPr/>
          <p:nvPr/>
        </p:nvSpPr>
        <p:spPr>
          <a:xfrm>
            <a:off x="7467480" y="4089240"/>
            <a:ext cx="3043800" cy="77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What message does the diagram convey?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7272000" y="3924000"/>
            <a:ext cx="3419280" cy="1079280"/>
          </a:xfrm>
          <a:prstGeom prst="rect">
            <a:avLst/>
          </a:prstGeom>
          <a:noFill/>
          <a:ln cap="rnd" w="57240">
            <a:solidFill>
              <a:srgbClr val="ffbf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/>
          <p:nvPr/>
        </p:nvSpPr>
        <p:spPr>
          <a:xfrm>
            <a:off x="2084760" y="33372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1440000" y="1929240"/>
            <a:ext cx="9179280" cy="7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Pie chart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– shows the information on parts or segments as a fraction of the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      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whole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5688000" y="2647440"/>
            <a:ext cx="5039280" cy="3039840"/>
          </a:xfrm>
          <a:prstGeom prst="rect">
            <a:avLst/>
          </a:prstGeom>
          <a:ln w="0">
            <a:noFill/>
          </a:ln>
        </p:spPr>
      </p:pic>
      <p:sp>
        <p:nvSpPr>
          <p:cNvPr id="136" name=""/>
          <p:cNvSpPr/>
          <p:nvPr/>
        </p:nvSpPr>
        <p:spPr>
          <a:xfrm>
            <a:off x="1692000" y="3384000"/>
            <a:ext cx="3887280" cy="1295280"/>
          </a:xfrm>
          <a:prstGeom prst="rect">
            <a:avLst/>
          </a:prstGeom>
          <a:noFill/>
          <a:ln cap="rnd" w="57240">
            <a:solidFill>
              <a:srgbClr val="ffbf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"/>
          <p:cNvSpPr/>
          <p:nvPr/>
        </p:nvSpPr>
        <p:spPr>
          <a:xfrm>
            <a:off x="1728000" y="3477240"/>
            <a:ext cx="3779280" cy="14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Who is believed by the majority to be responsible for online bullying?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2084760" y="44172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1116000" y="2037240"/>
            <a:ext cx="8639280" cy="77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Table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.¸åþ"/>
              </a:rPr>
              <a:t>– shows a summary of complicated facts and figures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1512000" y="2664000"/>
            <a:ext cx="4967280" cy="2699280"/>
          </a:xfrm>
          <a:prstGeom prst="rect">
            <a:avLst/>
          </a:prstGeom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7056000" y="2708640"/>
            <a:ext cx="3959280" cy="24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Gleaning from the table, identify the rank of cyberbullying as the type of violence experienced by children, with 1 as the highest and 13 as the lowest.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Answer: _____________________________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6984000" y="2736000"/>
            <a:ext cx="4139280" cy="2555280"/>
          </a:xfrm>
          <a:prstGeom prst="rect">
            <a:avLst/>
          </a:prstGeom>
          <a:noFill/>
          <a:ln cap="rnd" w="57240">
            <a:solidFill>
              <a:srgbClr val="ffbf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>
            <a:off x="2084760" y="40572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1440000" y="1620000"/>
            <a:ext cx="8841240" cy="11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Bar graph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– shows comparisons between variables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1924920" y="2232000"/>
            <a:ext cx="8622360" cy="2195280"/>
          </a:xfrm>
          <a:prstGeom prst="rect">
            <a:avLst/>
          </a:prstGeom>
          <a:ln w="57240">
            <a:solidFill>
              <a:srgbClr val="6b5e9b"/>
            </a:solidFill>
            <a:round/>
          </a:ln>
        </p:spPr>
      </p:pic>
      <p:sp>
        <p:nvSpPr>
          <p:cNvPr id="146" name=""/>
          <p:cNvSpPr/>
          <p:nvPr/>
        </p:nvSpPr>
        <p:spPr>
          <a:xfrm>
            <a:off x="1800000" y="4632480"/>
            <a:ext cx="8819280" cy="31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Identify the place where physical violence is at: (1) most and (2) least.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Answer: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_________________________________________________________________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_________________________________________________________________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2084760" y="18972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1283760" y="1713240"/>
            <a:ext cx="7355520" cy="77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Line graph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– shows trends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3780000" y="2339640"/>
            <a:ext cx="4531320" cy="2483640"/>
          </a:xfrm>
          <a:prstGeom prst="rect">
            <a:avLst/>
          </a:prstGeom>
          <a:ln cap="rnd" w="57240">
            <a:solidFill>
              <a:srgbClr val="6b5e9b"/>
            </a:solidFill>
            <a:round/>
          </a:ln>
        </p:spPr>
      </p:pic>
      <p:sp>
        <p:nvSpPr>
          <p:cNvPr id="150" name=""/>
          <p:cNvSpPr/>
          <p:nvPr/>
        </p:nvSpPr>
        <p:spPr>
          <a:xfrm>
            <a:off x="1610640" y="5081040"/>
            <a:ext cx="9440640" cy="11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Following the live data on the web, when is the highest incident of cyberbullying in the Philippines?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2084760" y="33372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1442880" y="1841040"/>
            <a:ext cx="9356400" cy="11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F.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Word chart/Chart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– shows the relationship between two or more sets of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information or measurements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5760000" y="2700000"/>
            <a:ext cx="4724280" cy="2872440"/>
          </a:xfrm>
          <a:prstGeom prst="rect">
            <a:avLst/>
          </a:prstGeom>
          <a:ln w="57240">
            <a:solidFill>
              <a:srgbClr val="6b5e9b"/>
            </a:solidFill>
            <a:round/>
          </a:ln>
        </p:spPr>
      </p:pic>
      <p:sp>
        <p:nvSpPr>
          <p:cNvPr id="154" name=""/>
          <p:cNvSpPr/>
          <p:nvPr/>
        </p:nvSpPr>
        <p:spPr>
          <a:xfrm>
            <a:off x="1944000" y="3384000"/>
            <a:ext cx="3067200" cy="14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Which goal of UNICEF is achieved as shown on the statistical figures and proof listed on the chart?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1800000" y="3204000"/>
            <a:ext cx="3419280" cy="1799280"/>
          </a:xfrm>
          <a:prstGeom prst="rect">
            <a:avLst/>
          </a:prstGeom>
          <a:noFill/>
          <a:ln cap="rnd" w="57240">
            <a:solidFill>
              <a:srgbClr val="ffbf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"/>
          <p:cNvSpPr/>
          <p:nvPr/>
        </p:nvSpPr>
        <p:spPr>
          <a:xfrm>
            <a:off x="2084760" y="29772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/>
          <p:nvPr/>
        </p:nvSpPr>
        <p:spPr>
          <a:xfrm>
            <a:off x="1764000" y="1764000"/>
            <a:ext cx="9719280" cy="7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G.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Tree diagram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.¸åþ"/>
              </a:rPr>
              <a:t>– shows classifications, hierarchy, and organizational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.¸åþ"/>
              </a:rPr>
              <a:t>                               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.¸åþ"/>
              </a:rPr>
              <a:t>relationships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2556000" y="2720520"/>
            <a:ext cx="6912720" cy="2786760"/>
          </a:xfrm>
          <a:prstGeom prst="rect">
            <a:avLst/>
          </a:prstGeom>
          <a:ln w="57240">
            <a:solidFill>
              <a:srgbClr val="6b5e9b"/>
            </a:solidFill>
            <a:round/>
          </a:ln>
        </p:spPr>
      </p:pic>
      <p:sp>
        <p:nvSpPr>
          <p:cNvPr id="159" name=""/>
          <p:cNvSpPr/>
          <p:nvPr/>
        </p:nvSpPr>
        <p:spPr>
          <a:xfrm>
            <a:off x="2084760" y="26172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/>
          <p:nvPr/>
        </p:nvSpPr>
        <p:spPr>
          <a:xfrm>
            <a:off x="1440000" y="2034360"/>
            <a:ext cx="8279280" cy="80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.¸åþ"/>
              </a:rPr>
              <a:t>Vocabulary: Technical and Operational Definitions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1440000" y="2760840"/>
            <a:ext cx="9359280" cy="14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.¸åþ"/>
              </a:rPr>
              <a:t>technical definition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.¸åþ"/>
              </a:rPr>
              <a:t> refers to the meaning of words related to science, technology, commerce, and other specialized fields. These words or terms require operational definition.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1440000" y="4032000"/>
            <a:ext cx="9359280" cy="17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.¸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.¸åþ"/>
              </a:rPr>
              <a:t>An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.¸åþ"/>
              </a:rPr>
              <a:t>operational definition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.¸åþ"/>
              </a:rPr>
              <a:t> is the specific meaning of a word or a phrase given to it by a group of communicators who use it in a specific context. This definition describes exactly what the idea is and how it is used in a particular field. Operational definitions are usually used in research, in which a term has to be given meaning according to how it is used (or operationalized) in the study.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2084760" y="369720"/>
            <a:ext cx="8020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Basic Features of Text Genres: Informational &amp; Narrative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2023-07-11T17:26:19Z</dcterms:modified>
  <cp:revision>223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