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7"/>
  </p:notesMasterIdLst>
  <p:sldIdLst>
    <p:sldId id="256" r:id="rId4"/>
    <p:sldId id="269" r:id="rId5"/>
    <p:sldId id="277" r:id="rId6"/>
    <p:sldId id="270" r:id="rId7"/>
    <p:sldId id="271" r:id="rId8"/>
    <p:sldId id="278" r:id="rId9"/>
    <p:sldId id="279" r:id="rId10"/>
    <p:sldId id="275" r:id="rId11"/>
    <p:sldId id="280" r:id="rId12"/>
    <p:sldId id="282" r:id="rId13"/>
    <p:sldId id="283" r:id="rId14"/>
    <p:sldId id="284" r:id="rId15"/>
    <p:sldId id="26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13"/>
    <p:restoredTop sz="93020"/>
  </p:normalViewPr>
  <p:slideViewPr>
    <p:cSldViewPr snapToGrid="0" snapToObjects="1">
      <p:cViewPr varScale="1">
        <p:scale>
          <a:sx n="86" d="100"/>
          <a:sy n="86" d="100"/>
        </p:scale>
        <p:origin x="224" y="1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3808587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4186406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337884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2439883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684589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612712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839264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64524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2053794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256506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1453835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3/27/23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3/27/23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3/27/23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tiff"/></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7.tiff"/></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tiff"/></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tif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55622"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Subtraction of Similar Fractions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395151-A43E-5A43-A135-3EA193BC4CCB}"/>
                  </a:ext>
                </a:extLst>
              </p:cNvPr>
              <p:cNvSpPr>
                <a:spLocks noGrp="1"/>
              </p:cNvSpPr>
              <p:nvPr>
                <p:ph idx="1"/>
              </p:nvPr>
            </p:nvSpPr>
            <p:spPr/>
            <p:txBody>
              <a:bodyPr>
                <a:normAutofit/>
              </a:bodyPr>
              <a:lstStyle/>
              <a:p>
                <a:pPr marL="0" indent="0">
                  <a:buNone/>
                </a:pPr>
                <a:r>
                  <a:rPr lang="en-US" b="1" dirty="0"/>
                  <a:t>Example 3: </a:t>
                </a:r>
                <a:r>
                  <a:rPr lang="en-US" dirty="0"/>
                  <a:t>Find the difference of </a:t>
                </a:r>
                <a14:m>
                  <m:oMath xmlns:m="http://schemas.openxmlformats.org/officeDocument/2006/math">
                    <m:r>
                      <a:rPr lang="en-US" i="1" smtClean="0">
                        <a:latin typeface="Cambria Math" panose="02040503050406030204" pitchFamily="18" charset="0"/>
                      </a:rPr>
                      <m:t>3</m:t>
                    </m:r>
                    <m:r>
                      <a:rPr lang="en-US" b="0" i="1" smtClean="0">
                        <a:latin typeface="Cambria Math" panose="02040503050406030204" pitchFamily="18" charset="0"/>
                      </a:rPr>
                      <m:t> </m:t>
                    </m:r>
                  </m:oMath>
                </a14:m>
                <a:r>
                  <a:rPr lang="en-PH" dirty="0"/>
                  <a:t>and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9</m:t>
                        </m:r>
                      </m:den>
                    </m:f>
                    <m:r>
                      <a:rPr lang="en-US" b="0" i="1" smtClean="0">
                        <a:latin typeface="Cambria Math" panose="02040503050406030204" pitchFamily="18" charset="0"/>
                      </a:rPr>
                      <m:t>.</m:t>
                    </m:r>
                  </m:oMath>
                </a14:m>
                <a:r>
                  <a:rPr lang="en-PH" dirty="0"/>
                  <a:t> </a:t>
                </a:r>
              </a:p>
              <a:p>
                <a:pPr marL="0" indent="0">
                  <a:buNone/>
                </a:pPr>
                <a:r>
                  <a:rPr lang="en-PH" b="1" dirty="0"/>
                  <a:t>Solution:</a:t>
                </a:r>
              </a:p>
              <a:p>
                <a:pPr marL="0" indent="0">
                  <a:buNone/>
                </a:pPr>
                <a:r>
                  <a:rPr lang="en-PH" dirty="0"/>
                  <a:t>	 The whole number 3 can be represented using models.</a:t>
                </a:r>
              </a:p>
              <a:p>
                <a:pPr marL="0" indent="0">
                  <a:buNone/>
                </a:pPr>
                <a:endParaRPr lang="en-PH" dirty="0"/>
              </a:p>
              <a:p>
                <a:pPr marL="0" indent="0">
                  <a:buNone/>
                </a:pPr>
                <a:endParaRPr lang="en-PH" dirty="0"/>
              </a:p>
              <a:p>
                <a:pPr marL="0" indent="0">
                  <a:buNone/>
                </a:pPr>
                <a:endParaRPr lang="en-PH" dirty="0"/>
              </a:p>
              <a:p>
                <a:pPr marL="0" indent="0">
                  <a:buNone/>
                </a:pPr>
                <a:r>
                  <a:rPr lang="en-PH" dirty="0"/>
                  <a:t>	The figure above illustrates that the whole number 3 can be taken as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27</m:t>
                        </m:r>
                      </m:num>
                      <m:den>
                        <m:r>
                          <a:rPr lang="en-US" i="1">
                            <a:latin typeface="Cambria Math" panose="02040503050406030204" pitchFamily="18" charset="0"/>
                          </a:rPr>
                          <m:t>9</m:t>
                        </m:r>
                      </m:den>
                    </m:f>
                  </m:oMath>
                </a14:m>
                <a:r>
                  <a:rPr lang="en-PH" dirty="0"/>
                  <a:t>. Thus, the expression 3 -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8</m:t>
                        </m:r>
                      </m:num>
                      <m:den>
                        <m:r>
                          <a:rPr lang="en-US" i="1">
                            <a:latin typeface="Cambria Math" panose="02040503050406030204" pitchFamily="18" charset="0"/>
                          </a:rPr>
                          <m:t>9</m:t>
                        </m:r>
                      </m:den>
                    </m:f>
                    <m:r>
                      <a:rPr lang="en-US" i="1">
                        <a:latin typeface="Cambria Math" panose="02040503050406030204" pitchFamily="18" charset="0"/>
                      </a:rPr>
                      <m:t> </m:t>
                    </m:r>
                  </m:oMath>
                </a14:m>
                <a:r>
                  <a:rPr lang="en-PH" dirty="0"/>
                  <a:t>can be converted to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27</m:t>
                        </m:r>
                      </m:num>
                      <m:den>
                        <m:r>
                          <a:rPr lang="en-US" i="1">
                            <a:latin typeface="Cambria Math" panose="02040503050406030204" pitchFamily="18" charset="0"/>
                          </a:rPr>
                          <m:t>9</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9</m:t>
                        </m:r>
                      </m:den>
                    </m:f>
                    <m:r>
                      <a:rPr lang="en-US" b="0" i="1" smtClean="0">
                        <a:latin typeface="Cambria Math" panose="02040503050406030204" pitchFamily="18" charset="0"/>
                      </a:rPr>
                      <m:t>.</m:t>
                    </m:r>
                  </m:oMath>
                </a14:m>
                <a:endParaRPr lang="en-PH" dirty="0"/>
              </a:p>
            </p:txBody>
          </p:sp>
        </mc:Choice>
        <mc:Fallback>
          <p:sp>
            <p:nvSpPr>
              <p:cNvPr id="4" name="Content Placeholder 3">
                <a:extLst>
                  <a:ext uri="{FF2B5EF4-FFF2-40B4-BE49-F238E27FC236}">
                    <a16:creationId xmlns:a16="http://schemas.microsoft.com/office/drawing/2014/main" id="{6F395151-A43E-5A43-A135-3EA193BC4CCB}"/>
                  </a:ext>
                </a:extLst>
              </p:cNvPr>
              <p:cNvSpPr>
                <a:spLocks noGrp="1" noRot="1" noChangeAspect="1" noMove="1" noResize="1" noEditPoints="1" noAdjustHandles="1" noChangeArrowheads="1" noChangeShapeType="1" noTextEdit="1"/>
              </p:cNvSpPr>
              <p:nvPr>
                <p:ph idx="1"/>
              </p:nvPr>
            </p:nvSpPr>
            <p:spPr>
              <a:blipFill>
                <a:blip r:embed="rId3"/>
                <a:stretch>
                  <a:fillRect l="-1086" t="-585"/>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985CC04B-FA5B-6E4D-8F1A-1D5F6F6C234C}"/>
              </a:ext>
            </a:extLst>
          </p:cNvPr>
          <p:cNvPicPr>
            <a:picLocks noChangeAspect="1"/>
          </p:cNvPicPr>
          <p:nvPr/>
        </p:nvPicPr>
        <p:blipFill>
          <a:blip r:embed="rId4"/>
          <a:stretch>
            <a:fillRect/>
          </a:stretch>
        </p:blipFill>
        <p:spPr>
          <a:xfrm>
            <a:off x="3357797" y="3673652"/>
            <a:ext cx="4377128" cy="1134969"/>
          </a:xfrm>
          <a:prstGeom prst="rect">
            <a:avLst/>
          </a:prstGeom>
        </p:spPr>
      </p:pic>
    </p:spTree>
    <p:extLst>
      <p:ext uri="{BB962C8B-B14F-4D97-AF65-F5344CB8AC3E}">
        <p14:creationId xmlns:p14="http://schemas.microsoft.com/office/powerpoint/2010/main" val="3324874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395151-A43E-5A43-A135-3EA193BC4CCB}"/>
                  </a:ext>
                </a:extLst>
              </p:cNvPr>
              <p:cNvSpPr>
                <a:spLocks noGrp="1"/>
              </p:cNvSpPr>
              <p:nvPr>
                <p:ph idx="1"/>
              </p:nvPr>
            </p:nvSpPr>
            <p:spPr/>
            <p:txBody>
              <a:bodyPr>
                <a:normAutofit/>
              </a:bodyPr>
              <a:lstStyle/>
              <a:p>
                <a:pPr marL="0" indent="0">
                  <a:buNone/>
                </a:pPr>
                <a:r>
                  <a:rPr lang="en-US" b="1" dirty="0"/>
                  <a:t>Example 3: </a:t>
                </a:r>
                <a:r>
                  <a:rPr lang="en-US" dirty="0"/>
                  <a:t>Find the difference of </a:t>
                </a:r>
                <a14:m>
                  <m:oMath xmlns:m="http://schemas.openxmlformats.org/officeDocument/2006/math">
                    <m:r>
                      <a:rPr lang="en-US" i="1" smtClean="0">
                        <a:latin typeface="Cambria Math" panose="02040503050406030204" pitchFamily="18" charset="0"/>
                      </a:rPr>
                      <m:t>3</m:t>
                    </m:r>
                    <m:r>
                      <a:rPr lang="en-US" b="0" i="1" smtClean="0">
                        <a:latin typeface="Cambria Math" panose="02040503050406030204" pitchFamily="18" charset="0"/>
                      </a:rPr>
                      <m:t> </m:t>
                    </m:r>
                  </m:oMath>
                </a14:m>
                <a:r>
                  <a:rPr lang="en-PH" dirty="0"/>
                  <a:t>and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9</m:t>
                        </m:r>
                      </m:den>
                    </m:f>
                    <m:r>
                      <a:rPr lang="en-US" b="0" i="1" smtClean="0">
                        <a:latin typeface="Cambria Math" panose="02040503050406030204" pitchFamily="18" charset="0"/>
                      </a:rPr>
                      <m:t>.</m:t>
                    </m:r>
                  </m:oMath>
                </a14:m>
                <a:r>
                  <a:rPr lang="en-PH" dirty="0"/>
                  <a:t> </a:t>
                </a:r>
              </a:p>
              <a:p>
                <a:pPr marL="0" indent="0">
                  <a:buNone/>
                </a:pPr>
                <a:r>
                  <a:rPr lang="en-PH" dirty="0"/>
                  <a:t>	 Taking the fraction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8</m:t>
                        </m:r>
                      </m:num>
                      <m:den>
                        <m:r>
                          <a:rPr lang="en-US" i="1">
                            <a:latin typeface="Cambria Math" panose="02040503050406030204" pitchFamily="18" charset="0"/>
                          </a:rPr>
                          <m:t>9</m:t>
                        </m:r>
                      </m:den>
                    </m:f>
                  </m:oMath>
                </a14:m>
                <a:r>
                  <a:rPr lang="en-PH" dirty="0"/>
                  <a:t>, you have:</a:t>
                </a:r>
              </a:p>
              <a:p>
                <a:pPr marL="0" indent="0">
                  <a:buNone/>
                </a:pPr>
                <a:endParaRPr lang="en-PH" dirty="0"/>
              </a:p>
              <a:p>
                <a:pPr marL="0" indent="0">
                  <a:buNone/>
                </a:pPr>
                <a:endParaRPr lang="en-PH" dirty="0"/>
              </a:p>
              <a:p>
                <a:pPr marL="0" indent="0">
                  <a:buNone/>
                </a:pPr>
                <a:endParaRPr lang="en-PH" dirty="0"/>
              </a:p>
              <a:p>
                <a:pPr marL="0" indent="0">
                  <a:buNone/>
                </a:pPr>
                <a:r>
                  <a:rPr lang="en-PH" dirty="0"/>
                  <a:t>	Therefore, there are only 19 out of the 27 squares that were left. This is represented by the fraction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19 </m:t>
                        </m:r>
                      </m:num>
                      <m:den>
                        <m:r>
                          <a:rPr lang="en-US" i="1">
                            <a:latin typeface="Cambria Math" panose="02040503050406030204" pitchFamily="18" charset="0"/>
                          </a:rPr>
                          <m:t>9</m:t>
                        </m:r>
                      </m:den>
                    </m:f>
                  </m:oMath>
                </a14:m>
                <a:r>
                  <a:rPr lang="en-PH" dirty="0"/>
                  <a:t> or </a:t>
                </a:r>
                <a14:m>
                  <m:oMath xmlns:m="http://schemas.openxmlformats.org/officeDocument/2006/math">
                    <m:r>
                      <a:rPr lang="en-US" b="0" i="0" smtClean="0">
                        <a:latin typeface="Cambria Math" panose="02040503050406030204" pitchFamily="18" charset="0"/>
                      </a:rPr>
                      <m:t>2</m:t>
                    </m:r>
                    <m:f>
                      <m:fPr>
                        <m:ctrlPr>
                          <a:rPr lang="en-PH" i="1">
                            <a:latin typeface="Cambria Math" panose="02040503050406030204" pitchFamily="18" charset="0"/>
                          </a:rPr>
                        </m:ctrlPr>
                      </m:fPr>
                      <m:num>
                        <m:r>
                          <a:rPr lang="en-US" b="0" i="1" smtClean="0">
                            <a:latin typeface="Cambria Math" panose="02040503050406030204" pitchFamily="18" charset="0"/>
                          </a:rPr>
                          <m:t>1</m:t>
                        </m:r>
                      </m:num>
                      <m:den>
                        <m:r>
                          <a:rPr lang="en-US" i="1">
                            <a:latin typeface="Cambria Math" panose="02040503050406030204" pitchFamily="18" charset="0"/>
                          </a:rPr>
                          <m:t>9</m:t>
                        </m:r>
                      </m:den>
                    </m:f>
                  </m:oMath>
                </a14:m>
                <a:r>
                  <a:rPr lang="en-PH" dirty="0"/>
                  <a:t>.</a:t>
                </a:r>
              </a:p>
            </p:txBody>
          </p:sp>
        </mc:Choice>
        <mc:Fallback>
          <p:sp>
            <p:nvSpPr>
              <p:cNvPr id="4" name="Content Placeholder 3">
                <a:extLst>
                  <a:ext uri="{FF2B5EF4-FFF2-40B4-BE49-F238E27FC236}">
                    <a16:creationId xmlns:a16="http://schemas.microsoft.com/office/drawing/2014/main" id="{6F395151-A43E-5A43-A135-3EA193BC4CCB}"/>
                  </a:ext>
                </a:extLst>
              </p:cNvPr>
              <p:cNvSpPr>
                <a:spLocks noGrp="1" noRot="1" noChangeAspect="1" noMove="1" noResize="1" noEditPoints="1" noAdjustHandles="1" noChangeArrowheads="1" noChangeShapeType="1" noTextEdit="1"/>
              </p:cNvSpPr>
              <p:nvPr>
                <p:ph idx="1"/>
              </p:nvPr>
            </p:nvSpPr>
            <p:spPr>
              <a:blipFill>
                <a:blip r:embed="rId3"/>
                <a:stretch>
                  <a:fillRect l="-1086" t="-585" r="-108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3F1CE64-E172-4041-8E77-3BE4DE909507}"/>
              </a:ext>
            </a:extLst>
          </p:cNvPr>
          <p:cNvPicPr>
            <a:picLocks noChangeAspect="1"/>
          </p:cNvPicPr>
          <p:nvPr/>
        </p:nvPicPr>
        <p:blipFill>
          <a:blip r:embed="rId4"/>
          <a:stretch>
            <a:fillRect/>
          </a:stretch>
        </p:blipFill>
        <p:spPr>
          <a:xfrm>
            <a:off x="3332189" y="3177571"/>
            <a:ext cx="4447706" cy="1309432"/>
          </a:xfrm>
          <a:prstGeom prst="rect">
            <a:avLst/>
          </a:prstGeom>
        </p:spPr>
      </p:pic>
    </p:spTree>
    <p:extLst>
      <p:ext uri="{BB962C8B-B14F-4D97-AF65-F5344CB8AC3E}">
        <p14:creationId xmlns:p14="http://schemas.microsoft.com/office/powerpoint/2010/main" val="2799988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395151-A43E-5A43-A135-3EA193BC4CCB}"/>
                  </a:ext>
                </a:extLst>
              </p:cNvPr>
              <p:cNvSpPr>
                <a:spLocks noGrp="1"/>
              </p:cNvSpPr>
              <p:nvPr>
                <p:ph idx="1"/>
              </p:nvPr>
            </p:nvSpPr>
            <p:spPr/>
            <p:txBody>
              <a:bodyPr>
                <a:normAutofit/>
              </a:bodyPr>
              <a:lstStyle/>
              <a:p>
                <a:pPr marL="0" indent="0" algn="just">
                  <a:buNone/>
                </a:pPr>
                <a:r>
                  <a:rPr lang="en-PH" dirty="0"/>
                  <a:t>	 One way to subtract a fraction from a whole number is to convert the whole number into an equivalent improper fraction. Once you have two fractions with the same denominator, you can start to subtract, following the rules on subtracting similar fractions.</a:t>
                </a:r>
              </a:p>
              <a:p>
                <a:pPr marL="0" indent="0">
                  <a:buNone/>
                </a:pPr>
                <a:r>
                  <a:rPr lang="en-PH" dirty="0"/>
                  <a:t>The whole number 3 can be converted to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27</m:t>
                        </m:r>
                      </m:num>
                      <m:den>
                        <m:r>
                          <a:rPr lang="en-US" i="1">
                            <a:latin typeface="Cambria Math" panose="02040503050406030204" pitchFamily="18" charset="0"/>
                          </a:rPr>
                          <m:t>9</m:t>
                        </m:r>
                      </m:den>
                    </m:f>
                  </m:oMath>
                </a14:m>
                <a:r>
                  <a:rPr lang="en-PH" dirty="0"/>
                  <a:t> . Thus,</a:t>
                </a:r>
              </a:p>
              <a:p>
                <a:pPr marL="0" indent="0" algn="just">
                  <a:buNone/>
                </a:pPr>
                <a:r>
                  <a:rPr lang="en-PH" dirty="0"/>
                  <a:t>			</a:t>
                </a:r>
                <a:r>
                  <a:rPr lang="en-US" dirty="0"/>
                  <a:t> </a:t>
                </a:r>
                <a14:m>
                  <m:oMath xmlns:m="http://schemas.openxmlformats.org/officeDocument/2006/math">
                    <m:r>
                      <a:rPr lang="en-US" b="0" i="0" smtClean="0">
                        <a:latin typeface="Cambria Math" panose="02040503050406030204" pitchFamily="18" charset="0"/>
                      </a:rPr>
                      <m:t>3−</m:t>
                    </m:r>
                    <m:f>
                      <m:fPr>
                        <m:ctrlPr>
                          <a:rPr lang="en-US" i="1">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9</m:t>
                        </m:r>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27</m:t>
                        </m:r>
                      </m:num>
                      <m:den>
                        <m:r>
                          <a:rPr lang="en-US" b="0" i="1" smtClean="0">
                            <a:latin typeface="Cambria Math" panose="02040503050406030204" pitchFamily="18" charset="0"/>
                          </a:rPr>
                          <m:t>9</m:t>
                        </m:r>
                      </m:den>
                    </m:f>
                    <m:r>
                      <a:rPr lang="en-US" b="0" i="0" smtClean="0">
                        <a:latin typeface="Cambria Math" panose="02040503050406030204" pitchFamily="18" charset="0"/>
                      </a:rPr>
                      <m:t>−</m:t>
                    </m:r>
                    <m:f>
                      <m:fPr>
                        <m:ctrlPr>
                          <a:rPr lang="en-US" b="0" i="0" smtClean="0">
                            <a:latin typeface="Cambria Math" panose="02040503050406030204" pitchFamily="18" charset="0"/>
                          </a:rPr>
                        </m:ctrlPr>
                      </m:fPr>
                      <m:num>
                        <m:r>
                          <a:rPr lang="en-US" b="0" i="0" smtClean="0">
                            <a:latin typeface="Cambria Math" panose="02040503050406030204" pitchFamily="18" charset="0"/>
                          </a:rPr>
                          <m:t>8</m:t>
                        </m:r>
                      </m:num>
                      <m:den>
                        <m:r>
                          <a:rPr lang="en-US" b="0" i="0" smtClean="0">
                            <a:latin typeface="Cambria Math" panose="02040503050406030204" pitchFamily="18" charset="0"/>
                          </a:rPr>
                          <m:t>9</m:t>
                        </m:r>
                      </m:den>
                    </m:f>
                    <m:r>
                      <a:rPr lang="en-US" b="0" i="0" smtClean="0">
                        <a:latin typeface="Cambria Math" panose="02040503050406030204" pitchFamily="18" charset="0"/>
                      </a:rPr>
                      <m:t>=</m:t>
                    </m:r>
                    <m:f>
                      <m:fPr>
                        <m:ctrlPr>
                          <a:rPr lang="en-US" b="0" i="0" smtClean="0">
                            <a:latin typeface="Cambria Math" panose="02040503050406030204" pitchFamily="18" charset="0"/>
                          </a:rPr>
                        </m:ctrlPr>
                      </m:fPr>
                      <m:num>
                        <m:r>
                          <a:rPr lang="en-US" b="0" i="0" smtClean="0">
                            <a:latin typeface="Cambria Math" panose="02040503050406030204" pitchFamily="18" charset="0"/>
                          </a:rPr>
                          <m:t>27−8</m:t>
                        </m:r>
                      </m:num>
                      <m:den>
                        <m:r>
                          <a:rPr lang="en-US" b="0" i="0" smtClean="0">
                            <a:latin typeface="Cambria Math" panose="02040503050406030204" pitchFamily="18" charset="0"/>
                          </a:rPr>
                          <m:t>9</m:t>
                        </m:r>
                      </m:den>
                    </m:f>
                    <m:r>
                      <a:rPr lang="en-US" b="0" i="0" smtClean="0">
                        <a:latin typeface="Cambria Math" panose="02040503050406030204" pitchFamily="18" charset="0"/>
                      </a:rPr>
                      <m:t>=</m:t>
                    </m:r>
                    <m:f>
                      <m:fPr>
                        <m:ctrlPr>
                          <a:rPr lang="en-US" b="1" i="0" smtClean="0">
                            <a:latin typeface="Cambria Math" panose="02040503050406030204" pitchFamily="18" charset="0"/>
                          </a:rPr>
                        </m:ctrlPr>
                      </m:fPr>
                      <m:num>
                        <m:r>
                          <a:rPr lang="en-US" b="1" i="0" smtClean="0">
                            <a:latin typeface="Cambria Math" panose="02040503050406030204" pitchFamily="18" charset="0"/>
                          </a:rPr>
                          <m:t>𝟏𝟗</m:t>
                        </m:r>
                      </m:num>
                      <m:den>
                        <m:r>
                          <a:rPr lang="en-US" b="1" i="0" smtClean="0">
                            <a:latin typeface="Cambria Math" panose="02040503050406030204" pitchFamily="18" charset="0"/>
                          </a:rPr>
                          <m:t>𝟗</m:t>
                        </m:r>
                      </m:den>
                    </m:f>
                  </m:oMath>
                </a14:m>
                <a:endParaRPr lang="en-PH" b="1" dirty="0"/>
              </a:p>
              <a:p>
                <a:pPr marL="0" indent="0">
                  <a:buNone/>
                </a:pPr>
                <a:r>
                  <a:rPr lang="en-PH" dirty="0"/>
                  <a:t>	Since the difference is an improper fraction, you can change this to a mixed number which is</a:t>
                </a:r>
                <a:r>
                  <a:rPr lang="en-US" b="1" dirty="0"/>
                  <a:t> </a:t>
                </a:r>
                <a14:m>
                  <m:oMath xmlns:m="http://schemas.openxmlformats.org/officeDocument/2006/math">
                    <m:r>
                      <a:rPr lang="en-US" b="1" i="0" smtClean="0">
                        <a:latin typeface="Cambria Math" panose="02040503050406030204" pitchFamily="18" charset="0"/>
                      </a:rPr>
                      <m:t>𝟐</m:t>
                    </m:r>
                    <m:f>
                      <m:fPr>
                        <m:ctrlPr>
                          <a:rPr lang="en-US" b="1" i="1">
                            <a:latin typeface="Cambria Math" panose="02040503050406030204" pitchFamily="18" charset="0"/>
                          </a:rPr>
                        </m:ctrlPr>
                      </m:fPr>
                      <m:num>
                        <m:r>
                          <a:rPr lang="en-US" b="1" i="0" smtClean="0">
                            <a:latin typeface="Cambria Math" panose="02040503050406030204" pitchFamily="18" charset="0"/>
                          </a:rPr>
                          <m:t>𝟏</m:t>
                        </m:r>
                      </m:num>
                      <m:den>
                        <m:r>
                          <a:rPr lang="en-US" b="1">
                            <a:latin typeface="Cambria Math" panose="02040503050406030204" pitchFamily="18" charset="0"/>
                          </a:rPr>
                          <m:t>𝟗</m:t>
                        </m:r>
                      </m:den>
                    </m:f>
                  </m:oMath>
                </a14:m>
                <a:r>
                  <a:rPr lang="en-PH" dirty="0"/>
                  <a:t>.</a:t>
                </a:r>
              </a:p>
              <a:p>
                <a:pPr marL="0" indent="0" algn="just">
                  <a:buNone/>
                </a:pPr>
                <a:endParaRPr lang="en-PH" dirty="0"/>
              </a:p>
              <a:p>
                <a:pPr marL="0" indent="0" algn="just">
                  <a:buNone/>
                </a:pPr>
                <a:endParaRPr lang="en-PH" dirty="0"/>
              </a:p>
            </p:txBody>
          </p:sp>
        </mc:Choice>
        <mc:Fallback>
          <p:sp>
            <p:nvSpPr>
              <p:cNvPr id="4" name="Content Placeholder 3">
                <a:extLst>
                  <a:ext uri="{FF2B5EF4-FFF2-40B4-BE49-F238E27FC236}">
                    <a16:creationId xmlns:a16="http://schemas.microsoft.com/office/drawing/2014/main" id="{6F395151-A43E-5A43-A135-3EA193BC4CCB}"/>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3736501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
        <p:nvSpPr>
          <p:cNvPr id="5" name="Content Placeholder 4">
            <a:extLst>
              <a:ext uri="{FF2B5EF4-FFF2-40B4-BE49-F238E27FC236}">
                <a16:creationId xmlns:a16="http://schemas.microsoft.com/office/drawing/2014/main" id="{6137CB2F-E139-6F4B-8775-E8EBD1930502}"/>
              </a:ext>
            </a:extLst>
          </p:cNvPr>
          <p:cNvSpPr>
            <a:spLocks noGrp="1"/>
          </p:cNvSpPr>
          <p:nvPr>
            <p:ph idx="1"/>
          </p:nvPr>
        </p:nvSpPr>
        <p:spPr>
          <a:xfrm>
            <a:off x="838200" y="2230334"/>
            <a:ext cx="10515600" cy="3016223"/>
          </a:xfrm>
        </p:spPr>
        <p:txBody>
          <a:bodyPr/>
          <a:lstStyle/>
          <a:p>
            <a:pPr algn="just"/>
            <a:r>
              <a:rPr lang="en-PH" dirty="0"/>
              <a:t>Steps in </a:t>
            </a:r>
            <a:r>
              <a:rPr lang="en-PH" b="1" dirty="0"/>
              <a:t>subtracting similar fractions:</a:t>
            </a:r>
          </a:p>
          <a:p>
            <a:pPr marL="0" indent="0" algn="just">
              <a:buNone/>
            </a:pPr>
            <a:r>
              <a:rPr lang="en-PH" dirty="0"/>
              <a:t>	1. Subtract the numerators.</a:t>
            </a:r>
          </a:p>
          <a:p>
            <a:pPr marL="0" indent="0" algn="just">
              <a:buNone/>
            </a:pPr>
            <a:r>
              <a:rPr lang="en-PH" dirty="0"/>
              <a:t>	2. Write the difference over the common denominator.</a:t>
            </a:r>
          </a:p>
          <a:p>
            <a:pPr marL="0" indent="0" algn="just">
              <a:buNone/>
            </a:pPr>
            <a:r>
              <a:rPr lang="en-PH" dirty="0"/>
              <a:t>	3. Convert the answer to the lowest terms or mixed number 	when necessary.</a:t>
            </a:r>
          </a:p>
          <a:p>
            <a:pPr marL="0" indent="0" algn="just">
              <a:buNone/>
            </a:pPr>
            <a:endParaRPr lang="en-US" dirty="0"/>
          </a:p>
        </p:txBody>
      </p:sp>
    </p:spTree>
    <p:extLst>
      <p:ext uri="{BB962C8B-B14F-4D97-AF65-F5344CB8AC3E}">
        <p14:creationId xmlns:p14="http://schemas.microsoft.com/office/powerpoint/2010/main" val="3649609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
        <p:nvSpPr>
          <p:cNvPr id="5" name="Content Placeholder 4">
            <a:extLst>
              <a:ext uri="{FF2B5EF4-FFF2-40B4-BE49-F238E27FC236}">
                <a16:creationId xmlns:a16="http://schemas.microsoft.com/office/drawing/2014/main" id="{6137CB2F-E139-6F4B-8775-E8EBD1930502}"/>
              </a:ext>
            </a:extLst>
          </p:cNvPr>
          <p:cNvSpPr>
            <a:spLocks noGrp="1"/>
          </p:cNvSpPr>
          <p:nvPr>
            <p:ph idx="1"/>
          </p:nvPr>
        </p:nvSpPr>
        <p:spPr>
          <a:xfrm>
            <a:off x="838200" y="2230334"/>
            <a:ext cx="10515600" cy="3016223"/>
          </a:xfrm>
        </p:spPr>
        <p:txBody>
          <a:bodyPr>
            <a:normAutofit/>
          </a:bodyPr>
          <a:lstStyle/>
          <a:p>
            <a:pPr algn="just"/>
            <a:r>
              <a:rPr lang="en-PH" dirty="0"/>
              <a:t>Steps in </a:t>
            </a:r>
            <a:r>
              <a:rPr lang="en-PH" b="1" dirty="0"/>
              <a:t>subtracting a fraction from a whole number:</a:t>
            </a:r>
          </a:p>
          <a:p>
            <a:pPr marL="0" indent="0" algn="just">
              <a:buNone/>
            </a:pPr>
            <a:r>
              <a:rPr lang="en-PH" dirty="0"/>
              <a:t>	1. Convert the whole number into an equivalent improper 	fraction with the same denominator as the fraction you are 	subtracting from it.</a:t>
            </a:r>
          </a:p>
          <a:p>
            <a:pPr marL="0" indent="0" algn="just">
              <a:buNone/>
            </a:pPr>
            <a:r>
              <a:rPr lang="en-PH" dirty="0"/>
              <a:t>	2. Start subtracting, following the rules on subtracting similar 	fractions.</a:t>
            </a:r>
          </a:p>
          <a:p>
            <a:pPr marL="0" indent="0" algn="just">
              <a:buNone/>
            </a:pPr>
            <a:endParaRPr lang="en-US" dirty="0"/>
          </a:p>
        </p:txBody>
      </p:sp>
    </p:spTree>
    <p:extLst>
      <p:ext uri="{BB962C8B-B14F-4D97-AF65-F5344CB8AC3E}">
        <p14:creationId xmlns:p14="http://schemas.microsoft.com/office/powerpoint/2010/main" val="334236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509FB4A1-E125-EC47-9A3A-D0BF160D79C3}"/>
                  </a:ext>
                </a:extLst>
              </p:cNvPr>
              <p:cNvSpPr>
                <a:spLocks noGrp="1"/>
              </p:cNvSpPr>
              <p:nvPr>
                <p:ph idx="1"/>
              </p:nvPr>
            </p:nvSpPr>
            <p:spPr>
              <a:xfrm>
                <a:off x="838200" y="1960562"/>
                <a:ext cx="6911714" cy="3525309"/>
              </a:xfrm>
            </p:spPr>
            <p:txBody>
              <a:bodyPr>
                <a:normAutofit/>
              </a:bodyPr>
              <a:lstStyle/>
              <a:p>
                <a:pPr marL="0" indent="0" algn="just">
                  <a:buNone/>
                </a:pPr>
                <a:r>
                  <a:rPr lang="en-PH" dirty="0"/>
                  <a:t>Study this word problem.</a:t>
                </a:r>
              </a:p>
              <a:p>
                <a:pPr marL="0" indent="0" algn="just">
                  <a:lnSpc>
                    <a:spcPct val="110000"/>
                  </a:lnSpc>
                  <a:buNone/>
                </a:pPr>
                <a:r>
                  <a:rPr lang="en-PH" dirty="0"/>
                  <a:t>	Sharon read </a:t>
                </a:r>
                <a14:m>
                  <m:oMath xmlns:m="http://schemas.openxmlformats.org/officeDocument/2006/math">
                    <m:f>
                      <m:fPr>
                        <m:ctrlPr>
                          <a:rPr lang="en-PH"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10</m:t>
                        </m:r>
                      </m:den>
                    </m:f>
                  </m:oMath>
                </a14:m>
                <a:r>
                  <a:rPr lang="en-PH" dirty="0"/>
                  <a:t> of her book on Monday. On Tuesday, she read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4</m:t>
                        </m:r>
                      </m:num>
                      <m:den>
                        <m:r>
                          <a:rPr lang="en-US" i="1">
                            <a:latin typeface="Cambria Math" panose="02040503050406030204" pitchFamily="18" charset="0"/>
                          </a:rPr>
                          <m:t>10</m:t>
                        </m:r>
                      </m:den>
                    </m:f>
                  </m:oMath>
                </a14:m>
                <a:r>
                  <a:rPr lang="en-PH" dirty="0"/>
                  <a:t> more of the book. What part of the book was left for her to read?</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509FB4A1-E125-EC47-9A3A-D0BF160D79C3}"/>
                  </a:ext>
                </a:extLst>
              </p:cNvPr>
              <p:cNvSpPr>
                <a:spLocks noGrp="1" noRot="1" noChangeAspect="1" noMove="1" noResize="1" noEditPoints="1" noAdjustHandles="1" noChangeArrowheads="1" noChangeShapeType="1" noTextEdit="1"/>
              </p:cNvSpPr>
              <p:nvPr>
                <p:ph idx="1"/>
              </p:nvPr>
            </p:nvSpPr>
            <p:spPr>
              <a:xfrm>
                <a:off x="838200" y="1960562"/>
                <a:ext cx="6911714" cy="3525309"/>
              </a:xfrm>
              <a:blipFill>
                <a:blip r:embed="rId3"/>
                <a:stretch>
                  <a:fillRect l="-1651" t="-2509" r="-1835"/>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25C87305-4B83-1A46-8C56-5BA56B7759FA}"/>
              </a:ext>
            </a:extLst>
          </p:cNvPr>
          <p:cNvPicPr>
            <a:picLocks noChangeAspect="1"/>
          </p:cNvPicPr>
          <p:nvPr/>
        </p:nvPicPr>
        <p:blipFill>
          <a:blip r:embed="rId4"/>
          <a:stretch>
            <a:fillRect/>
          </a:stretch>
        </p:blipFill>
        <p:spPr>
          <a:xfrm>
            <a:off x="7749915" y="2982305"/>
            <a:ext cx="3879934" cy="2503566"/>
          </a:xfrm>
          <a:prstGeom prst="rect">
            <a:avLst/>
          </a:prstGeom>
        </p:spPr>
      </p:pic>
      <p:sp>
        <p:nvSpPr>
          <p:cNvPr id="9" name="Title 1">
            <a:extLst>
              <a:ext uri="{FF2B5EF4-FFF2-40B4-BE49-F238E27FC236}">
                <a16:creationId xmlns:a16="http://schemas.microsoft.com/office/drawing/2014/main" id="{8B959C89-5292-AB42-90E1-ED3D0E38CB94}"/>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Tree>
    <p:extLst>
      <p:ext uri="{BB962C8B-B14F-4D97-AF65-F5344CB8AC3E}">
        <p14:creationId xmlns:p14="http://schemas.microsoft.com/office/powerpoint/2010/main" val="378294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ACAA49A1-3A94-4542-BF4C-423FB6F9CD2C}"/>
                  </a:ext>
                </a:extLst>
              </p:cNvPr>
              <p:cNvSpPr>
                <a:spLocks noGrp="1"/>
              </p:cNvSpPr>
              <p:nvPr>
                <p:ph idx="1"/>
              </p:nvPr>
            </p:nvSpPr>
            <p:spPr>
              <a:xfrm>
                <a:off x="838200" y="1625357"/>
                <a:ext cx="10515600" cy="4867517"/>
              </a:xfrm>
            </p:spPr>
            <p:txBody>
              <a:bodyPr>
                <a:normAutofit/>
              </a:bodyPr>
              <a:lstStyle/>
              <a:p>
                <a:pPr marL="0" indent="0">
                  <a:buNone/>
                </a:pPr>
                <a:r>
                  <a:rPr lang="en-PH" dirty="0"/>
                  <a:t>	Using the bar model to visualize the problem.</a:t>
                </a:r>
              </a:p>
              <a:p>
                <a:pPr marL="0" indent="0">
                  <a:buNone/>
                </a:pPr>
                <a:endParaRPr lang="en-PH" dirty="0"/>
              </a:p>
              <a:p>
                <a:pPr marL="0" indent="0">
                  <a:buNone/>
                </a:pPr>
                <a:endParaRPr lang="en-PH" dirty="0"/>
              </a:p>
              <a:p>
                <a:pPr marL="0" indent="0">
                  <a:buNone/>
                </a:pPr>
                <a:endParaRPr lang="en-PH" dirty="0"/>
              </a:p>
              <a:p>
                <a:pPr marL="0" indent="0">
                  <a:buNone/>
                </a:pPr>
                <a:endParaRPr lang="en-PH" dirty="0"/>
              </a:p>
              <a:p>
                <a:pPr marL="0" indent="0">
                  <a:buNone/>
                </a:pPr>
                <a:r>
                  <a:rPr lang="en-PH" dirty="0"/>
                  <a:t>	Observe the colored parts. These are the parts Sharon has read. She has read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7</m:t>
                        </m:r>
                      </m:num>
                      <m:den>
                        <m:r>
                          <a:rPr lang="en-US" i="1">
                            <a:latin typeface="Cambria Math" panose="02040503050406030204" pitchFamily="18" charset="0"/>
                          </a:rPr>
                          <m:t>10</m:t>
                        </m:r>
                      </m:den>
                    </m:f>
                  </m:oMath>
                </a14:m>
                <a:r>
                  <a:rPr lang="en-PH" dirty="0"/>
                  <a:t> of the book. Counting the unshaded rectangles, she still has to read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3</m:t>
                        </m:r>
                      </m:num>
                      <m:den>
                        <m:r>
                          <a:rPr lang="en-US" i="1">
                            <a:latin typeface="Cambria Math" panose="02040503050406030204" pitchFamily="18" charset="0"/>
                          </a:rPr>
                          <m:t>10</m:t>
                        </m:r>
                      </m:den>
                    </m:f>
                  </m:oMath>
                </a14:m>
                <a:r>
                  <a:rPr lang="en-PH" dirty="0"/>
                  <a:t> of the book.</a:t>
                </a:r>
              </a:p>
              <a:p>
                <a:pPr marL="0" indent="0">
                  <a:buNone/>
                </a:pPr>
                <a:endParaRPr lang="en-US" dirty="0"/>
              </a:p>
            </p:txBody>
          </p:sp>
        </mc:Choice>
        <mc:Fallback>
          <p:sp>
            <p:nvSpPr>
              <p:cNvPr id="5" name="Content Placeholder 4">
                <a:extLst>
                  <a:ext uri="{FF2B5EF4-FFF2-40B4-BE49-F238E27FC236}">
                    <a16:creationId xmlns:a16="http://schemas.microsoft.com/office/drawing/2014/main" id="{ACAA49A1-3A94-4542-BF4C-423FB6F9CD2C}"/>
                  </a:ext>
                </a:extLst>
              </p:cNvPr>
              <p:cNvSpPr>
                <a:spLocks noGrp="1" noRot="1" noChangeAspect="1" noMove="1" noResize="1" noEditPoints="1" noAdjustHandles="1" noChangeArrowheads="1" noChangeShapeType="1" noTextEdit="1"/>
              </p:cNvSpPr>
              <p:nvPr>
                <p:ph idx="1"/>
              </p:nvPr>
            </p:nvSpPr>
            <p:spPr>
              <a:xfrm>
                <a:off x="838200" y="1625357"/>
                <a:ext cx="10515600" cy="4867517"/>
              </a:xfrm>
              <a:blipFill>
                <a:blip r:embed="rId3"/>
                <a:stretch>
                  <a:fillRect l="-1086" t="-1823" r="-1809"/>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CC99D4FD-D561-514D-8E92-15F3EF70CB0C}"/>
              </a:ext>
            </a:extLst>
          </p:cNvPr>
          <p:cNvPicPr>
            <a:picLocks noChangeAspect="1"/>
          </p:cNvPicPr>
          <p:nvPr/>
        </p:nvPicPr>
        <p:blipFill>
          <a:blip r:embed="rId4"/>
          <a:stretch>
            <a:fillRect/>
          </a:stretch>
        </p:blipFill>
        <p:spPr>
          <a:xfrm>
            <a:off x="3237873" y="2100086"/>
            <a:ext cx="4837995" cy="1887297"/>
          </a:xfrm>
          <a:prstGeom prst="rect">
            <a:avLst/>
          </a:prstGeom>
        </p:spPr>
      </p:pic>
      <p:sp>
        <p:nvSpPr>
          <p:cNvPr id="8" name="Title 1">
            <a:extLst>
              <a:ext uri="{FF2B5EF4-FFF2-40B4-BE49-F238E27FC236}">
                <a16:creationId xmlns:a16="http://schemas.microsoft.com/office/drawing/2014/main" id="{FE37A6C3-5DE9-A34C-8008-E088D893E55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Tree>
    <p:extLst>
      <p:ext uri="{BB962C8B-B14F-4D97-AF65-F5344CB8AC3E}">
        <p14:creationId xmlns:p14="http://schemas.microsoft.com/office/powerpoint/2010/main" val="857715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ACAA49A1-3A94-4542-BF4C-423FB6F9CD2C}"/>
                  </a:ext>
                </a:extLst>
              </p:cNvPr>
              <p:cNvSpPr>
                <a:spLocks noGrp="1"/>
              </p:cNvSpPr>
              <p:nvPr>
                <p:ph idx="1"/>
              </p:nvPr>
            </p:nvSpPr>
            <p:spPr>
              <a:xfrm>
                <a:off x="838200" y="1850210"/>
                <a:ext cx="10515600" cy="3816073"/>
              </a:xfrm>
            </p:spPr>
            <p:txBody>
              <a:bodyPr>
                <a:normAutofit/>
              </a:bodyPr>
              <a:lstStyle/>
              <a:p>
                <a:pPr marL="0" indent="0">
                  <a:buNone/>
                </a:pPr>
                <a:r>
                  <a:rPr lang="en-PH" dirty="0"/>
                  <a:t>	 Let us represent the whole book with the fraction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10</m:t>
                        </m:r>
                      </m:num>
                      <m:den>
                        <m:r>
                          <a:rPr lang="en-US" i="1">
                            <a:latin typeface="Cambria Math" panose="02040503050406030204" pitchFamily="18" charset="0"/>
                          </a:rPr>
                          <m:t>10</m:t>
                        </m:r>
                      </m:den>
                    </m:f>
                  </m:oMath>
                </a14:m>
                <a:r>
                  <a:rPr lang="en-PH" dirty="0"/>
                  <a:t> since this is equal to 1 and is similar to the given fractions with denominators of 10.</a:t>
                </a:r>
              </a:p>
              <a:p>
                <a:pPr marL="0" indent="0">
                  <a:buNone/>
                </a:pPr>
                <a:r>
                  <a:rPr lang="en-PH" dirty="0"/>
                  <a:t>Sharon had already read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10</m:t>
                        </m:r>
                      </m:den>
                    </m:f>
                  </m:oMath>
                </a14:m>
                <a:r>
                  <a:rPr lang="en-PH" dirty="0"/>
                  <a:t> of the book.</a:t>
                </a:r>
              </a:p>
              <a:p>
                <a:pPr marL="0" indent="0">
                  <a:buNone/>
                </a:pPr>
                <a:r>
                  <a:rPr lang="en-PH" dirty="0"/>
                  <a:t>This problem requires subtraction. Thus, the mathematical sentence will be:</a:t>
                </a:r>
              </a:p>
              <a:p>
                <a:pPr marL="0" indent="0">
                  <a:buNone/>
                </a:pPr>
                <a:r>
                  <a:rPr lang="en-PH" dirty="0"/>
                  <a:t>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10</m:t>
                        </m:r>
                      </m:num>
                      <m:den>
                        <m:r>
                          <a:rPr lang="en-US" i="1">
                            <a:latin typeface="Cambria Math" panose="02040503050406030204" pitchFamily="18" charset="0"/>
                          </a:rPr>
                          <m:t>10</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7</m:t>
                        </m:r>
                      </m:num>
                      <m:den>
                        <m:r>
                          <a:rPr lang="en-US" b="0" i="1" smtClean="0">
                            <a:latin typeface="Cambria Math" panose="02040503050406030204" pitchFamily="18" charset="0"/>
                          </a:rPr>
                          <m:t>10</m:t>
                        </m:r>
                      </m:den>
                    </m:f>
                    <m:r>
                      <a:rPr lang="en-US" b="0" i="1" smtClean="0">
                        <a:latin typeface="Cambria Math" panose="02040503050406030204" pitchFamily="18" charset="0"/>
                      </a:rPr>
                      <m:t>=?</m:t>
                    </m:r>
                  </m:oMath>
                </a14:m>
                <a:endParaRPr lang="en-PH" dirty="0"/>
              </a:p>
            </p:txBody>
          </p:sp>
        </mc:Choice>
        <mc:Fallback>
          <p:sp>
            <p:nvSpPr>
              <p:cNvPr id="5" name="Content Placeholder 4">
                <a:extLst>
                  <a:ext uri="{FF2B5EF4-FFF2-40B4-BE49-F238E27FC236}">
                    <a16:creationId xmlns:a16="http://schemas.microsoft.com/office/drawing/2014/main" id="{ACAA49A1-3A94-4542-BF4C-423FB6F9CD2C}"/>
                  </a:ext>
                </a:extLst>
              </p:cNvPr>
              <p:cNvSpPr>
                <a:spLocks noGrp="1" noRot="1" noChangeAspect="1" noMove="1" noResize="1" noEditPoints="1" noAdjustHandles="1" noChangeArrowheads="1" noChangeShapeType="1" noTextEdit="1"/>
              </p:cNvSpPr>
              <p:nvPr>
                <p:ph idx="1"/>
              </p:nvPr>
            </p:nvSpPr>
            <p:spPr>
              <a:xfrm>
                <a:off x="838200" y="1850210"/>
                <a:ext cx="10515600" cy="3816073"/>
              </a:xfrm>
              <a:blipFill>
                <a:blip r:embed="rId3"/>
                <a:stretch>
                  <a:fillRect l="-1086" t="-332" r="-1206"/>
                </a:stretch>
              </a:blipFill>
            </p:spPr>
            <p:txBody>
              <a:bodyPr/>
              <a:lstStyle/>
              <a:p>
                <a:r>
                  <a:rPr lang="en-US">
                    <a:noFill/>
                  </a:rPr>
                  <a:t> </a:t>
                </a:r>
              </a:p>
            </p:txBody>
          </p:sp>
        </mc:Fallback>
      </mc:AlternateContent>
      <p:sp>
        <p:nvSpPr>
          <p:cNvPr id="8" name="Title 1">
            <a:extLst>
              <a:ext uri="{FF2B5EF4-FFF2-40B4-BE49-F238E27FC236}">
                <a16:creationId xmlns:a16="http://schemas.microsoft.com/office/drawing/2014/main" id="{FE37A6C3-5DE9-A34C-8008-E088D893E55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Tree>
    <p:extLst>
      <p:ext uri="{BB962C8B-B14F-4D97-AF65-F5344CB8AC3E}">
        <p14:creationId xmlns:p14="http://schemas.microsoft.com/office/powerpoint/2010/main" val="409254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ACAA49A1-3A94-4542-BF4C-423FB6F9CD2C}"/>
                  </a:ext>
                </a:extLst>
              </p:cNvPr>
              <p:cNvSpPr>
                <a:spLocks noGrp="1"/>
              </p:cNvSpPr>
              <p:nvPr>
                <p:ph idx="1"/>
              </p:nvPr>
            </p:nvSpPr>
            <p:spPr>
              <a:xfrm>
                <a:off x="838200" y="1850211"/>
                <a:ext cx="10515600" cy="3606210"/>
              </a:xfrm>
            </p:spPr>
            <p:txBody>
              <a:bodyPr>
                <a:normAutofit/>
              </a:bodyPr>
              <a:lstStyle/>
              <a:p>
                <a:pPr marL="457200" lvl="1" indent="0">
                  <a:buNone/>
                </a:pPr>
                <a:r>
                  <a:rPr lang="en-US" dirty="0"/>
                  <a:t>Follow the same steps in adding similar fractions but this time, you subtract them.</a:t>
                </a:r>
                <a:endParaRPr lang="en-PH" dirty="0"/>
              </a:p>
              <a:p>
                <a:pPr marL="0" indent="0">
                  <a:buNone/>
                </a:pPr>
                <a:r>
                  <a:rPr lang="en-PH" dirty="0"/>
                  <a:t>				 </a:t>
                </a:r>
                <a14:m>
                  <m:oMath xmlns:m="http://schemas.openxmlformats.org/officeDocument/2006/math">
                    <m:f>
                      <m:fPr>
                        <m:ctrlPr>
                          <a:rPr lang="en-PH" i="1">
                            <a:latin typeface="Cambria Math" panose="02040503050406030204" pitchFamily="18" charset="0"/>
                          </a:rPr>
                        </m:ctrlPr>
                      </m:fPr>
                      <m:num>
                        <m:r>
                          <a:rPr lang="en-US" i="1">
                            <a:latin typeface="Cambria Math" panose="02040503050406030204" pitchFamily="18" charset="0"/>
                          </a:rPr>
                          <m:t>10</m:t>
                        </m:r>
                      </m:num>
                      <m:den>
                        <m:r>
                          <a:rPr lang="en-US" i="1">
                            <a:latin typeface="Cambria Math" panose="02040503050406030204" pitchFamily="18" charset="0"/>
                          </a:rPr>
                          <m:t>10</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7</m:t>
                        </m:r>
                      </m:num>
                      <m:den>
                        <m:r>
                          <a:rPr lang="en-US" b="0" i="1" smtClean="0">
                            <a:latin typeface="Cambria Math" panose="02040503050406030204" pitchFamily="18" charset="0"/>
                          </a:rPr>
                          <m:t>10</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10−7</m:t>
                        </m:r>
                      </m:num>
                      <m:den>
                        <m:r>
                          <a:rPr lang="en-US" b="0" i="1" smtClean="0">
                            <a:latin typeface="Cambria Math" panose="02040503050406030204" pitchFamily="18" charset="0"/>
                          </a:rPr>
                          <m:t>10</m:t>
                        </m:r>
                      </m:den>
                    </m:f>
                    <m:r>
                      <a:rPr lang="en-US" b="0"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𝟑</m:t>
                        </m:r>
                      </m:num>
                      <m:den>
                        <m:r>
                          <a:rPr lang="en-US" b="1" i="1" smtClean="0">
                            <a:latin typeface="Cambria Math" panose="02040503050406030204" pitchFamily="18" charset="0"/>
                          </a:rPr>
                          <m:t>𝟏𝟎</m:t>
                        </m:r>
                      </m:den>
                    </m:f>
                  </m:oMath>
                </a14:m>
                <a:endParaRPr lang="en-PH" b="1" dirty="0"/>
              </a:p>
              <a:p>
                <a:pPr marL="0" indent="0">
                  <a:buNone/>
                </a:pPr>
                <a:endParaRPr lang="en-PH" b="1" dirty="0"/>
              </a:p>
              <a:p>
                <a:pPr marL="0" indent="0">
                  <a:buNone/>
                </a:pPr>
                <a:r>
                  <a:rPr lang="en-PH" dirty="0"/>
                  <a:t>Sharon has </a:t>
                </a:r>
                <a14:m>
                  <m:oMath xmlns:m="http://schemas.openxmlformats.org/officeDocument/2006/math">
                    <m:f>
                      <m:fPr>
                        <m:ctrlPr>
                          <a:rPr lang="en-US" b="1" i="1">
                            <a:latin typeface="Cambria Math" panose="02040503050406030204" pitchFamily="18" charset="0"/>
                          </a:rPr>
                        </m:ctrlPr>
                      </m:fPr>
                      <m:num>
                        <m:r>
                          <a:rPr lang="en-US" b="1" i="1">
                            <a:latin typeface="Cambria Math" panose="02040503050406030204" pitchFamily="18" charset="0"/>
                          </a:rPr>
                          <m:t>𝟑</m:t>
                        </m:r>
                      </m:num>
                      <m:den>
                        <m:r>
                          <a:rPr lang="en-US" b="1" i="1">
                            <a:latin typeface="Cambria Math" panose="02040503050406030204" pitchFamily="18" charset="0"/>
                          </a:rPr>
                          <m:t>𝟏𝟎</m:t>
                        </m:r>
                      </m:den>
                    </m:f>
                  </m:oMath>
                </a14:m>
                <a:r>
                  <a:rPr lang="en-PH" dirty="0"/>
                  <a:t> of the book left to read.</a:t>
                </a:r>
              </a:p>
            </p:txBody>
          </p:sp>
        </mc:Choice>
        <mc:Fallback>
          <p:sp>
            <p:nvSpPr>
              <p:cNvPr id="5" name="Content Placeholder 4">
                <a:extLst>
                  <a:ext uri="{FF2B5EF4-FFF2-40B4-BE49-F238E27FC236}">
                    <a16:creationId xmlns:a16="http://schemas.microsoft.com/office/drawing/2014/main" id="{ACAA49A1-3A94-4542-BF4C-423FB6F9CD2C}"/>
                  </a:ext>
                </a:extLst>
              </p:cNvPr>
              <p:cNvSpPr>
                <a:spLocks noGrp="1" noRot="1" noChangeAspect="1" noMove="1" noResize="1" noEditPoints="1" noAdjustHandles="1" noChangeArrowheads="1" noChangeShapeType="1" noTextEdit="1"/>
              </p:cNvSpPr>
              <p:nvPr>
                <p:ph idx="1"/>
              </p:nvPr>
            </p:nvSpPr>
            <p:spPr>
              <a:xfrm>
                <a:off x="838200" y="1850211"/>
                <a:ext cx="10515600" cy="3606210"/>
              </a:xfrm>
              <a:blipFill>
                <a:blip r:embed="rId3"/>
                <a:stretch>
                  <a:fillRect l="-1086" t="-2807"/>
                </a:stretch>
              </a:blipFill>
            </p:spPr>
            <p:txBody>
              <a:bodyPr/>
              <a:lstStyle/>
              <a:p>
                <a:r>
                  <a:rPr lang="en-US">
                    <a:noFill/>
                  </a:rPr>
                  <a:t> </a:t>
                </a:r>
              </a:p>
            </p:txBody>
          </p:sp>
        </mc:Fallback>
      </mc:AlternateContent>
      <p:sp>
        <p:nvSpPr>
          <p:cNvPr id="8" name="Title 1">
            <a:extLst>
              <a:ext uri="{FF2B5EF4-FFF2-40B4-BE49-F238E27FC236}">
                <a16:creationId xmlns:a16="http://schemas.microsoft.com/office/drawing/2014/main" id="{FE37A6C3-5DE9-A34C-8008-E088D893E55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p:spTree>
    <p:extLst>
      <p:ext uri="{BB962C8B-B14F-4D97-AF65-F5344CB8AC3E}">
        <p14:creationId xmlns:p14="http://schemas.microsoft.com/office/powerpoint/2010/main" val="3119172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395151-A43E-5A43-A135-3EA193BC4CCB}"/>
                  </a:ext>
                </a:extLst>
              </p:cNvPr>
              <p:cNvSpPr>
                <a:spLocks noGrp="1"/>
              </p:cNvSpPr>
              <p:nvPr>
                <p:ph idx="1"/>
              </p:nvPr>
            </p:nvSpPr>
            <p:spPr/>
            <p:txBody>
              <a:bodyPr>
                <a:normAutofit/>
              </a:bodyPr>
              <a:lstStyle/>
              <a:p>
                <a:pPr marL="0" indent="0">
                  <a:buNone/>
                </a:pPr>
                <a:r>
                  <a:rPr lang="en-US" b="1" dirty="0"/>
                  <a:t>Example 1: </a:t>
                </a:r>
                <a:r>
                  <a:rPr lang="en-US" dirty="0"/>
                  <a:t>Find the difference of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25</m:t>
                        </m:r>
                      </m:num>
                      <m:den>
                        <m:r>
                          <a:rPr lang="en-US" b="0" i="1" smtClean="0">
                            <a:latin typeface="Cambria Math" panose="02040503050406030204" pitchFamily="18" charset="0"/>
                          </a:rPr>
                          <m:t>4</m:t>
                        </m:r>
                      </m:den>
                    </m:f>
                    <m:r>
                      <a:rPr lang="en-US" b="0" i="1" smtClean="0">
                        <a:latin typeface="Cambria Math" panose="02040503050406030204" pitchFamily="18" charset="0"/>
                      </a:rPr>
                      <m:t> </m:t>
                    </m:r>
                  </m:oMath>
                </a14:m>
                <a:r>
                  <a:rPr lang="en-PH" dirty="0"/>
                  <a:t>and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10</m:t>
                        </m:r>
                      </m:num>
                      <m:den>
                        <m:r>
                          <a:rPr lang="en-US" b="0" i="1" smtClean="0">
                            <a:latin typeface="Cambria Math" panose="02040503050406030204" pitchFamily="18" charset="0"/>
                          </a:rPr>
                          <m:t>4</m:t>
                        </m:r>
                      </m:den>
                    </m:f>
                    <m:r>
                      <a:rPr lang="en-US" b="0" i="1" smtClean="0">
                        <a:latin typeface="Cambria Math" panose="02040503050406030204" pitchFamily="18" charset="0"/>
                      </a:rPr>
                      <m:t>.</m:t>
                    </m:r>
                  </m:oMath>
                </a14:m>
                <a:r>
                  <a:rPr lang="en-PH" dirty="0"/>
                  <a:t> </a:t>
                </a:r>
              </a:p>
              <a:p>
                <a:pPr marL="0" indent="0">
                  <a:buNone/>
                </a:pPr>
                <a:r>
                  <a:rPr lang="en-PH" b="1" dirty="0"/>
                  <a:t>Solution:</a:t>
                </a:r>
              </a:p>
              <a:p>
                <a:pPr marL="0" indent="0">
                  <a:buNone/>
                </a:pPr>
                <a:r>
                  <a:rPr lang="en-PH" dirty="0"/>
                  <a:t>	Subtract the numerators and copy the same denominator. So you will have,</a:t>
                </a:r>
              </a:p>
              <a:p>
                <a:pPr marL="0" indent="0">
                  <a:buNone/>
                </a:pPr>
                <a:r>
                  <a:rPr lang="en-PH" dirty="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5</m:t>
                        </m:r>
                        <m:r>
                          <a:rPr lang="en-US" b="0" i="1" smtClean="0">
                            <a:latin typeface="Cambria Math" panose="02040503050406030204" pitchFamily="18" charset="0"/>
                          </a:rPr>
                          <m:t>−10</m:t>
                        </m:r>
                      </m:num>
                      <m:den>
                        <m:r>
                          <a:rPr lang="en-US" b="0" i="1" smtClean="0">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15</m:t>
                        </m:r>
                      </m:num>
                      <m:den>
                        <m:r>
                          <a:rPr lang="en-US" b="0" i="1" smtClean="0">
                            <a:latin typeface="Cambria Math" panose="02040503050406030204" pitchFamily="18" charset="0"/>
                          </a:rPr>
                          <m:t>4</m:t>
                        </m:r>
                      </m:den>
                    </m:f>
                  </m:oMath>
                </a14:m>
                <a:endParaRPr lang="en-US" dirty="0"/>
              </a:p>
              <a:p>
                <a:pPr marL="0" indent="0">
                  <a:buNone/>
                </a:pPr>
                <a:endParaRPr lang="en-US" dirty="0"/>
              </a:p>
              <a:p>
                <a:pPr marL="0" indent="0">
                  <a:buNone/>
                </a:pPr>
                <a:r>
                  <a:rPr lang="en-US" dirty="0"/>
                  <a:t>	</a:t>
                </a:r>
                <a:r>
                  <a:rPr lang="en-PH" dirty="0"/>
                  <a:t> Since the difference is an improper fraction, you can change this to a mixed number which is 3</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3</m:t>
                        </m:r>
                      </m:num>
                      <m:den>
                        <m:r>
                          <a:rPr lang="en-US" i="1">
                            <a:latin typeface="Cambria Math" panose="02040503050406030204" pitchFamily="18" charset="0"/>
                          </a:rPr>
                          <m:t>4</m:t>
                        </m:r>
                      </m:den>
                    </m:f>
                    <m:r>
                      <a:rPr lang="en-US" i="1">
                        <a:latin typeface="Cambria Math" panose="02040503050406030204" pitchFamily="18" charset="0"/>
                      </a:rPr>
                      <m:t> </m:t>
                    </m:r>
                  </m:oMath>
                </a14:m>
                <a:r>
                  <a:rPr lang="en-PH" dirty="0"/>
                  <a:t>.</a:t>
                </a:r>
              </a:p>
              <a:p>
                <a:pPr marL="0" indent="0">
                  <a:buNone/>
                </a:pPr>
                <a:endParaRPr lang="en-US" dirty="0"/>
              </a:p>
            </p:txBody>
          </p:sp>
        </mc:Choice>
        <mc:Fallback>
          <p:sp>
            <p:nvSpPr>
              <p:cNvPr id="4" name="Content Placeholder 3">
                <a:extLst>
                  <a:ext uri="{FF2B5EF4-FFF2-40B4-BE49-F238E27FC236}">
                    <a16:creationId xmlns:a16="http://schemas.microsoft.com/office/drawing/2014/main" id="{6F395151-A43E-5A43-A135-3EA193BC4CCB}"/>
                  </a:ext>
                </a:extLst>
              </p:cNvPr>
              <p:cNvSpPr>
                <a:spLocks noGrp="1" noRot="1" noChangeAspect="1" noMove="1" noResize="1" noEditPoints="1" noAdjustHandles="1" noChangeArrowheads="1" noChangeShapeType="1" noTextEdit="1"/>
              </p:cNvSpPr>
              <p:nvPr>
                <p:ph idx="1"/>
              </p:nvPr>
            </p:nvSpPr>
            <p:spPr>
              <a:blipFill>
                <a:blip r:embed="rId3"/>
                <a:stretch>
                  <a:fillRect l="-1086" t="-585" r="-1809" b="-585"/>
                </a:stretch>
              </a:blipFill>
            </p:spPr>
            <p:txBody>
              <a:bodyPr/>
              <a:lstStyle/>
              <a:p>
                <a:r>
                  <a:rPr lang="en-US">
                    <a:noFill/>
                  </a:rPr>
                  <a:t> </a:t>
                </a:r>
              </a:p>
            </p:txBody>
          </p:sp>
        </mc:Fallback>
      </mc:AlternateContent>
    </p:spTree>
    <p:extLst>
      <p:ext uri="{BB962C8B-B14F-4D97-AF65-F5344CB8AC3E}">
        <p14:creationId xmlns:p14="http://schemas.microsoft.com/office/powerpoint/2010/main" val="2836578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Subtraction of Similar Fractions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395151-A43E-5A43-A135-3EA193BC4CCB}"/>
                  </a:ext>
                </a:extLst>
              </p:cNvPr>
              <p:cNvSpPr>
                <a:spLocks noGrp="1"/>
              </p:cNvSpPr>
              <p:nvPr>
                <p:ph idx="1"/>
              </p:nvPr>
            </p:nvSpPr>
            <p:spPr/>
            <p:txBody>
              <a:bodyPr>
                <a:normAutofit/>
              </a:bodyPr>
              <a:lstStyle/>
              <a:p>
                <a:pPr marL="0" indent="0">
                  <a:buNone/>
                </a:pPr>
                <a:r>
                  <a:rPr lang="en-US" b="1" dirty="0"/>
                  <a:t>Example 2: </a:t>
                </a:r>
                <a:r>
                  <a:rPr lang="en-US" dirty="0"/>
                  <a:t>Find the difference of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23</m:t>
                        </m:r>
                      </m:num>
                      <m:den>
                        <m:r>
                          <a:rPr lang="en-US" b="0" i="1" smtClean="0">
                            <a:latin typeface="Cambria Math" panose="02040503050406030204" pitchFamily="18" charset="0"/>
                          </a:rPr>
                          <m:t>25</m:t>
                        </m:r>
                      </m:den>
                    </m:f>
                    <m:r>
                      <a:rPr lang="en-US" b="0" i="1" smtClean="0">
                        <a:latin typeface="Cambria Math" panose="02040503050406030204" pitchFamily="18" charset="0"/>
                      </a:rPr>
                      <m:t> </m:t>
                    </m:r>
                  </m:oMath>
                </a14:m>
                <a:r>
                  <a:rPr lang="en-PH" dirty="0"/>
                  <a:t>and </a:t>
                </a:r>
                <a14:m>
                  <m:oMath xmlns:m="http://schemas.openxmlformats.org/officeDocument/2006/math">
                    <m:f>
                      <m:fPr>
                        <m:ctrlPr>
                          <a:rPr lang="en-PH" i="1">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25</m:t>
                        </m:r>
                      </m:den>
                    </m:f>
                    <m:r>
                      <a:rPr lang="en-US" b="0" i="1" smtClean="0">
                        <a:latin typeface="Cambria Math" panose="02040503050406030204" pitchFamily="18" charset="0"/>
                      </a:rPr>
                      <m:t>.</m:t>
                    </m:r>
                  </m:oMath>
                </a14:m>
                <a:r>
                  <a:rPr lang="en-PH" dirty="0"/>
                  <a:t> </a:t>
                </a:r>
              </a:p>
              <a:p>
                <a:pPr marL="0" indent="0">
                  <a:buNone/>
                </a:pPr>
                <a:r>
                  <a:rPr lang="en-PH" b="1" dirty="0"/>
                  <a:t>Solution:</a:t>
                </a:r>
              </a:p>
              <a:p>
                <a:pPr marL="0" indent="0">
                  <a:buNone/>
                </a:pPr>
                <a:r>
                  <a:rPr lang="en-PH" dirty="0"/>
                  <a:t>	Subtract the numerators and copy the same denominator. So you will have,</a:t>
                </a:r>
              </a:p>
              <a:p>
                <a:pPr marL="0" indent="0">
                  <a:buNone/>
                </a:pPr>
                <a:r>
                  <a:rPr lang="en-PH" dirty="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23</m:t>
                        </m:r>
                        <m:r>
                          <a:rPr lang="en-US" b="0" i="1" smtClean="0">
                            <a:latin typeface="Cambria Math" panose="02040503050406030204" pitchFamily="18" charset="0"/>
                          </a:rPr>
                          <m:t>−8</m:t>
                        </m:r>
                      </m:num>
                      <m:den>
                        <m:r>
                          <a:rPr lang="en-US" b="0" i="1" smtClean="0">
                            <a:latin typeface="Cambria Math" panose="02040503050406030204" pitchFamily="18" charset="0"/>
                          </a:rPr>
                          <m:t>25</m:t>
                        </m:r>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15</m:t>
                        </m:r>
                      </m:num>
                      <m:den>
                        <m:r>
                          <a:rPr lang="en-US" b="0" i="1" smtClean="0">
                            <a:latin typeface="Cambria Math" panose="02040503050406030204" pitchFamily="18" charset="0"/>
                          </a:rPr>
                          <m:t>25</m:t>
                        </m:r>
                      </m:den>
                    </m:f>
                  </m:oMath>
                </a14:m>
                <a:endParaRPr lang="en-US" dirty="0"/>
              </a:p>
              <a:p>
                <a:pPr marL="0" indent="0">
                  <a:buNone/>
                </a:pPr>
                <a:r>
                  <a:rPr lang="en-PH" dirty="0"/>
                  <a:t>	To find the lowest terms of the fraction part, divide the numerator and denominator by their GCF. The GCF of 15 and 25 is 5; thus, the final answer is</a:t>
                </a:r>
                <a:r>
                  <a:rPr lang="en-US" dirty="0"/>
                  <a:t> </a:t>
                </a:r>
                <a14:m>
                  <m:oMath xmlns:m="http://schemas.openxmlformats.org/officeDocument/2006/math">
                    <m:f>
                      <m:fPr>
                        <m:ctrlPr>
                          <a:rPr lang="en-US" b="1" i="1">
                            <a:latin typeface="Cambria Math" panose="02040503050406030204" pitchFamily="18" charset="0"/>
                          </a:rPr>
                        </m:ctrlPr>
                      </m:fPr>
                      <m:num>
                        <m:r>
                          <a:rPr lang="en-US" b="1" i="1" smtClean="0">
                            <a:latin typeface="Cambria Math" panose="02040503050406030204" pitchFamily="18" charset="0"/>
                          </a:rPr>
                          <m:t>𝟏𝟓</m:t>
                        </m:r>
                      </m:num>
                      <m:den>
                        <m:r>
                          <a:rPr lang="en-US" b="1" i="1" smtClean="0">
                            <a:latin typeface="Cambria Math" panose="02040503050406030204" pitchFamily="18" charset="0"/>
                          </a:rPr>
                          <m:t>𝟐𝟓</m:t>
                        </m:r>
                      </m:den>
                    </m:f>
                  </m:oMath>
                </a14:m>
                <a:r>
                  <a:rPr lang="en-PH" dirty="0"/>
                  <a:t> or </a:t>
                </a:r>
                <a14:m>
                  <m:oMath xmlns:m="http://schemas.openxmlformats.org/officeDocument/2006/math">
                    <m:f>
                      <m:fPr>
                        <m:ctrlPr>
                          <a:rPr lang="en-US" b="1" i="1">
                            <a:latin typeface="Cambria Math" panose="02040503050406030204" pitchFamily="18" charset="0"/>
                          </a:rPr>
                        </m:ctrlPr>
                      </m:fPr>
                      <m:num>
                        <m:r>
                          <a:rPr lang="en-US" b="1" i="1" smtClean="0">
                            <a:latin typeface="Cambria Math" panose="02040503050406030204" pitchFamily="18" charset="0"/>
                          </a:rPr>
                          <m:t>𝟑</m:t>
                        </m:r>
                      </m:num>
                      <m:den>
                        <m:r>
                          <a:rPr lang="en-US" b="1" i="1" smtClean="0">
                            <a:latin typeface="Cambria Math" panose="02040503050406030204" pitchFamily="18" charset="0"/>
                          </a:rPr>
                          <m:t>𝟓</m:t>
                        </m:r>
                      </m:den>
                    </m:f>
                  </m:oMath>
                </a14:m>
                <a:r>
                  <a:rPr lang="en-PH" dirty="0"/>
                  <a:t>.</a:t>
                </a:r>
              </a:p>
            </p:txBody>
          </p:sp>
        </mc:Choice>
        <mc:Fallback>
          <p:sp>
            <p:nvSpPr>
              <p:cNvPr id="4" name="Content Placeholder 3">
                <a:extLst>
                  <a:ext uri="{FF2B5EF4-FFF2-40B4-BE49-F238E27FC236}">
                    <a16:creationId xmlns:a16="http://schemas.microsoft.com/office/drawing/2014/main" id="{6F395151-A43E-5A43-A135-3EA193BC4CCB}"/>
                  </a:ext>
                </a:extLst>
              </p:cNvPr>
              <p:cNvSpPr>
                <a:spLocks noGrp="1" noRot="1" noChangeAspect="1" noMove="1" noResize="1" noEditPoints="1" noAdjustHandles="1" noChangeArrowheads="1" noChangeShapeType="1" noTextEdit="1"/>
              </p:cNvSpPr>
              <p:nvPr>
                <p:ph idx="1"/>
              </p:nvPr>
            </p:nvSpPr>
            <p:spPr>
              <a:blipFill>
                <a:blip r:embed="rId3"/>
                <a:stretch>
                  <a:fillRect l="-1086" t="-585" r="-1809"/>
                </a:stretch>
              </a:blipFill>
            </p:spPr>
            <p:txBody>
              <a:bodyPr/>
              <a:lstStyle/>
              <a:p>
                <a:r>
                  <a:rPr lang="en-US">
                    <a:noFill/>
                  </a:rPr>
                  <a:t> </a:t>
                </a:r>
              </a:p>
            </p:txBody>
          </p:sp>
        </mc:Fallback>
      </mc:AlternateContent>
    </p:spTree>
    <p:extLst>
      <p:ext uri="{BB962C8B-B14F-4D97-AF65-F5344CB8AC3E}">
        <p14:creationId xmlns:p14="http://schemas.microsoft.com/office/powerpoint/2010/main" val="18300810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3050</TotalTime>
  <Words>146</Words>
  <Application>Microsoft Macintosh PowerPoint</Application>
  <PresentationFormat>Widescreen</PresentationFormat>
  <Paragraphs>74</Paragraphs>
  <Slides>13</Slides>
  <Notes>11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13</vt:i4>
      </vt:variant>
    </vt:vector>
  </HeadingPairs>
  <TitlesOfParts>
    <vt:vector size="22"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Subtraction of Similar Fractions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250</cp:revision>
  <cp:lastPrinted>2023-03-16T06:30:06Z</cp:lastPrinted>
  <dcterms:created xsi:type="dcterms:W3CDTF">2019-04-16T02:10:14Z</dcterms:created>
  <dcterms:modified xsi:type="dcterms:W3CDTF">2023-03-27T07:07:54Z</dcterms:modified>
</cp:coreProperties>
</file>