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FBA9232-1850-46A4-898E-929A328959A1}"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BDB7482-07A7-4B73-803D-D003388B6C35}"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625BB5A-8248-49E5-8302-C2CABB6CB21A}"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7F295B84-0AA7-4172-AA86-4E3C80A550A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9A129FDD-A6F4-483C-92C8-98F3055AC4B7}"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5EAB4B5-E504-4FB1-B23E-E2E97B53FEF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EDC3FAB-F670-45E7-8BC7-C944EA47107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FBA7FDA-7FC0-405C-ADE0-58BAC7B4776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C03CD16-2982-4DB7-AFDA-D64262444DE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CFC3F8B-9C4D-4ECD-8DB6-93A03F0FD13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4A60EAA-63F1-49CA-B1A2-7394A833257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D5A4527-ACF7-4F6A-ACD4-58C2BB7BD39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9E9676C-4ACF-4BA2-8C5A-79B70D3B03C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21B5F63-361E-439D-B7E3-2CFCE001648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40964EC-FD69-4133-B291-F3FFAC8DC47E}"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D7936EC-1E4B-40A0-B3D3-3EA5B9050D3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7865C2A4-B69F-4399-B0AB-B6EB4BEBA6CB}"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A0AC7CC-FCCC-419D-B8CE-38FA0208DC00}"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E7E07A7-7BA9-4630-B71E-178F9AB618A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611D551-5386-46B6-B854-F8F2BE6F6B3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C0CEC77-E642-4BD9-BC30-983040056A3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366C4B19-FC95-4176-9696-22E010A4EE0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94735FE-CCBA-4731-9B0A-08EED81F25C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2298E40-DBC5-4FD1-AD2E-F8D2BF87F62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5150F5A-A789-44E4-B513-5C8A2806F73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E50804E-D6F6-4F2C-87EE-C34FF6EDF7E2}"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78EBF47-6143-48EC-8A56-79F00043D78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B0F3670-6F38-43ED-A2BF-E53336FD3702}"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BDAE2A1C-ECB0-46FE-A1BD-32C91F8ABC7D}"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9BE98BD-711A-4498-9344-0B123544DB7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E88A3C9-1BF8-4DC4-B1E0-C65B5F16C32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7D95DCF-0ABB-41B3-B844-DA6F8FDD10B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38DF869-217A-4D13-AA5B-72B402F3D282}"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14D2A8B-D352-4E78-B8E9-32395CE494BB}"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D783695-2642-4B72-9B2A-3DCCE527565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C6B9C51-75C7-4A36-9433-01EEA5C81478}"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A6C3341-65BA-4270-AB94-F13AE0CD25E2}"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7000" cy="619920"/>
          </a:xfrm>
          <a:prstGeom prst="rect">
            <a:avLst/>
          </a:prstGeom>
          <a:ln w="0">
            <a:noFill/>
          </a:ln>
        </p:spPr>
      </p:pic>
      <p:sp>
        <p:nvSpPr>
          <p:cNvPr id="46" name="Rectangle 7"/>
          <p:cNvSpPr/>
          <p:nvPr/>
        </p:nvSpPr>
        <p:spPr>
          <a:xfrm>
            <a:off x="10868760" y="0"/>
            <a:ext cx="955440" cy="955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520" cy="1019520"/>
          </a:xfrm>
          <a:prstGeom prst="rect">
            <a:avLst/>
          </a:prstGeom>
          <a:ln w="0">
            <a:noFill/>
          </a:ln>
        </p:spPr>
      </p:pic>
      <p:sp>
        <p:nvSpPr>
          <p:cNvPr id="48"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680" cy="3499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8080" cy="3499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ABAF9FF9-AFBE-45F4-9B14-CA76A4A623D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8080" cy="34992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1320" cy="3369600"/>
          </a:xfrm>
          <a:prstGeom prst="rect">
            <a:avLst/>
          </a:prstGeom>
          <a:ln w="12700">
            <a:noFill/>
          </a:ln>
        </p:spPr>
      </p:pic>
      <p:sp>
        <p:nvSpPr>
          <p:cNvPr id="92" name="PlaceHolder 1"/>
          <p:cNvSpPr>
            <a:spLocks noGrp="1"/>
          </p:cNvSpPr>
          <p:nvPr>
            <p:ph type="ftr" idx="7"/>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43C8447-C3F8-44EE-9E75-D2D66E9D0F50}"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08000"/>
            <a:ext cx="6825240" cy="212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Programa sa Panahon ng Pananakop ng Amerikano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Rectangle 1"/>
          <p:cNvSpPr/>
          <p:nvPr/>
        </p:nvSpPr>
        <p:spPr>
          <a:xfrm>
            <a:off x="-113040" y="552240"/>
            <a:ext cx="56919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4" name="Rectangle 2"/>
          <p:cNvSpPr/>
          <p:nvPr/>
        </p:nvSpPr>
        <p:spPr>
          <a:xfrm>
            <a:off x="426960" y="52776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5" name="Rectangle 3"/>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66" name="Rectangle 4"/>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7" name=""/>
          <p:cNvSpPr txBox="1"/>
          <p:nvPr/>
        </p:nvSpPr>
        <p:spPr>
          <a:xfrm>
            <a:off x="927720" y="1627200"/>
            <a:ext cx="10223280" cy="4073040"/>
          </a:xfrm>
          <a:prstGeom prst="rect">
            <a:avLst/>
          </a:prstGeom>
          <a:noFill/>
          <a:ln w="0">
            <a:noFill/>
          </a:ln>
        </p:spPr>
        <p:txBody>
          <a:bodyPr lIns="90000" rIns="90000" tIns="45000" bIns="45000" anchor="t">
            <a:noAutofit/>
          </a:bodyPr>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Ipinakilala ng mga Amerikano ang demokrasya bilang ideolohiyang pampolitika. Nagkaroon din ng mga batas tungo sa Pilipinisasyon at nabigyan ng karapatan ang kababaihan na makaboto.</a:t>
            </a:r>
            <a:endParaRPr b="0" lang="en-PH" sz="1800" spc="-1" strike="noStrike">
              <a:solidFill>
                <a:srgbClr val="000000"/>
              </a:solidFill>
              <a:latin typeface="Lato"/>
              <a:ea typeface=""/>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
              </a:rPr>
              <a:t>Nagkaroon ng mga bagong teknolohiya at produktong Amerikano sa bansa tulad ng tranvia, camera, at </a:t>
            </a:r>
            <a:r>
              <a:rPr b="0" lang="en-PH" sz="1800" spc="-1" strike="noStrike">
                <a:solidFill>
                  <a:srgbClr val="000000"/>
                </a:solidFill>
                <a:latin typeface="Lato"/>
              </a:rPr>
              <a:t>iba pa.</a:t>
            </a:r>
            <a:endParaRPr b="0" lang="en-PH" sz="1800" spc="-1" strike="noStrike">
              <a:solidFill>
                <a:srgbClr val="000000"/>
              </a:solidFill>
              <a:latin typeface="Lato"/>
              <a:ea typeface=""/>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Binigyang-pansin ng mga Amerikano ang pagsasaayos ng mga parke, sistema ng sanitasyon, at edukasyon sa bansa.</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388836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Pamamahala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1003680" y="1519200"/>
            <a:ext cx="10051920" cy="31539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Ipinakilala ng mga Amerikano ang demokrasya bilang ideolohiyang pampolitika sa panahon ng kanilang pananakop sa Pilipinas . Sa ideolohiyang ito, ang kapangyarihan ng isang bansa o estado ay nasa kamay ng mga mamamayan.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rPr>
              <a:t>Taong 1899, </a:t>
            </a:r>
            <a:r>
              <a:rPr b="0" lang="en-PH" sz="1800" spc="-1" strike="noStrike">
                <a:solidFill>
                  <a:srgbClr val="000000"/>
                </a:solidFill>
                <a:latin typeface="Lato"/>
                <a:ea typeface=""/>
              </a:rPr>
              <a:t>sa pamamagitan ng </a:t>
            </a:r>
            <a:r>
              <a:rPr b="1" lang="en-PH" sz="1800" spc="-1" strike="noStrike">
                <a:solidFill>
                  <a:srgbClr val="000000"/>
                </a:solidFill>
                <a:latin typeface="Lato"/>
                <a:ea typeface=""/>
              </a:rPr>
              <a:t>Komisyong Schurman</a:t>
            </a:r>
            <a:r>
              <a:rPr b="0" lang="en-PH" sz="1800" spc="-1" strike="noStrike">
                <a:solidFill>
                  <a:srgbClr val="000000"/>
                </a:solidFill>
                <a:latin typeface="Lato"/>
                <a:ea typeface=""/>
              </a:rPr>
              <a:t>, dinala na nila sa Pilipinas ang kaisipan ng makatarungang kalayaan </a:t>
            </a:r>
            <a:r>
              <a:rPr b="0" i="1" lang="en-PH" sz="1800" spc="-1" strike="noStrike">
                <a:solidFill>
                  <a:srgbClr val="000000"/>
                </a:solidFill>
                <a:latin typeface="Lato"/>
                <a:ea typeface=""/>
              </a:rPr>
              <a:t>(rightful freedom)</a:t>
            </a:r>
            <a:r>
              <a:rPr b="0" lang="en-PH" sz="1800" spc="-1" strike="noStrike">
                <a:solidFill>
                  <a:srgbClr val="000000"/>
                </a:solidFill>
                <a:latin typeface="Lato"/>
                <a:ea typeface=""/>
              </a:rPr>
              <a:t> ng bawat Pilipino. Naatasan naman ang </a:t>
            </a:r>
            <a:r>
              <a:rPr b="0" lang="en-PH" sz="1800" spc="-1" strike="noStrike">
                <a:solidFill>
                  <a:srgbClr val="000000"/>
                </a:solidFill>
                <a:latin typeface="Lato"/>
              </a:rPr>
              <a:t>Komisyong Taft ng 1900 na pangasiwaan ang pagpapalit ng uri ng pamahalaan sa Pilipinas mula sa pamahalaang militar patungong pamahalaang sibil. Itinakda ng </a:t>
            </a:r>
            <a:r>
              <a:rPr b="1" lang="en-PH" sz="1800" spc="-1" strike="noStrike">
                <a:solidFill>
                  <a:srgbClr val="000000"/>
                </a:solidFill>
                <a:latin typeface="Lato"/>
                <a:ea typeface=""/>
              </a:rPr>
              <a:t>Philippine Bill of 1902</a:t>
            </a:r>
            <a:r>
              <a:rPr b="0" lang="en-PH" sz="1800" spc="-1" strike="noStrike">
                <a:solidFill>
                  <a:srgbClr val="000000"/>
                </a:solidFill>
                <a:latin typeface="Lato"/>
                <a:ea typeface=""/>
              </a:rPr>
              <a:t> o kilala rin bilang </a:t>
            </a:r>
            <a:r>
              <a:rPr b="1" lang="en-PH" sz="1800" spc="-1" strike="noStrike">
                <a:solidFill>
                  <a:srgbClr val="000000"/>
                </a:solidFill>
                <a:latin typeface="Lato"/>
                <a:ea typeface=""/>
              </a:rPr>
              <a:t>Batas Cooper</a:t>
            </a:r>
            <a:r>
              <a:rPr b="0" lang="en-PH" sz="1800" spc="-1" strike="noStrike">
                <a:solidFill>
                  <a:srgbClr val="000000"/>
                </a:solidFill>
                <a:latin typeface="Lato"/>
                <a:ea typeface=""/>
              </a:rPr>
              <a:t> ang pagbuo ng Philippine </a:t>
            </a:r>
            <a:r>
              <a:rPr b="0" lang="en-PH" sz="1800" spc="-1" strike="noStrike">
                <a:solidFill>
                  <a:srgbClr val="000000"/>
                </a:solidFill>
                <a:latin typeface="Lato"/>
              </a:rPr>
              <a:t>Assembly kung saan ang mga kasapi ay inihahalal.</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388836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9"/>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Pamamahala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1003680" y="1519200"/>
            <a:ext cx="10274760" cy="46857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Isinulong ni </a:t>
            </a:r>
            <a:r>
              <a:rPr b="1" lang="en-PH" sz="1800" spc="-1" strike="noStrike">
                <a:solidFill>
                  <a:srgbClr val="000000"/>
                </a:solidFill>
                <a:latin typeface="Lato"/>
                <a:ea typeface=""/>
              </a:rPr>
              <a:t>Gobernador-heneral Francis Burton Harrison</a:t>
            </a:r>
            <a:r>
              <a:rPr b="0" lang="en-PH" sz="1800" spc="-1" strike="noStrike">
                <a:solidFill>
                  <a:srgbClr val="000000"/>
                </a:solidFill>
                <a:latin typeface="Lato"/>
                <a:ea typeface=""/>
              </a:rPr>
              <a:t> ang polisiyang Pilipinisasyon. Kaya naman noong 1916, naisabatas ang Batas Jones na tuluyang nagpabago sa </a:t>
            </a:r>
            <a:r>
              <a:rPr b="1" lang="en-PH" sz="1800" spc="-1" strike="noStrike">
                <a:solidFill>
                  <a:srgbClr val="000000"/>
                </a:solidFill>
                <a:latin typeface="Lato"/>
                <a:ea typeface=""/>
              </a:rPr>
              <a:t>Philippine Commission</a:t>
            </a:r>
            <a:r>
              <a:rPr b="0" lang="en-PH" sz="1800" spc="-1" strike="noStrike">
                <a:solidFill>
                  <a:srgbClr val="000000"/>
                </a:solidFill>
                <a:latin typeface="Lato"/>
                <a:ea typeface=""/>
              </a:rPr>
              <a:t> patungong ganap na Senado. Mula sa dating mga tagasuri lamang, ang mga Pilipinong nahalal sa Senado ay ganap nang bumalangkas ng mga polisiya para sa Pilipinas. Mula naman 1933 hanggang 1934, ang mga batas na </a:t>
            </a:r>
            <a:r>
              <a:rPr b="1" lang="en-PH" sz="1800" spc="-1" strike="noStrike">
                <a:solidFill>
                  <a:srgbClr val="000000"/>
                </a:solidFill>
                <a:latin typeface="Lato"/>
                <a:ea typeface=""/>
              </a:rPr>
              <a:t>Batas Hare-Hawes-Cutting</a:t>
            </a:r>
            <a:r>
              <a:rPr b="0" lang="en-PH" sz="1800" spc="-1" strike="noStrike">
                <a:solidFill>
                  <a:srgbClr val="000000"/>
                </a:solidFill>
                <a:latin typeface="Lato"/>
                <a:ea typeface=""/>
              </a:rPr>
              <a:t> na nasundan ng </a:t>
            </a:r>
            <a:r>
              <a:rPr b="1" lang="en-PH" sz="1800" spc="-1" strike="noStrike">
                <a:solidFill>
                  <a:srgbClr val="000000"/>
                </a:solidFill>
                <a:latin typeface="Lato"/>
                <a:ea typeface=""/>
              </a:rPr>
              <a:t>Batas Tydings-</a:t>
            </a:r>
            <a:r>
              <a:rPr b="1" lang="en-PH" sz="1800" spc="-1" strike="noStrike">
                <a:solidFill>
                  <a:srgbClr val="000000"/>
                </a:solidFill>
                <a:latin typeface="Lato"/>
                <a:ea typeface="þèáþ"/>
              </a:rPr>
              <a:t>McDuffie</a:t>
            </a:r>
            <a:r>
              <a:rPr b="0" lang="en-PH" sz="1800" spc="-1" strike="noStrike">
                <a:solidFill>
                  <a:srgbClr val="000000"/>
                </a:solidFill>
                <a:latin typeface="Lato"/>
                <a:ea typeface=""/>
              </a:rPr>
              <a:t>, o kilala rin bilang </a:t>
            </a:r>
            <a:r>
              <a:rPr b="1" lang="en-PH" sz="1800" spc="-1" strike="noStrike">
                <a:solidFill>
                  <a:srgbClr val="000000"/>
                </a:solidFill>
                <a:latin typeface="Lato"/>
                <a:ea typeface=""/>
              </a:rPr>
              <a:t>Philippine Independence Act</a:t>
            </a:r>
            <a:r>
              <a:rPr b="0" lang="en-PH" sz="1800" spc="-1" strike="noStrike">
                <a:solidFill>
                  <a:srgbClr val="000000"/>
                </a:solidFill>
                <a:latin typeface="Lato"/>
                <a:ea typeface=""/>
              </a:rPr>
              <a:t>, ay binuo upang maihanda at sanayin ang mga Pilipino sa pagsasariling pamamahala sa loob ng 10 taon.</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Isa sa pinakamahalagang atas mula sa </a:t>
            </a:r>
            <a:r>
              <a:rPr b="1" lang="en-PH" sz="1800" spc="-1" strike="noStrike">
                <a:solidFill>
                  <a:srgbClr val="000000"/>
                </a:solidFill>
                <a:latin typeface="Lato"/>
                <a:ea typeface=""/>
              </a:rPr>
              <a:t>Saligang Batas 1935</a:t>
            </a:r>
            <a:r>
              <a:rPr b="0" lang="en-PH" sz="1800" spc="-1" strike="noStrike">
                <a:solidFill>
                  <a:srgbClr val="000000"/>
                </a:solidFill>
                <a:latin typeface="Lato"/>
                <a:ea typeface=""/>
              </a:rPr>
              <a:t>, ang Saligang Batas ng pamahalaang komonwelt, ay ang pagbibigay ng karapatan sa kababaihang </a:t>
            </a:r>
            <a:r>
              <a:rPr b="0" lang="en-PH" sz="1800" spc="-1" strike="noStrike">
                <a:solidFill>
                  <a:srgbClr val="000000"/>
                </a:solidFill>
                <a:latin typeface="Lato"/>
                <a:ea typeface=""/>
              </a:rPr>
              <a:t>makaboto at maihalal sa pamahalaan. Taong 1919 pa lamang ay ipinapanukala na </a:t>
            </a:r>
            <a:r>
              <a:rPr b="0" lang="en-PH" sz="1800" spc="-1" strike="noStrike">
                <a:solidFill>
                  <a:srgbClr val="000000"/>
                </a:solidFill>
                <a:latin typeface="Lato"/>
                <a:ea typeface=""/>
              </a:rPr>
              <a:t>ito sa pamahalaan ngunit noong 1933 lamang ito nabuo bilang </a:t>
            </a:r>
            <a:r>
              <a:rPr b="1" lang="en-PH" sz="1800" spc="-1" strike="noStrike">
                <a:solidFill>
                  <a:srgbClr val="000000"/>
                </a:solidFill>
                <a:latin typeface="Lato"/>
                <a:ea typeface=""/>
              </a:rPr>
              <a:t>Suffrage Bill</a:t>
            </a:r>
            <a:r>
              <a:rPr b="0" lang="en-PH" sz="1800" spc="-1" strike="noStrike">
                <a:solidFill>
                  <a:srgbClr val="000000"/>
                </a:solidFill>
                <a:latin typeface="Lato"/>
                <a:ea typeface=""/>
              </a:rPr>
              <a:t>. Taong 1937 noong ito ay tuluyang naisabatas. Dahil dito, isa ang bansang Pilipinas sa mga naunang bansa o estado sa buong daigdig na nagkaloob ng karapatan sa kababaihan na bumoto.</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356976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1" name="Rectangle 11"/>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Kabuhayan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txBox="1"/>
          <p:nvPr/>
        </p:nvSpPr>
        <p:spPr>
          <a:xfrm>
            <a:off x="1003680" y="1519200"/>
            <a:ext cx="10274760" cy="46857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Isinakatuparan din ng </a:t>
            </a:r>
            <a:r>
              <a:rPr b="1" lang="en-PH" sz="1800" spc="-1" strike="noStrike">
                <a:solidFill>
                  <a:srgbClr val="000000"/>
                </a:solidFill>
                <a:latin typeface="Lato"/>
                <a:ea typeface=""/>
              </a:rPr>
              <a:t>Komisyong Taft</a:t>
            </a:r>
            <a:r>
              <a:rPr b="0" lang="en-PH" sz="1800" spc="-1" strike="noStrike">
                <a:solidFill>
                  <a:srgbClr val="000000"/>
                </a:solidFill>
                <a:latin typeface="Lato"/>
                <a:ea typeface=""/>
              </a:rPr>
              <a:t> noong 1900 ang pagbili sa malalawak na lupain na pagmamay-ari ng mga prayle. Ang mga lupaing ito ay nasa pagmamayari ng mga prayle noong sila ay makapangyarihan pa sa lipunan. Binili ito ng mga Amerikano at ipinamahagi sa mga Pilipino. Upang palawigin pa at bigyan ng maayos na alituntunin ang pagsasapubliko ng mga lupaing ito, ipinagtibay pa ang ilan pang mga batas gaya ng </a:t>
            </a:r>
            <a:r>
              <a:rPr b="1" lang="en-PH" sz="1800" spc="-1" strike="noStrike">
                <a:solidFill>
                  <a:srgbClr val="000000"/>
                </a:solidFill>
                <a:latin typeface="Lato"/>
                <a:ea typeface=""/>
              </a:rPr>
              <a:t>Public Land Act</a:t>
            </a:r>
            <a:r>
              <a:rPr b="0" lang="en-PH" sz="1800" spc="-1" strike="noStrike">
                <a:solidFill>
                  <a:srgbClr val="000000"/>
                </a:solidFill>
                <a:latin typeface="Lato"/>
                <a:ea typeface=""/>
              </a:rPr>
              <a:t> at </a:t>
            </a:r>
            <a:r>
              <a:rPr b="1" lang="en-PH" sz="1800" spc="-1" strike="noStrike">
                <a:solidFill>
                  <a:srgbClr val="000000"/>
                </a:solidFill>
                <a:latin typeface="Lato"/>
                <a:ea typeface=""/>
              </a:rPr>
              <a:t>Friar Land Act</a:t>
            </a:r>
            <a:r>
              <a:rPr b="0" lang="en-PH" sz="1800" spc="-1" strike="noStrike">
                <a:solidFill>
                  <a:srgbClr val="000000"/>
                </a:solidFill>
                <a:latin typeface="Lato"/>
                <a:ea typeface=""/>
              </a:rPr>
              <a:t>. Nabuo rin ang sistemang </a:t>
            </a:r>
            <a:r>
              <a:rPr b="1" lang="en-PH" sz="1800" spc="-1" strike="noStrike">
                <a:solidFill>
                  <a:srgbClr val="000000"/>
                </a:solidFill>
                <a:latin typeface="Lato"/>
                <a:ea typeface=""/>
              </a:rPr>
              <a:t>“kasama”</a:t>
            </a:r>
            <a:r>
              <a:rPr b="0" lang="en-PH" sz="1800" spc="-1" strike="noStrike">
                <a:solidFill>
                  <a:srgbClr val="000000"/>
                </a:solidFill>
                <a:latin typeface="Lato"/>
                <a:ea typeface=""/>
              </a:rPr>
              <a:t> na naging mapang-abuso sa mga magsasaka dahil sa sobrang pagpapatubo at pang-aapi ng mga haciendero.</a:t>
            </a:r>
            <a:endParaRPr b="0" lang="en-PH" sz="1800" spc="-1" strike="noStrike">
              <a:solidFill>
                <a:srgbClr val="000000"/>
              </a:solidFill>
              <a:latin typeface="Lato"/>
              <a:ea typeface=""/>
            </a:endParaRPr>
          </a:p>
          <a:p>
            <a:pPr marL="216000" indent="-216000">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Siniguro naman ng Estados Unidos ang malayang kalakalan nila sa Pilipinas. Noong 1909, nilagdaan at ipinatupad ang </a:t>
            </a:r>
            <a:r>
              <a:rPr b="1" lang="en-PH" sz="1800" spc="-1" strike="noStrike">
                <a:solidFill>
                  <a:srgbClr val="000000"/>
                </a:solidFill>
                <a:latin typeface="Lato"/>
                <a:ea typeface=""/>
              </a:rPr>
              <a:t>Batas Payne-Aldrich</a:t>
            </a:r>
            <a:r>
              <a:rPr b="0" lang="en-PH" sz="1800" spc="-1" strike="noStrike">
                <a:solidFill>
                  <a:srgbClr val="000000"/>
                </a:solidFill>
                <a:latin typeface="Lato"/>
                <a:ea typeface=""/>
              </a:rPr>
              <a:t>. Ayon sa batas na ito, ang mga produkto, maliban sa palay, mula sa Estados Unidos ay makapapasok sa Pilipinas nang walang taripa o buwis kahit gaano pa ito karami. Dahil dito, dumagsa sa Pilipinas ang mga produkto mula sa Estados Unidos na tinawag ng mga Pilipino na </a:t>
            </a:r>
            <a:r>
              <a:rPr b="0" i="1" lang="en-PH" sz="1800" spc="-1" strike="noStrike">
                <a:solidFill>
                  <a:srgbClr val="000000"/>
                </a:solidFill>
                <a:latin typeface="Lato"/>
                <a:ea typeface=""/>
              </a:rPr>
              <a:t>stateside</a:t>
            </a:r>
            <a:r>
              <a:rPr b="0" lang="en-PH" sz="1800" spc="-1" strike="noStrike">
                <a:solidFill>
                  <a:srgbClr val="000000"/>
                </a:solidFill>
                <a:latin typeface="Lato"/>
                <a:ea typeface=""/>
              </a:rPr>
              <a:t>. Noong 1913, ipinatupad naman ang </a:t>
            </a:r>
            <a:r>
              <a:rPr b="1" lang="en-PH" sz="1800" spc="-1" strike="noStrike">
                <a:solidFill>
                  <a:srgbClr val="000000"/>
                </a:solidFill>
                <a:latin typeface="Lato"/>
                <a:ea typeface=""/>
              </a:rPr>
              <a:t>Batas Underwood- Simmons</a:t>
            </a:r>
            <a:r>
              <a:rPr b="0" lang="en-PH" sz="1800" spc="-1" strike="noStrike">
                <a:solidFill>
                  <a:srgbClr val="000000"/>
                </a:solidFill>
                <a:latin typeface="Lato"/>
                <a:ea typeface=""/>
              </a:rPr>
              <a:t> na nag-aalis sa </a:t>
            </a:r>
            <a:r>
              <a:rPr b="0" i="1" lang="en-PH" sz="1800" spc="-1" strike="noStrike">
                <a:solidFill>
                  <a:srgbClr val="000000"/>
                </a:solidFill>
                <a:latin typeface="Lato"/>
                <a:ea typeface=""/>
              </a:rPr>
              <a:t>quota</a:t>
            </a:r>
            <a:r>
              <a:rPr b="0" lang="en-PH" sz="1800" spc="-1" strike="noStrike">
                <a:solidFill>
                  <a:srgbClr val="000000"/>
                </a:solidFill>
                <a:latin typeface="Lato"/>
                <a:ea typeface=""/>
              </a:rPr>
              <a:t> sa asukal at tabako. </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2"/>
          <p:cNvSpPr/>
          <p:nvPr/>
        </p:nvSpPr>
        <p:spPr>
          <a:xfrm>
            <a:off x="-113040" y="532080"/>
            <a:ext cx="360180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13"/>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Kabuhayan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1003680" y="1519200"/>
            <a:ext cx="6260400" cy="37666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Nagdala rin ang mga Amerikano ng mga makabagong </a:t>
            </a:r>
            <a:r>
              <a:rPr b="1" lang="en-PH" sz="1800" spc="-1" strike="noStrike">
                <a:solidFill>
                  <a:srgbClr val="000000"/>
                </a:solidFill>
                <a:latin typeface="Lato"/>
                <a:ea typeface=""/>
              </a:rPr>
              <a:t>teknolohiya</a:t>
            </a:r>
            <a:r>
              <a:rPr b="0" lang="en-PH" sz="1800" spc="-1" strike="noStrike">
                <a:solidFill>
                  <a:srgbClr val="000000"/>
                </a:solidFill>
                <a:latin typeface="Lato"/>
                <a:ea typeface=""/>
              </a:rPr>
              <a:t> sa Pilipinas. Sa panahon ng kanilang pananakop, gumamit sila ng makabagong anyo ng </a:t>
            </a:r>
            <a:r>
              <a:rPr b="0" i="1" lang="en-PH" sz="1800" spc="-1" strike="noStrike">
                <a:solidFill>
                  <a:srgbClr val="000000"/>
                </a:solidFill>
                <a:latin typeface="Lato"/>
                <a:ea typeface=""/>
              </a:rPr>
              <a:t>camera</a:t>
            </a:r>
            <a:r>
              <a:rPr b="0" lang="en-PH" sz="1800" spc="-1" strike="noStrike">
                <a:solidFill>
                  <a:srgbClr val="000000"/>
                </a:solidFill>
                <a:latin typeface="Lato"/>
                <a:ea typeface=""/>
              </a:rPr>
              <a:t> at </a:t>
            </a:r>
            <a:r>
              <a:rPr b="0" i="1" lang="en-PH" sz="1800" spc="-1" strike="noStrike">
                <a:solidFill>
                  <a:srgbClr val="000000"/>
                </a:solidFill>
                <a:latin typeface="Lato"/>
                <a:ea typeface=""/>
              </a:rPr>
              <a:t>photography</a:t>
            </a:r>
            <a:r>
              <a:rPr b="0" lang="en-PH" sz="1800" spc="-1" strike="noStrike">
                <a:solidFill>
                  <a:srgbClr val="000000"/>
                </a:solidFill>
                <a:latin typeface="Lato"/>
                <a:ea typeface=""/>
              </a:rPr>
              <a:t> o pagkuha ng larawan. Ipinakilala rin nila ang mga makabagong anyo ng transportasyon gaya ng</a:t>
            </a:r>
            <a:r>
              <a:rPr b="0" i="1" lang="en-PH" sz="1800" spc="-1" strike="noStrike">
                <a:solidFill>
                  <a:srgbClr val="000000"/>
                </a:solidFill>
                <a:latin typeface="Lato"/>
                <a:ea typeface=""/>
              </a:rPr>
              <a:t> tranvia</a:t>
            </a:r>
            <a:r>
              <a:rPr b="0" lang="en-PH" sz="1800" spc="-1" strike="noStrike">
                <a:solidFill>
                  <a:srgbClr val="000000"/>
                </a:solidFill>
                <a:latin typeface="Lato"/>
                <a:ea typeface=""/>
              </a:rPr>
              <a:t>, kotse, at eroplano. Higit na pinabilis nito ang paglalakbay sa kapuluan maging patungo sa ibang bansa. Ang dating </a:t>
            </a:r>
            <a:r>
              <a:rPr b="1" lang="en-PH" sz="1800" spc="-1" strike="noStrike">
                <a:solidFill>
                  <a:srgbClr val="000000"/>
                </a:solidFill>
                <a:latin typeface="Lato"/>
                <a:ea typeface=""/>
              </a:rPr>
              <a:t>Manila-Dagupan Railway Company</a:t>
            </a:r>
            <a:r>
              <a:rPr b="0" lang="en-PH" sz="1800" spc="-1" strike="noStrike">
                <a:solidFill>
                  <a:srgbClr val="000000"/>
                </a:solidFill>
                <a:latin typeface="Lato"/>
                <a:ea typeface=""/>
              </a:rPr>
              <a:t> ay pinaunlad upang mas maging mabilis at maayos ang paglalakbay lulan ng tren. Noong 1936 ay binuo ang </a:t>
            </a:r>
            <a:r>
              <a:rPr b="1" lang="en-PH" sz="1800" spc="-1" strike="noStrike">
                <a:solidFill>
                  <a:srgbClr val="000000"/>
                </a:solidFill>
                <a:latin typeface="Lato"/>
                <a:ea typeface=""/>
              </a:rPr>
              <a:t>National Power Corporation </a:t>
            </a:r>
            <a:r>
              <a:rPr b="0" lang="en-PH" sz="1800" spc="-1" strike="noStrike">
                <a:solidFill>
                  <a:srgbClr val="000000"/>
                </a:solidFill>
                <a:latin typeface="Lato"/>
                <a:ea typeface=""/>
              </a:rPr>
              <a:t>upang gawing mas maayos ang daloy ng koryente sa bansa.</a:t>
            </a:r>
            <a:endParaRPr b="0" lang="en-PH" sz="1800" spc="-1" strike="noStrike">
              <a:solidFill>
                <a:srgbClr val="000000"/>
              </a:solidFill>
              <a:latin typeface="Lato"/>
              <a:ea typeface=""/>
            </a:endParaRPr>
          </a:p>
        </p:txBody>
      </p:sp>
      <p:pic>
        <p:nvPicPr>
          <p:cNvPr id="146" name="" descr=""/>
          <p:cNvPicPr/>
          <p:nvPr/>
        </p:nvPicPr>
        <p:blipFill>
          <a:blip r:embed="rId1"/>
          <a:stretch/>
        </p:blipFill>
        <p:spPr>
          <a:xfrm>
            <a:off x="7553160" y="1711440"/>
            <a:ext cx="4033080" cy="2409120"/>
          </a:xfrm>
          <a:prstGeom prst="rect">
            <a:avLst/>
          </a:prstGeom>
          <a:ln w="0">
            <a:noFill/>
          </a:ln>
        </p:spPr>
      </p:pic>
      <p:sp>
        <p:nvSpPr>
          <p:cNvPr id="147" name=""/>
          <p:cNvSpPr txBox="1"/>
          <p:nvPr/>
        </p:nvSpPr>
        <p:spPr>
          <a:xfrm>
            <a:off x="7808400" y="4178160"/>
            <a:ext cx="3276000" cy="189720"/>
          </a:xfrm>
          <a:prstGeom prst="rect">
            <a:avLst/>
          </a:prstGeom>
          <a:noFill/>
          <a:ln w="0">
            <a:noFill/>
          </a:ln>
        </p:spPr>
        <p:txBody>
          <a:bodyPr lIns="90000" rIns="90000" tIns="45000" bIns="45000" anchor="t">
            <a:noAutofit/>
          </a:bodyPr>
          <a:p>
            <a:r>
              <a:rPr b="0" lang="en-PH" sz="700" spc="-1" strike="noStrike">
                <a:solidFill>
                  <a:srgbClr val="000000"/>
                </a:solidFill>
                <a:latin typeface=""/>
                <a:ea typeface=""/>
              </a:rPr>
              <a:t>LeRoy, James A. (James Alfred), 1875-1909, No restrictions, via Wikimedia Commons</a:t>
            </a:r>
            <a:endParaRPr b="0" lang="en-PH" sz="700" spc="-1" strike="noStrike">
              <a:solidFill>
                <a:srgbClr val="000000"/>
              </a:solidFill>
              <a:latin typeface=""/>
              <a:ea typeface=""/>
            </a:endParaRPr>
          </a:p>
        </p:txBody>
      </p:sp>
      <p:sp>
        <p:nvSpPr>
          <p:cNvPr id="148" name=""/>
          <p:cNvSpPr txBox="1"/>
          <p:nvPr/>
        </p:nvSpPr>
        <p:spPr>
          <a:xfrm>
            <a:off x="7548480" y="4498560"/>
            <a:ext cx="3923640" cy="643320"/>
          </a:xfrm>
          <a:prstGeom prst="rect">
            <a:avLst/>
          </a:prstGeom>
          <a:noFill/>
          <a:ln w="0">
            <a:noFill/>
          </a:ln>
        </p:spPr>
        <p:txBody>
          <a:bodyPr lIns="90000" rIns="90000" tIns="45000" bIns="45000" anchor="t">
            <a:noAutofit/>
          </a:bodyPr>
          <a:p>
            <a:pPr algn="ctr"/>
            <a:r>
              <a:rPr b="0" i="1" lang="en-PH" sz="1300" spc="-1" strike="noStrike">
                <a:solidFill>
                  <a:srgbClr val="000000"/>
                </a:solidFill>
                <a:latin typeface="Lato"/>
              </a:rPr>
              <a:t>Ang tranvia ay isa sa mga pampublikong sasakyan noong panahon ng mga Amerikano na pinatatakbo gamit ang koryente.</a:t>
            </a:r>
            <a:endParaRPr b="0" i="1" lang="en-PH" sz="13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4"/>
          <p:cNvSpPr/>
          <p:nvPr/>
        </p:nvSpPr>
        <p:spPr>
          <a:xfrm>
            <a:off x="-113040" y="532080"/>
            <a:ext cx="283716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0" name="Rectangle 16"/>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Lipunan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txBox="1"/>
          <p:nvPr/>
        </p:nvSpPr>
        <p:spPr>
          <a:xfrm>
            <a:off x="827280" y="1631520"/>
            <a:ext cx="10387440" cy="37666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Sinimulan ng Komisyong Taft ng 1900 ang pagbalangkas at pagbuo </a:t>
            </a:r>
            <a:r>
              <a:rPr b="0" lang="en-PH" sz="1800" spc="-1" strike="noStrike">
                <a:solidFill>
                  <a:srgbClr val="000000"/>
                </a:solidFill>
                <a:latin typeface="Lato"/>
              </a:rPr>
              <a:t>ng magaganda at malulusog na lungsod sa Pilipinas. Sa pangunguna ng mga arkitektong sina </a:t>
            </a:r>
            <a:r>
              <a:rPr b="1" lang="en-PH" sz="1800" spc="-1" strike="noStrike">
                <a:solidFill>
                  <a:srgbClr val="000000"/>
                </a:solidFill>
                <a:latin typeface="Lato"/>
              </a:rPr>
              <a:t>Daniel Burnham, Edward Parsons</a:t>
            </a:r>
            <a:r>
              <a:rPr b="0" lang="en-PH" sz="1800" spc="-1" strike="noStrike">
                <a:solidFill>
                  <a:srgbClr val="000000"/>
                </a:solidFill>
                <a:latin typeface="Lato"/>
              </a:rPr>
              <a:t>, at </a:t>
            </a:r>
            <a:r>
              <a:rPr b="1" lang="en-PH" sz="1800" spc="-1" strike="noStrike">
                <a:solidFill>
                  <a:srgbClr val="000000"/>
                </a:solidFill>
                <a:latin typeface="Lato"/>
              </a:rPr>
              <a:t>Juan Arellano</a:t>
            </a:r>
            <a:r>
              <a:rPr b="0" lang="en-PH" sz="1800" spc="-1" strike="noStrike">
                <a:solidFill>
                  <a:srgbClr val="000000"/>
                </a:solidFill>
                <a:latin typeface="Lato"/>
              </a:rPr>
              <a:t>, nagplano at nagpatayo ang mga Amerikano ng mga gusali at iba pang impraestruktura sa Maynila na sumisimbolo sa mithiin nilang gawing sibilisado ang mga Pilipino.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Pinangunahan naman ni </a:t>
            </a:r>
            <a:r>
              <a:rPr b="1" lang="en-PH" sz="1800" spc="-1" strike="noStrike">
                <a:solidFill>
                  <a:srgbClr val="000000"/>
                </a:solidFill>
                <a:latin typeface="Lato"/>
                <a:ea typeface=""/>
              </a:rPr>
              <a:t>Dean Worcester</a:t>
            </a:r>
            <a:r>
              <a:rPr b="0" lang="en-PH" sz="1800" spc="-1" strike="noStrike">
                <a:solidFill>
                  <a:srgbClr val="000000"/>
                </a:solidFill>
                <a:latin typeface="Lato"/>
                <a:ea typeface=""/>
              </a:rPr>
              <a:t> ang mga programang </a:t>
            </a:r>
            <a:r>
              <a:rPr b="0" lang="en-PH" sz="1800" spc="-1" strike="noStrike">
                <a:solidFill>
                  <a:srgbClr val="000000"/>
                </a:solidFill>
                <a:latin typeface="Lato"/>
                <a:ea typeface=""/>
              </a:rPr>
              <a:t>pangkalusugan sa Pilipinas gaya ng sanitasyon, pagbabakuna, at pagkakaroon ng </a:t>
            </a:r>
            <a:r>
              <a:rPr b="0" i="1" lang="en-PH" sz="1800" spc="-1" strike="noStrike">
                <a:solidFill>
                  <a:srgbClr val="000000"/>
                </a:solidFill>
                <a:latin typeface="Lato"/>
                <a:ea typeface=""/>
              </a:rPr>
              <a:t>sanatorium</a:t>
            </a:r>
            <a:r>
              <a:rPr b="0" lang="en-PH" sz="1800" spc="-1" strike="noStrike">
                <a:solidFill>
                  <a:srgbClr val="000000"/>
                </a:solidFill>
                <a:latin typeface="Lato"/>
                <a:ea typeface=""/>
              </a:rPr>
              <a:t> at </a:t>
            </a:r>
            <a:r>
              <a:rPr b="0" i="1" lang="en-PH" sz="1800" spc="-1" strike="noStrike">
                <a:solidFill>
                  <a:srgbClr val="000000"/>
                </a:solidFill>
                <a:latin typeface="Lato"/>
                <a:ea typeface=""/>
              </a:rPr>
              <a:t>leprosarium colony</a:t>
            </a:r>
            <a:r>
              <a:rPr b="0" lang="en-PH" sz="1800" spc="-1" strike="noStrike">
                <a:solidFill>
                  <a:srgbClr val="000000"/>
                </a:solidFill>
                <a:latin typeface="Lato"/>
                <a:ea typeface=""/>
              </a:rPr>
              <a:t>, mga pook kung saan nananatili ang mga taong may nakahahawang sakit , gaya ng Culion Leper Colony sa Palawan.</a:t>
            </a:r>
            <a:endParaRPr b="0" lang="en-PH" sz="1800" spc="-1" strike="noStrike">
              <a:solidFill>
                <a:srgbClr val="000000"/>
              </a:solidFill>
              <a:latin typeface="Lato"/>
              <a:ea typeface=""/>
            </a:endParaRPr>
          </a:p>
          <a:p>
            <a:pPr algn="just"/>
            <a:endParaRPr b="0" lang="en-PH" sz="1800" spc="-1" strike="noStrike">
              <a:solidFill>
                <a:srgbClr val="000000"/>
              </a:solidFill>
              <a:latin typeface="Lato"/>
              <a:ea typeface=""/>
            </a:endParaRPr>
          </a:p>
          <a:p>
            <a:pPr algn="just"/>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8"/>
          <p:cNvSpPr/>
          <p:nvPr/>
        </p:nvSpPr>
        <p:spPr>
          <a:xfrm>
            <a:off x="-113040" y="532080"/>
            <a:ext cx="283716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3" name="Rectangle 19"/>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Lipunan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txBox="1"/>
          <p:nvPr/>
        </p:nvSpPr>
        <p:spPr>
          <a:xfrm>
            <a:off x="827280" y="1631520"/>
            <a:ext cx="10387440" cy="3460320"/>
          </a:xfrm>
          <a:prstGeom prst="rect">
            <a:avLst/>
          </a:prstGeom>
          <a:noFill/>
          <a:ln w="0">
            <a:noFill/>
          </a:ln>
        </p:spPr>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
              </a:rPr>
              <a:t>Nilaman din ng mga komisyong binuo para sa Pilipinas ang pagpapatupad ng libreng pampublikong edukasyon para sa mga Pilipino. Ang </a:t>
            </a:r>
            <a:r>
              <a:rPr b="1" lang="en-PH" sz="1800" spc="-1" strike="noStrike">
                <a:solidFill>
                  <a:srgbClr val="000000"/>
                </a:solidFill>
                <a:latin typeface="Lato"/>
                <a:ea typeface=""/>
              </a:rPr>
              <a:t>Komisyong Taft</a:t>
            </a:r>
            <a:r>
              <a:rPr b="0" lang="en-PH" sz="1800" spc="-1" strike="noStrike">
                <a:solidFill>
                  <a:srgbClr val="000000"/>
                </a:solidFill>
                <a:latin typeface="Lato"/>
                <a:ea typeface=""/>
              </a:rPr>
              <a:t> ang bumuo sa </a:t>
            </a:r>
            <a:r>
              <a:rPr b="1" i="1" lang="en-PH" sz="1800" spc="-1" strike="noStrike">
                <a:solidFill>
                  <a:srgbClr val="000000"/>
                </a:solidFill>
                <a:latin typeface="Lato"/>
                <a:ea typeface=""/>
              </a:rPr>
              <a:t>Department of Public Instruction</a:t>
            </a:r>
            <a:r>
              <a:rPr b="0" lang="en-PH" sz="1800" spc="-1" strike="noStrike">
                <a:solidFill>
                  <a:srgbClr val="000000"/>
                </a:solidFill>
                <a:latin typeface="Lato"/>
                <a:ea typeface=""/>
              </a:rPr>
              <a:t> noong 1901 na siyang nangasiwa sa pagkakaloob ng libreng pampublikong edukasyon sa mga mamamayan ng bansa. </a:t>
            </a:r>
            <a:endParaRPr b="0" lang="en-PH" sz="1800" spc="-1" strike="noStrike">
              <a:solidFill>
                <a:srgbClr val="000000"/>
              </a:solidFill>
              <a:latin typeface="Lato"/>
              <a:ea typeface=""/>
            </a:endParaRPr>
          </a:p>
          <a:p>
            <a:pPr marL="216000" indent="-216000" algn="just">
              <a:lnSpc>
                <a:spcPct val="100000"/>
              </a:lnSpc>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
              </a:rPr>
              <a:t>Sa taon ding iyon dumating sa kapuluan ang </a:t>
            </a:r>
            <a:r>
              <a:rPr b="1" lang="en-PH" sz="1800" spc="-1" strike="noStrike">
                <a:solidFill>
                  <a:srgbClr val="000000"/>
                </a:solidFill>
                <a:latin typeface="Lato"/>
                <a:ea typeface=""/>
              </a:rPr>
              <a:t>Thomasites</a:t>
            </a:r>
            <a:r>
              <a:rPr b="0" lang="en-PH" sz="1800" spc="-1" strike="noStrike">
                <a:solidFill>
                  <a:srgbClr val="000000"/>
                </a:solidFill>
                <a:latin typeface="Lato"/>
                <a:ea typeface=""/>
              </a:rPr>
              <a:t>, ang mga sundalong lulan ng barkong Thomas na naging unang mga gurong Amerikano sa Pilipinas. Tinuruan ng mga Amerikano ng wikang Ingles ang mga Pilipino sapagkat naniniwala silang ito ang wika ng kaunlaran at ng pagiging sibilisado. Sa Saligang Batas ng 1935, ang mga pambansang wika sa Pilipinas ay Espanyol at Ingles. Taong 1937 noong ito ay ipinanukalang baguhin ni Manuel Quezon patungong </a:t>
            </a:r>
            <a:r>
              <a:rPr b="1" lang="en-PH" sz="1800" spc="-1" strike="noStrike">
                <a:solidFill>
                  <a:srgbClr val="000000"/>
                </a:solidFill>
                <a:latin typeface="Lato"/>
                <a:ea typeface=""/>
              </a:rPr>
              <a:t>Filipino</a:t>
            </a:r>
            <a:r>
              <a:rPr b="0" lang="en-PH" sz="1800" spc="-1" strike="noStrike">
                <a:solidFill>
                  <a:srgbClr val="000000"/>
                </a:solidFill>
                <a:latin typeface="Lato"/>
                <a:ea typeface=""/>
              </a:rPr>
              <a:t> na nakabatay sa wikang Tagalog.</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20"/>
          <p:cNvSpPr/>
          <p:nvPr/>
        </p:nvSpPr>
        <p:spPr>
          <a:xfrm>
            <a:off x="-113040" y="532080"/>
            <a:ext cx="283716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6" name="Rectangle 21"/>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Lipunan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7" name=""/>
          <p:cNvSpPr txBox="1"/>
          <p:nvPr/>
        </p:nvSpPr>
        <p:spPr>
          <a:xfrm>
            <a:off x="827280" y="1631520"/>
            <a:ext cx="10387440" cy="284760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Naging interesado rin ang mga Amerikano sa mga tinagurian nilang </a:t>
            </a:r>
            <a:r>
              <a:rPr b="1" i="1" lang="en-PH" sz="1800" spc="-1" strike="noStrike">
                <a:solidFill>
                  <a:srgbClr val="000000"/>
                </a:solidFill>
                <a:latin typeface="Lato"/>
                <a:ea typeface=""/>
              </a:rPr>
              <a:t>non-Christian tribes</a:t>
            </a:r>
            <a:r>
              <a:rPr b="0" lang="en-PH" sz="1800" spc="-1" strike="noStrike">
                <a:solidFill>
                  <a:srgbClr val="000000"/>
                </a:solidFill>
                <a:latin typeface="Lato"/>
                <a:ea typeface=""/>
              </a:rPr>
              <a:t>, o mga katutubong pangkat sa iba’t ibang panig ng Pilipinas na hindi nasakop at nabinyagan bilang mga Kristiyano ng mga Espanyol. Itinuring nila ang mga ito na mga paksang dapat aralin upang maipakita ang pag-unlad ng mga pamayanan. Malimit nilang ihambing ang mga katutubong pangkat bilang primitibo sa mga Amerikano, na sa kanilang pananaw ay mga sibilisado.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Sa ilalim naman ng </a:t>
            </a:r>
            <a:r>
              <a:rPr b="1" lang="en-PH" sz="1800" spc="-1" strike="noStrike">
                <a:solidFill>
                  <a:srgbClr val="000000"/>
                </a:solidFill>
                <a:latin typeface="Lato"/>
                <a:ea typeface=""/>
              </a:rPr>
              <a:t>Kasunduang Bates</a:t>
            </a:r>
            <a:r>
              <a:rPr b="0" lang="en-PH" sz="1800" spc="-1" strike="noStrike">
                <a:solidFill>
                  <a:srgbClr val="000000"/>
                </a:solidFill>
                <a:latin typeface="Lato"/>
                <a:ea typeface=""/>
              </a:rPr>
              <a:t>, kinilala ng mga Muslim sa Sulu ang kapangyarihan ng mga Amerikano sa kapuluan kapalit ng hindi pakikialam ng mga dayuhan. Ito ang nagin simula ng tuluyang pananakop ng mga Amerikano sa mga lupain ng mga Muslim sa Mindanao.</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15"/>
          <p:cNvSpPr/>
          <p:nvPr/>
        </p:nvSpPr>
        <p:spPr>
          <a:xfrm>
            <a:off x="-113040" y="552240"/>
            <a:ext cx="38901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Rectangle 192"/>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0" name="Rectangle 193"/>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1" name="Rectangle 194"/>
          <p:cNvSpPr/>
          <p:nvPr/>
        </p:nvSpPr>
        <p:spPr>
          <a:xfrm>
            <a:off x="720000" y="1496160"/>
            <a:ext cx="10970280" cy="693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2" name=""/>
          <p:cNvSpPr txBox="1"/>
          <p:nvPr/>
        </p:nvSpPr>
        <p:spPr>
          <a:xfrm>
            <a:off x="916560" y="1753200"/>
            <a:ext cx="10170720" cy="304848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1800" spc="-1" strike="noStrike">
                <a:solidFill>
                  <a:srgbClr val="000000"/>
                </a:solidFill>
                <a:latin typeface="Lato"/>
              </a:rPr>
              <a:t>I. Panuto: Sagutin ang sumusunod na tanong.</a:t>
            </a:r>
            <a:endParaRPr b="0" lang="en-PH" sz="1800" spc="-1" strike="noStrike">
              <a:solidFill>
                <a:srgbClr val="000000"/>
              </a:solidFill>
              <a:latin typeface="Lato"/>
              <a:ea typeface=""/>
            </a:endParaRPr>
          </a:p>
          <a:p>
            <a:pPr marL="216000" indent="-216000" algn="just">
              <a:lnSpc>
                <a:spcPct val="100000"/>
              </a:lnSpc>
              <a:spcBef>
                <a:spcPts val="1134"/>
              </a:spcBef>
              <a:spcAft>
                <a:spcPts val="1134"/>
              </a:spcAft>
              <a:buClr>
                <a:srgbClr val="000000"/>
              </a:buClr>
              <a:buFont typeface="StarSymbol"/>
              <a:buAutoNum type="arabicPeriod"/>
            </a:pPr>
            <a:r>
              <a:rPr b="0" lang="en-PH" sz="1800" spc="-1" strike="noStrike">
                <a:solidFill>
                  <a:srgbClr val="000000"/>
                </a:solidFill>
                <a:latin typeface="Lato"/>
              </a:rPr>
              <a:t>Ano-ano ang mahahalagang programa at patakarang pampolitika ang ipinatupad ng mga Amerikano sa Pilipinas na nakapagpabago sa pamumuhay ng mga Pilipino?</a:t>
            </a:r>
            <a:endParaRPr b="0" lang="en-PH" sz="1800" spc="-1" strike="noStrike">
              <a:solidFill>
                <a:srgbClr val="000000"/>
              </a:solidFill>
              <a:latin typeface="Lato"/>
              <a:ea typeface=""/>
            </a:endParaRPr>
          </a:p>
          <a:p>
            <a:pPr marL="216000" indent="-216000" algn="just">
              <a:lnSpc>
                <a:spcPct val="100000"/>
              </a:lnSpc>
              <a:spcBef>
                <a:spcPts val="1134"/>
              </a:spcBef>
              <a:spcAft>
                <a:spcPts val="1134"/>
              </a:spcAft>
              <a:buClr>
                <a:srgbClr val="000000"/>
              </a:buClr>
              <a:buFont typeface="StarSymbol"/>
              <a:buAutoNum type="arabicPeriod"/>
            </a:pPr>
            <a:r>
              <a:rPr b="0" lang="en-PH" sz="1800" spc="-1" strike="noStrike">
                <a:solidFill>
                  <a:srgbClr val="000000"/>
                </a:solidFill>
                <a:latin typeface="Lato"/>
              </a:rPr>
              <a:t>Sa paanong paraan naapektuhan ng mga programa at patakarang pangkabuhayan ang pamumuhay ng mga Pilipino?</a:t>
            </a:r>
            <a:endParaRPr b="0" lang="en-PH" sz="1800" spc="-1" strike="noStrike">
              <a:solidFill>
                <a:srgbClr val="000000"/>
              </a:solidFill>
              <a:latin typeface="Lato"/>
              <a:ea typeface=""/>
            </a:endParaRPr>
          </a:p>
          <a:p>
            <a:pPr marL="216000" indent="-216000" algn="just">
              <a:lnSpc>
                <a:spcPct val="100000"/>
              </a:lnSpc>
              <a:spcBef>
                <a:spcPts val="1134"/>
              </a:spcBef>
              <a:spcAft>
                <a:spcPts val="1134"/>
              </a:spcAft>
              <a:buClr>
                <a:srgbClr val="000000"/>
              </a:buClr>
              <a:buFont typeface="StarSymbol"/>
              <a:buAutoNum type="arabicPeriod"/>
            </a:pPr>
            <a:r>
              <a:rPr b="0" lang="en-PH" sz="1800" spc="-1" strike="noStrike">
                <a:solidFill>
                  <a:srgbClr val="000000"/>
                </a:solidFill>
                <a:latin typeface="Lato"/>
              </a:rPr>
              <a:t>Ano-anong bahagi ng lipunang Pilipino ang binigyang-pansin ng mga Amerikano sa kanilang pamamahala sa Pilipinas?</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1852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2023-03-25T08:26:38Z</dcterms:modified>
  <cp:revision>205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