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sldIdLst>
    <p:sldId id="256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1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6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22"/>
    <p:restoredTop sz="96272"/>
  </p:normalViewPr>
  <p:slideViewPr>
    <p:cSldViewPr snapToGrid="0" snapToObjects="1">
      <p:cViewPr varScale="1">
        <p:scale>
          <a:sx n="75" d="100"/>
          <a:sy n="75" d="100"/>
        </p:scale>
        <p:origin x="192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91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01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00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3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95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85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13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336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62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8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96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9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76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99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86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60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08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63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tif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f"/><Relationship Id="rId3" Type="http://schemas.openxmlformats.org/officeDocument/2006/relationships/image" Target="../media/image18.tiff"/><Relationship Id="rId7" Type="http://schemas.openxmlformats.org/officeDocument/2006/relationships/image" Target="../media/image19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tiff"/><Relationship Id="rId5" Type="http://schemas.openxmlformats.org/officeDocument/2006/relationships/image" Target="../media/image10.tiff"/><Relationship Id="rId4" Type="http://schemas.openxmlformats.org/officeDocument/2006/relationships/image" Target="../media/image9.tiff"/><Relationship Id="rId9" Type="http://schemas.openxmlformats.org/officeDocument/2006/relationships/image" Target="../media/image21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3" Type="http://schemas.openxmlformats.org/officeDocument/2006/relationships/image" Target="../media/image19.tiff"/><Relationship Id="rId7" Type="http://schemas.openxmlformats.org/officeDocument/2006/relationships/image" Target="../media/image10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tiff"/><Relationship Id="rId4" Type="http://schemas.openxmlformats.org/officeDocument/2006/relationships/image" Target="../media/image20.tiff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9.tiff"/><Relationship Id="rId4" Type="http://schemas.openxmlformats.org/officeDocument/2006/relationships/image" Target="../media/image1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tiff"/><Relationship Id="rId4" Type="http://schemas.openxmlformats.org/officeDocument/2006/relationships/image" Target="../media/image20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tiff"/><Relationship Id="rId4" Type="http://schemas.openxmlformats.org/officeDocument/2006/relationships/image" Target="../media/image21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tiff"/><Relationship Id="rId4" Type="http://schemas.openxmlformats.org/officeDocument/2006/relationships/image" Target="../media/image21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tiff"/><Relationship Id="rId4" Type="http://schemas.openxmlformats.org/officeDocument/2006/relationships/image" Target="../media/image21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42456" y="2932388"/>
            <a:ext cx="749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Counting and Comparing Money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65492-A7F4-1D4C-9703-290564D6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933"/>
            <a:ext cx="10515600" cy="590973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PH" dirty="0"/>
              <a:t>Tricia has 10 ten-centavo coins. Amelia has 1 one-peso coin. Who has a greater amount of money?</a:t>
            </a:r>
          </a:p>
          <a:p>
            <a:pPr marL="457200" lvl="1" indent="0">
              <a:buNone/>
            </a:pPr>
            <a:r>
              <a:rPr lang="en-PH" dirty="0"/>
              <a:t>10 ten-centavo coins = 100 centavos					 1 one-peso coin = 100 centavos</a:t>
            </a:r>
          </a:p>
          <a:p>
            <a:pPr marL="457200" lvl="1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We regroup 100 centavos as 1 peso 0 centavos.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10	          can be exchanged for 1 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10 ten-centavo coins = 1 one-peso coin</a:t>
            </a:r>
          </a:p>
          <a:p>
            <a:pPr marL="0" indent="0">
              <a:buNone/>
            </a:pPr>
            <a:r>
              <a:rPr lang="en-PH" dirty="0"/>
              <a:t>Tricia and Amelia have the same amount of money.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4766418-030B-EB4B-B2C1-286064BE7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447877"/>
              </p:ext>
            </p:extLst>
          </p:nvPr>
        </p:nvGraphicFramePr>
        <p:xfrm>
          <a:off x="7840135" y="1458324"/>
          <a:ext cx="306493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63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741684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64658B0-5A8B-8749-AEEA-CBA5C554F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464" y="3506895"/>
            <a:ext cx="891745" cy="9165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A614FA-2720-2944-96C2-CAE553F1E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995" y="3395134"/>
            <a:ext cx="1128148" cy="11887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CE73EA-57A4-D740-A9A0-48D3AC777410}"/>
              </a:ext>
            </a:extLst>
          </p:cNvPr>
          <p:cNvSpPr txBox="1"/>
          <p:nvPr/>
        </p:nvSpPr>
        <p:spPr>
          <a:xfrm>
            <a:off x="1049237" y="4572538"/>
            <a:ext cx="1858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10-centavos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E98BFA-370A-2649-ADF3-0E2908E7D812}"/>
              </a:ext>
            </a:extLst>
          </p:cNvPr>
          <p:cNvSpPr txBox="1"/>
          <p:nvPr/>
        </p:nvSpPr>
        <p:spPr>
          <a:xfrm>
            <a:off x="6255105" y="4583853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1-peso</a:t>
            </a:r>
          </a:p>
        </p:txBody>
      </p:sp>
    </p:spTree>
    <p:extLst>
      <p:ext uri="{BB962C8B-B14F-4D97-AF65-F5344CB8AC3E}">
        <p14:creationId xmlns:p14="http://schemas.microsoft.com/office/powerpoint/2010/main" val="2042617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3D28A5-3499-714C-9F4E-16524FBC7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5872163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 	       Mrs. Flores				Mrs. Torres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39AC7E9-E60B-6D45-833C-ABC14130E139}"/>
              </a:ext>
            </a:extLst>
          </p:cNvPr>
          <p:cNvSpPr/>
          <p:nvPr/>
        </p:nvSpPr>
        <p:spPr>
          <a:xfrm>
            <a:off x="1422402" y="806182"/>
            <a:ext cx="4080932" cy="5323683"/>
          </a:xfrm>
          <a:prstGeom prst="roundRect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2C58B49-2BB9-7F43-9DA8-88D8A5A91CF0}"/>
              </a:ext>
            </a:extLst>
          </p:cNvPr>
          <p:cNvSpPr/>
          <p:nvPr/>
        </p:nvSpPr>
        <p:spPr>
          <a:xfrm>
            <a:off x="6388101" y="853280"/>
            <a:ext cx="4080932" cy="5323683"/>
          </a:xfrm>
          <a:prstGeom prst="roundRect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FD7934-2994-5E43-8B64-325DDDC5C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542" y="2222773"/>
            <a:ext cx="3036935" cy="12403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0F310E-4BA2-4242-899F-211049617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333" y="1234154"/>
            <a:ext cx="899443" cy="9477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8DD60E5-D298-CF47-BE1D-B68FD3D62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414" y="1234154"/>
            <a:ext cx="899443" cy="94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3280CC4-A1F8-794D-81A1-2E3B71F77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010" y="1234154"/>
            <a:ext cx="899443" cy="9477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16FB53-E2B9-0E47-818B-C35F61ADA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091" y="1234154"/>
            <a:ext cx="899443" cy="9477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B60A277-F4A4-F24F-AE46-13536125D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8301" y="946150"/>
            <a:ext cx="1096179" cy="11027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3048DE3-865C-2B43-996B-8008755DF1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7068" y="1145116"/>
            <a:ext cx="685800" cy="7048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8A1533C-18B2-DB43-A33B-1248A10415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7497" y="1145116"/>
            <a:ext cx="685800" cy="7048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0179D1F-B771-2A43-8104-17937F687F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6699" y="1145116"/>
            <a:ext cx="685800" cy="7048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F77B8B9-CFBA-574F-9BC5-EB6B120006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3080" y="2149975"/>
            <a:ext cx="2779575" cy="114663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950B1E7-9893-414D-857B-0C50B46F0D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3080" y="3402153"/>
            <a:ext cx="2779575" cy="11345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8B42227-BCAC-F54A-89A5-E8B8A530C5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3080" y="4642211"/>
            <a:ext cx="2836398" cy="117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88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EA434-A9B2-0A4C-8469-AE268504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933"/>
            <a:ext cx="10515600" cy="5652030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Who has a greater amount of money?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Mrs. Flores has ₱800’s worth of bills and ₱10.30’s worth of coins.</a:t>
            </a:r>
          </a:p>
          <a:p>
            <a:pPr marL="0" indent="0">
              <a:buNone/>
            </a:pPr>
            <a:r>
              <a:rPr lang="en-PH" dirty="0"/>
              <a:t>Mrs. Flores has ₱810.30.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E3424F8-77AA-2E46-A3ED-9A4535564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146" y="1153944"/>
            <a:ext cx="3277853" cy="135219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366862E-862B-644E-B2A5-CCB5D48C8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670" y="1153943"/>
            <a:ext cx="3312864" cy="135218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01592EE-95F5-5546-96F6-0C60A2CE06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53944"/>
            <a:ext cx="3270275" cy="13521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61E8C8-B235-3244-8A7E-658332B564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6017" y="2588588"/>
            <a:ext cx="4099983" cy="5525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3E8147D-4378-D74F-A82D-E188A4682E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535936"/>
            <a:ext cx="4099983" cy="5525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2857BF-6F47-8D48-88DB-7E64164A35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3328" y="3169012"/>
            <a:ext cx="1155700" cy="11626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50F8E3-31B9-4141-9FDB-92914D18A4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6204" y="3323619"/>
            <a:ext cx="830381" cy="85344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07207A7-0E61-FD49-9075-52025B814B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3761" y="3336820"/>
            <a:ext cx="830381" cy="8534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421DCFA-D970-2940-AEFF-E3B38B5009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1318" y="3323618"/>
            <a:ext cx="830381" cy="853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F9753A-E04F-9A47-A3C9-0979D424A6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3099" y="4329797"/>
            <a:ext cx="1300476" cy="46980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666DDAB-7F8E-6D43-97B4-E5754A2A9C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3575" y="4329796"/>
            <a:ext cx="1300476" cy="46980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C1B9B11-CE3D-FB4B-83D4-E84D4C889F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4494" y="4283173"/>
            <a:ext cx="1300476" cy="469805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786034C-A6E6-434F-AA32-4702661E9578}"/>
              </a:ext>
            </a:extLst>
          </p:cNvPr>
          <p:cNvSpPr/>
          <p:nvPr/>
        </p:nvSpPr>
        <p:spPr>
          <a:xfrm>
            <a:off x="6380899" y="3169009"/>
            <a:ext cx="4785635" cy="18182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PH" sz="2400" dirty="0">
                <a:solidFill>
                  <a:schemeClr val="tx1"/>
                </a:solidFill>
                <a:latin typeface="Lato" panose="020F0502020204030203" pitchFamily="34" charset="77"/>
              </a:rPr>
              <a:t>Count the bills. ₱500, ₱700, ₱800 Continue counting the coins. ₱810, ₱810.10, ₱810.20, ₱810.30</a:t>
            </a:r>
          </a:p>
        </p:txBody>
      </p:sp>
    </p:spTree>
    <p:extLst>
      <p:ext uri="{BB962C8B-B14F-4D97-AF65-F5344CB8AC3E}">
        <p14:creationId xmlns:p14="http://schemas.microsoft.com/office/powerpoint/2010/main" val="2296864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EA434-A9B2-0A4C-8469-AE268504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933"/>
            <a:ext cx="10515600" cy="5652030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Who has a greater amount of money?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Mrs. Torres has ₱1004.00</a:t>
            </a:r>
          </a:p>
          <a:p>
            <a:pPr marL="0" indent="0">
              <a:buNone/>
            </a:pPr>
            <a:r>
              <a:rPr lang="en-PH" dirty="0"/>
              <a:t>Compare the pesos.</a:t>
            </a:r>
          </a:p>
          <a:p>
            <a:pPr marL="0" indent="0">
              <a:buNone/>
            </a:pPr>
            <a:r>
              <a:rPr lang="en-PH" dirty="0"/>
              <a:t>810 &lt; 1004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Mrs. Torres has a greater amount of money than Mrs. Flores.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61E8C8-B235-3244-8A7E-658332B56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043" y="2435056"/>
            <a:ext cx="3115084" cy="6875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EBD9EF-3DD1-2A41-9217-C1136262D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142" y="1212468"/>
            <a:ext cx="2993420" cy="1222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7EC8EB-8765-5F45-BDC5-412F307C2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1983" y="1394624"/>
            <a:ext cx="946150" cy="996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F8DF86E-07B1-B14A-9672-170AC54908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1332" y="1394624"/>
            <a:ext cx="946150" cy="9969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7BA455F-F9DE-5040-B787-945E250CB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4670" y="1451605"/>
            <a:ext cx="946150" cy="9969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D64F626-87C2-9547-A620-97A31DEC8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146" y="1389586"/>
            <a:ext cx="946150" cy="996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93E416-F2A9-E44B-93FE-D4343A4A66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7949" y="2391574"/>
            <a:ext cx="1300476" cy="46980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7F628CF-7144-BB41-BE1B-5EB346BCA4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8425" y="2391573"/>
            <a:ext cx="1300476" cy="4698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256FB7-89AE-024D-BE34-0F97A3C28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9188" y="2374623"/>
            <a:ext cx="1300476" cy="469805"/>
          </a:xfrm>
          <a:prstGeom prst="rect">
            <a:avLst/>
          </a:prstGeom>
        </p:spPr>
      </p:pic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8D3E273E-253E-CF4A-A3E6-7613A3394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160977"/>
              </p:ext>
            </p:extLst>
          </p:nvPr>
        </p:nvGraphicFramePr>
        <p:xfrm>
          <a:off x="6488424" y="3109525"/>
          <a:ext cx="4381075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513">
                  <a:extLst>
                    <a:ext uri="{9D8B030D-6E8A-4147-A177-3AD203B41FA5}">
                      <a16:colId xmlns:a16="http://schemas.microsoft.com/office/drawing/2014/main" val="1972995846"/>
                    </a:ext>
                  </a:extLst>
                </a:gridCol>
                <a:gridCol w="1259742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290820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Lato" panose="020F0502020204030203" pitchFamily="34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Mrs. Flores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810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Mrs. Torres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1004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741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797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C40137-B3B7-E540-9434-7C9B1022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2533"/>
            <a:ext cx="10515600" cy="580443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Bills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1			can be exchanged for 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	 1			can be exchanged for 5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PH" dirty="0"/>
              <a:t>	1 five-hundred-peso bill 	=	 5 one-hundred-peso bills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965C68-86F5-AD44-A8E5-BB3A8107A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126067"/>
            <a:ext cx="2296583" cy="9473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E00194-1010-3846-8433-2FF3E5177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0617" y="1126067"/>
            <a:ext cx="2321113" cy="94739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B24E97-14A5-B644-8C71-8D536498AA2A}"/>
              </a:ext>
            </a:extLst>
          </p:cNvPr>
          <p:cNvSpPr txBox="1"/>
          <p:nvPr/>
        </p:nvSpPr>
        <p:spPr>
          <a:xfrm>
            <a:off x="2877215" y="2073460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₱200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01009E-22D7-3046-B2B7-EE340F7A7173}"/>
              </a:ext>
            </a:extLst>
          </p:cNvPr>
          <p:cNvSpPr txBox="1"/>
          <p:nvPr/>
        </p:nvSpPr>
        <p:spPr>
          <a:xfrm>
            <a:off x="9102332" y="2073460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₱100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B1CAFA3-33D3-C04E-987E-DF51EF00F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0617" y="3127019"/>
            <a:ext cx="2321113" cy="94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A99768-71E7-2E49-ABBD-E3CC789BF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48" y="3175622"/>
            <a:ext cx="2296584" cy="9495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3B6523C-771D-544D-AAE1-ABC9C8CEA592}"/>
              </a:ext>
            </a:extLst>
          </p:cNvPr>
          <p:cNvSpPr txBox="1"/>
          <p:nvPr/>
        </p:nvSpPr>
        <p:spPr>
          <a:xfrm>
            <a:off x="2852484" y="4125211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₱500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CD219C-DCAA-224B-9690-A5AFBCDF2B41}"/>
              </a:ext>
            </a:extLst>
          </p:cNvPr>
          <p:cNvSpPr txBox="1"/>
          <p:nvPr/>
        </p:nvSpPr>
        <p:spPr>
          <a:xfrm>
            <a:off x="9077601" y="4125211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₱100</a:t>
            </a:r>
          </a:p>
        </p:txBody>
      </p:sp>
    </p:spTree>
    <p:extLst>
      <p:ext uri="{BB962C8B-B14F-4D97-AF65-F5344CB8AC3E}">
        <p14:creationId xmlns:p14="http://schemas.microsoft.com/office/powerpoint/2010/main" val="4165615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AB38D-A8E2-FC4A-9C27-92128734F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4133"/>
            <a:ext cx="10515600" cy="5702830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PH" dirty="0"/>
              <a:t>Compare.</a:t>
            </a:r>
          </a:p>
          <a:p>
            <a:pPr marL="0" indent="0">
              <a:buNone/>
            </a:pPr>
            <a:r>
              <a:rPr lang="en-PH" dirty="0"/>
              <a:t>Which bill has a greater value, the ₱200 or the ₱500 bill?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₱500 bill has a greater value than 1 ₱200 bill.</a:t>
            </a:r>
          </a:p>
          <a:p>
            <a:pPr marL="0" indent="0">
              <a:buNone/>
            </a:pPr>
            <a:r>
              <a:rPr lang="en-PH" dirty="0"/>
              <a:t>₱500 &gt; ₱200</a:t>
            </a:r>
          </a:p>
          <a:p>
            <a:pPr marL="0" indent="0">
              <a:buNone/>
            </a:pPr>
            <a:r>
              <a:rPr lang="en-PH" dirty="0"/>
              <a:t>1 ₱200 bill has a lesser value than 1 ₱500 bill.</a:t>
            </a:r>
          </a:p>
          <a:p>
            <a:pPr marL="0" indent="0">
              <a:buNone/>
            </a:pPr>
            <a:r>
              <a:rPr lang="en-PH" dirty="0"/>
              <a:t>₱200 &lt; ₱500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BE2B50-641B-1245-8DF0-4BCD5F995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1182" y="1877362"/>
            <a:ext cx="3456041" cy="14256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935D67-3D4A-D84A-9ECF-76A04E0B3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547" y="1877362"/>
            <a:ext cx="3448051" cy="1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71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AB38D-A8E2-FC4A-9C27-92128734F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6799"/>
            <a:ext cx="10515600" cy="4301067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PH" dirty="0"/>
              <a:t>Compare.</a:t>
            </a:r>
          </a:p>
          <a:p>
            <a:pPr marL="0" indent="0">
              <a:buNone/>
            </a:pPr>
            <a:r>
              <a:rPr lang="en-PH" dirty="0"/>
              <a:t>Which bill has the greatest value?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BE2B50-641B-1245-8DF0-4BCD5F995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1" y="2832116"/>
            <a:ext cx="2887133" cy="11910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935D67-3D4A-D84A-9ECF-76A04E0B3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116" y="2832116"/>
            <a:ext cx="2887133" cy="11937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F97782-245C-5C4C-A236-045E38FA3C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431" y="2832117"/>
            <a:ext cx="2916101" cy="119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58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E106B598-4293-8543-83A5-F69C39317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785"/>
            <a:ext cx="10693400" cy="580443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Bills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1			can be exchanged for 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	1 one-thousand-peso bill 	=	 2 five-hundred-peso bills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	 1			can be exchanged for 5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PH" dirty="0"/>
              <a:t>	1 one-thousand-peso bill 	=	 5 two-hundred-peso bills</a:t>
            </a:r>
          </a:p>
          <a:p>
            <a:pPr marL="0" indent="0">
              <a:buNone/>
            </a:pPr>
            <a:r>
              <a:rPr lang="en-PH" dirty="0"/>
              <a:t>The </a:t>
            </a:r>
            <a:r>
              <a:rPr lang="en-US" dirty="0">
                <a:latin typeface="Lato" panose="020F0502020204030203" pitchFamily="34" charset="77"/>
              </a:rPr>
              <a:t>₱ </a:t>
            </a:r>
            <a:r>
              <a:rPr lang="en-PH" dirty="0"/>
              <a:t>1000 bill has the greatest value.</a:t>
            </a:r>
          </a:p>
          <a:p>
            <a:pPr marL="0" indent="0">
              <a:buNone/>
            </a:pPr>
            <a:r>
              <a:rPr lang="en-PH" dirty="0"/>
              <a:t>The </a:t>
            </a:r>
            <a:r>
              <a:rPr lang="en-US" dirty="0">
                <a:latin typeface="Lato" panose="020F0502020204030203" pitchFamily="34" charset="77"/>
              </a:rPr>
              <a:t>₱ </a:t>
            </a:r>
            <a:r>
              <a:rPr lang="en-PH" dirty="0"/>
              <a:t>200 bill has the least value.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62167D-7B5B-A34E-83B8-F24A4E765A4B}"/>
              </a:ext>
            </a:extLst>
          </p:cNvPr>
          <p:cNvSpPr txBox="1"/>
          <p:nvPr/>
        </p:nvSpPr>
        <p:spPr>
          <a:xfrm>
            <a:off x="2792125" y="1744562"/>
            <a:ext cx="1101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₱1000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2D29D6-B7A7-1B4D-A0E8-93DC127FA652}"/>
              </a:ext>
            </a:extLst>
          </p:cNvPr>
          <p:cNvSpPr txBox="1"/>
          <p:nvPr/>
        </p:nvSpPr>
        <p:spPr>
          <a:xfrm>
            <a:off x="9156293" y="1744562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₱500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F0B902-1FAA-4045-B6A8-98117B146207}"/>
              </a:ext>
            </a:extLst>
          </p:cNvPr>
          <p:cNvSpPr txBox="1"/>
          <p:nvPr/>
        </p:nvSpPr>
        <p:spPr>
          <a:xfrm>
            <a:off x="9156292" y="3771697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₱200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DBFBFF-76AC-2441-BC7A-05E6C0B7C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104" y="826426"/>
            <a:ext cx="2319626" cy="9473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CD44583-D19C-A649-B81C-7E7EE3E73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783" y="2824305"/>
            <a:ext cx="2319626" cy="9473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E4C8A3-5215-C54F-AD19-E193B9E51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852" y="826731"/>
            <a:ext cx="2290535" cy="94708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6AAA1D8-7B65-DB40-B84A-1C4D006CDC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305" y="2814799"/>
            <a:ext cx="2319626" cy="95689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C88CAB9-CFBD-F049-8D17-EE7D48689597}"/>
              </a:ext>
            </a:extLst>
          </p:cNvPr>
          <p:cNvSpPr txBox="1"/>
          <p:nvPr/>
        </p:nvSpPr>
        <p:spPr>
          <a:xfrm>
            <a:off x="2868804" y="3771698"/>
            <a:ext cx="1101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₱1000</a:t>
            </a:r>
          </a:p>
        </p:txBody>
      </p:sp>
    </p:spTree>
    <p:extLst>
      <p:ext uri="{BB962C8B-B14F-4D97-AF65-F5344CB8AC3E}">
        <p14:creationId xmlns:p14="http://schemas.microsoft.com/office/powerpoint/2010/main" val="4294165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10B28-8775-2342-8124-EAC1D0386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1067"/>
            <a:ext cx="10515600" cy="568589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Arranging the bills in order, we have: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greatest							least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    least						       greatest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2B14A5-1017-474D-94E9-CF94C81E2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66692"/>
            <a:ext cx="3073400" cy="12552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116199-5D1D-1347-A17B-3A301F8DC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8207" y="1266997"/>
            <a:ext cx="3035095" cy="12549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23AB72-081B-2E47-A894-16E4617E4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9909" y="1266997"/>
            <a:ext cx="3042129" cy="12549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48AD77-B832-4B44-9705-35DA8407AB0C}"/>
              </a:ext>
            </a:extLst>
          </p:cNvPr>
          <p:cNvSpPr txBox="1"/>
          <p:nvPr/>
        </p:nvSpPr>
        <p:spPr>
          <a:xfrm>
            <a:off x="1979325" y="2635283"/>
            <a:ext cx="116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₱1000,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D8A1CB-7199-3644-BDB3-D305800C0167}"/>
              </a:ext>
            </a:extLst>
          </p:cNvPr>
          <p:cNvSpPr txBox="1"/>
          <p:nvPr/>
        </p:nvSpPr>
        <p:spPr>
          <a:xfrm>
            <a:off x="5253928" y="2635282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₱500,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06A484-71A2-AF44-A34E-60E78097807E}"/>
              </a:ext>
            </a:extLst>
          </p:cNvPr>
          <p:cNvSpPr txBox="1"/>
          <p:nvPr/>
        </p:nvSpPr>
        <p:spPr>
          <a:xfrm>
            <a:off x="8649267" y="2622170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₱200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7D46736-8C63-5B48-9D6E-00D0818D3AB9}"/>
              </a:ext>
            </a:extLst>
          </p:cNvPr>
          <p:cNvCxnSpPr>
            <a:cxnSpLocks/>
          </p:cNvCxnSpPr>
          <p:nvPr/>
        </p:nvCxnSpPr>
        <p:spPr>
          <a:xfrm>
            <a:off x="3508567" y="3302000"/>
            <a:ext cx="54694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F9A16086-DD39-4B4C-92C1-252FBA877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708582"/>
            <a:ext cx="3042129" cy="12549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6728493-1440-4041-A713-AA93343A8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672" y="3708582"/>
            <a:ext cx="3035095" cy="12549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9FE706A-47B6-B246-A613-8D179EBCD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8110" y="3708277"/>
            <a:ext cx="3073400" cy="12552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592AC86-ED04-2A43-93B8-B53BCEF916E2}"/>
              </a:ext>
            </a:extLst>
          </p:cNvPr>
          <p:cNvSpPr txBox="1"/>
          <p:nvPr/>
        </p:nvSpPr>
        <p:spPr>
          <a:xfrm>
            <a:off x="1979325" y="4969704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₱200,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752409-D677-224E-A634-513A5F0B30F1}"/>
              </a:ext>
            </a:extLst>
          </p:cNvPr>
          <p:cNvSpPr txBox="1"/>
          <p:nvPr/>
        </p:nvSpPr>
        <p:spPr>
          <a:xfrm>
            <a:off x="5273447" y="4969704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₱500,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FAD79C-707D-1E4D-9186-E28D30022B77}"/>
              </a:ext>
            </a:extLst>
          </p:cNvPr>
          <p:cNvSpPr txBox="1"/>
          <p:nvPr/>
        </p:nvSpPr>
        <p:spPr>
          <a:xfrm>
            <a:off x="8633292" y="4969704"/>
            <a:ext cx="1101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₱1000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EBD7BE3-EEB7-4B49-9028-61BD6CEBE6E0}"/>
              </a:ext>
            </a:extLst>
          </p:cNvPr>
          <p:cNvCxnSpPr>
            <a:cxnSpLocks/>
          </p:cNvCxnSpPr>
          <p:nvPr/>
        </p:nvCxnSpPr>
        <p:spPr>
          <a:xfrm>
            <a:off x="3146632" y="5875866"/>
            <a:ext cx="54694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51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D0AC10-B70D-1649-8295-FD0C96598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28133"/>
            <a:ext cx="10515600" cy="5448830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5"/>
            </a:pPr>
            <a:r>
              <a:rPr lang="en-PH" dirty="0"/>
              <a:t>How many ₱100 bills do we need to exchange for 1 ₱1000 bill?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PH" dirty="0"/>
              <a:t>There are 10 hundreds in 1000.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PH" dirty="0"/>
              <a:t>So we need 10 ₱100 bills to exchange for 1 ₱1000 bill.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PH" dirty="0"/>
              <a:t>10 ₱100 = 1 ₱1000</a:t>
            </a:r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224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AD449-CE65-CC42-99B1-E02CC54B6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99" y="423334"/>
            <a:ext cx="10833101" cy="5668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Counting Money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PH" dirty="0"/>
              <a:t>	A five-centavo coin has a value of 5¢ or ₱0.05.			The number before the dot represents the amount in pesos	and 	the number after the dot represent the amount in centavos.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 startAt="2"/>
            </a:pPr>
            <a:endParaRPr lang="en-US" b="1" dirty="0"/>
          </a:p>
          <a:p>
            <a:pPr marL="514350" indent="-514350">
              <a:buFont typeface="+mj-lt"/>
              <a:buAutoNum type="arabicPeriod" startAt="2"/>
            </a:pPr>
            <a:endParaRPr lang="en-US" b="1" dirty="0"/>
          </a:p>
          <a:p>
            <a:pPr marL="0" indent="0">
              <a:buNone/>
            </a:pPr>
            <a:r>
              <a:rPr lang="en-PH" dirty="0"/>
              <a:t>	A ten-centavo coin has a value of 10¢ or ₱0.10.</a:t>
            </a:r>
          </a:p>
          <a:p>
            <a:pPr marL="514350" indent="-514350">
              <a:buFont typeface="+mj-lt"/>
              <a:buAutoNum type="arabicPeriod" startAt="2"/>
            </a:pPr>
            <a:endParaRPr lang="en-US" b="1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FEAE5F-A821-5449-BDB4-D65B72562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588435"/>
              </p:ext>
            </p:extLst>
          </p:nvPr>
        </p:nvGraphicFramePr>
        <p:xfrm>
          <a:off x="7433731" y="1026159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9762BB3E-F438-4047-B7A3-FA91B80DE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016" y="938106"/>
            <a:ext cx="906949" cy="880533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CB3E1E5-47C0-4042-B011-4448F28E0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778923"/>
              </p:ext>
            </p:extLst>
          </p:nvPr>
        </p:nvGraphicFramePr>
        <p:xfrm>
          <a:off x="7433731" y="3559228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C2E0055D-FFA0-8E41-A96D-5B0440041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3660" y="3559228"/>
            <a:ext cx="985399" cy="101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849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AD449-CE65-CC42-99B1-E02CC54B6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99" y="423334"/>
            <a:ext cx="10833101" cy="5668963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PH" dirty="0"/>
              <a:t>	A twenty-five-centavo coin has a value of 25¢ or ₱0.25.</a:t>
            </a:r>
          </a:p>
          <a:p>
            <a:pPr marL="0" indent="0">
              <a:buNone/>
            </a:pPr>
            <a:endParaRPr lang="en-PH" dirty="0"/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 startAt="4"/>
            </a:pPr>
            <a:endParaRPr lang="en-US" b="1" dirty="0"/>
          </a:p>
          <a:p>
            <a:pPr marL="514350" indent="-514350">
              <a:buFont typeface="+mj-lt"/>
              <a:buAutoNum type="arabicPeriod" startAt="4"/>
            </a:pPr>
            <a:endParaRPr lang="en-US" b="1" dirty="0"/>
          </a:p>
          <a:p>
            <a:pPr marL="0" indent="0">
              <a:buNone/>
            </a:pPr>
            <a:r>
              <a:rPr lang="en-PH" dirty="0"/>
              <a:t>	A ten-centavo coin has a value of 10 or 0.10.</a:t>
            </a:r>
          </a:p>
          <a:p>
            <a:pPr marL="514350" indent="-514350">
              <a:buFont typeface="+mj-lt"/>
              <a:buAutoNum type="arabicPeriod" startAt="2"/>
            </a:pPr>
            <a:endParaRPr lang="en-US" b="1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FEAE5F-A821-5449-BDB4-D65B72562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468605"/>
              </p:ext>
            </p:extLst>
          </p:nvPr>
        </p:nvGraphicFramePr>
        <p:xfrm>
          <a:off x="7433731" y="1026159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CB3E1E5-47C0-4042-B011-4448F28E0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768787"/>
              </p:ext>
            </p:extLst>
          </p:nvPr>
        </p:nvGraphicFramePr>
        <p:xfrm>
          <a:off x="7433731" y="3162988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B3A17B6-EC0A-8845-8E9B-7E0825F1E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472" y="867832"/>
            <a:ext cx="1117798" cy="11091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152DE4-FCC9-0541-8B5A-7E98A3265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472" y="3132349"/>
            <a:ext cx="1259525" cy="132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18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AD449-CE65-CC42-99B1-E02CC54B6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99" y="423334"/>
            <a:ext cx="10833101" cy="5668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  <a:p>
            <a:pPr marL="514350" indent="-514350" algn="just">
              <a:buFont typeface="+mj-lt"/>
              <a:buAutoNum type="arabicPeriod" startAt="5"/>
            </a:pPr>
            <a:r>
              <a:rPr lang="en-US" dirty="0"/>
              <a:t> 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PH" dirty="0"/>
              <a:t>	A ten-peso coin has a value of ₱10. We can write it as ₱10.00.</a:t>
            </a:r>
          </a:p>
          <a:p>
            <a:pPr marL="0" indent="0" algn="just">
              <a:buNone/>
            </a:pPr>
            <a:endParaRPr lang="en-PH" dirty="0"/>
          </a:p>
          <a:p>
            <a:pPr marL="514350" indent="-514350" algn="just">
              <a:buFont typeface="+mj-lt"/>
              <a:buAutoNum type="arabicPeriod" startAt="6"/>
            </a:pPr>
            <a:r>
              <a:rPr lang="en-US" dirty="0"/>
              <a:t> </a:t>
            </a:r>
          </a:p>
          <a:p>
            <a:pPr marL="514350" indent="-514350" algn="just">
              <a:buFont typeface="+mj-lt"/>
              <a:buAutoNum type="arabicPeriod" startAt="6"/>
            </a:pPr>
            <a:endParaRPr lang="en-US" b="1" dirty="0"/>
          </a:p>
          <a:p>
            <a:pPr marL="514350" indent="-514350" algn="just">
              <a:buFont typeface="+mj-lt"/>
              <a:buAutoNum type="arabicPeriod" startAt="6"/>
            </a:pPr>
            <a:endParaRPr lang="en-US" b="1" dirty="0"/>
          </a:p>
          <a:p>
            <a:pPr marL="0" indent="0" algn="just">
              <a:buNone/>
            </a:pPr>
            <a:r>
              <a:rPr lang="en-PH" dirty="0"/>
              <a:t>	A hundred-peso bill has a value of ₱100. We can write it as 	₱100.00.</a:t>
            </a:r>
          </a:p>
          <a:p>
            <a:pPr marL="0" indent="0" algn="just">
              <a:buNone/>
            </a:pPr>
            <a:endParaRPr lang="en-PH" dirty="0"/>
          </a:p>
          <a:p>
            <a:pPr marL="514350" indent="-514350" algn="just">
              <a:buFont typeface="+mj-lt"/>
              <a:buAutoNum type="arabicPeriod" startAt="2"/>
            </a:pPr>
            <a:endParaRPr lang="en-US" b="1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FEAE5F-A821-5449-BDB4-D65B72562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183404"/>
              </p:ext>
            </p:extLst>
          </p:nvPr>
        </p:nvGraphicFramePr>
        <p:xfrm>
          <a:off x="7433731" y="1381601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CB3E1E5-47C0-4042-B011-4448F28E0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120561"/>
              </p:ext>
            </p:extLst>
          </p:nvPr>
        </p:nvGraphicFramePr>
        <p:xfrm>
          <a:off x="7433731" y="3632834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FA934E-8D9D-B64C-B50B-CB13EB6D4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000" y="1114266"/>
            <a:ext cx="1319203" cy="1327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C19B9-A645-D547-AC55-1E7D4BD57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999" y="3429000"/>
            <a:ext cx="3691467" cy="1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4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AD449-CE65-CC42-99B1-E02CC54B6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99" y="423334"/>
            <a:ext cx="10833101" cy="5668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b="1" dirty="0"/>
          </a:p>
          <a:p>
            <a:pPr marL="514350" indent="-514350" algn="just">
              <a:buFont typeface="+mj-lt"/>
              <a:buAutoNum type="arabicPeriod" startAt="7"/>
            </a:pPr>
            <a:r>
              <a:rPr lang="en-US" dirty="0"/>
              <a:t> 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PH" dirty="0"/>
              <a:t>	A two-hundred-peso bill has a value of </a:t>
            </a:r>
            <a:r>
              <a:rPr lang="en-US" dirty="0"/>
              <a:t>₱</a:t>
            </a:r>
            <a:r>
              <a:rPr lang="en-PH" dirty="0"/>
              <a:t>200. We can write it as 	₱200.00.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US" dirty="0"/>
              <a:t> </a:t>
            </a:r>
            <a:endParaRPr lang="en-US" b="1" dirty="0"/>
          </a:p>
          <a:p>
            <a:pPr marL="514350" indent="-514350" algn="just">
              <a:buFont typeface="+mj-lt"/>
              <a:buAutoNum type="arabicPeriod" startAt="8"/>
            </a:pPr>
            <a:endParaRPr lang="en-US" b="1" dirty="0"/>
          </a:p>
          <a:p>
            <a:pPr marL="514350" indent="-514350" algn="just">
              <a:buFont typeface="+mj-lt"/>
              <a:buAutoNum type="arabicPeriod" startAt="8"/>
            </a:pPr>
            <a:endParaRPr lang="en-US" b="1" dirty="0"/>
          </a:p>
          <a:p>
            <a:pPr marL="0" indent="0" algn="just">
              <a:buNone/>
            </a:pPr>
            <a:r>
              <a:rPr lang="en-PH" dirty="0"/>
              <a:t>	A five-hundred-peso bill has a value of ₱500. We can write it as 	₱500.00.</a:t>
            </a:r>
          </a:p>
          <a:p>
            <a:pPr marL="0" indent="0" algn="just">
              <a:buNone/>
            </a:pPr>
            <a:endParaRPr lang="en-PH" dirty="0"/>
          </a:p>
          <a:p>
            <a:pPr marL="514350" indent="-514350" algn="just">
              <a:buFont typeface="+mj-lt"/>
              <a:buAutoNum type="arabicPeriod" startAt="2"/>
            </a:pPr>
            <a:endParaRPr lang="en-US" b="1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FEAE5F-A821-5449-BDB4-D65B72562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25498"/>
              </p:ext>
            </p:extLst>
          </p:nvPr>
        </p:nvGraphicFramePr>
        <p:xfrm>
          <a:off x="7433731" y="1381601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CB3E1E5-47C0-4042-B011-4448F28E0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789925"/>
              </p:ext>
            </p:extLst>
          </p:nvPr>
        </p:nvGraphicFramePr>
        <p:xfrm>
          <a:off x="7433731" y="3632834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9273C82-176A-364C-8280-0E5161126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66" y="1144072"/>
            <a:ext cx="3115734" cy="12833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2B31AE-B6DB-7D41-9863-60691442F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0667" y="3429001"/>
            <a:ext cx="3115734" cy="128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4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AD449-CE65-CC42-99B1-E02CC54B6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449" y="1085427"/>
            <a:ext cx="10833101" cy="5668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PH" dirty="0"/>
              <a:t>	</a:t>
            </a:r>
            <a:endParaRPr lang="en-US" b="1" dirty="0"/>
          </a:p>
          <a:p>
            <a:pPr marL="514350" indent="-514350" algn="just">
              <a:buFont typeface="+mj-lt"/>
              <a:buAutoNum type="arabicPeriod" startAt="8"/>
            </a:pPr>
            <a:endParaRPr lang="en-US" b="1" dirty="0"/>
          </a:p>
          <a:p>
            <a:pPr marL="514350" indent="-514350" algn="just">
              <a:buFont typeface="+mj-lt"/>
              <a:buAutoNum type="arabicPeriod" startAt="8"/>
            </a:pPr>
            <a:endParaRPr lang="en-US" b="1" dirty="0"/>
          </a:p>
          <a:p>
            <a:pPr marL="0" indent="0" algn="just">
              <a:buNone/>
            </a:pPr>
            <a:r>
              <a:rPr lang="en-PH" dirty="0"/>
              <a:t>	This is a thousand-peso bill. It has a value of ₱1000. We can 	write it as ₱1000.00.</a:t>
            </a:r>
          </a:p>
          <a:p>
            <a:pPr marL="0" indent="0" algn="just">
              <a:buNone/>
            </a:pPr>
            <a:endParaRPr lang="en-PH" dirty="0"/>
          </a:p>
          <a:p>
            <a:pPr marL="514350" indent="-514350" algn="just">
              <a:buFont typeface="+mj-lt"/>
              <a:buAutoNum type="arabicPeriod" startAt="2"/>
            </a:pPr>
            <a:endParaRPr lang="en-US" b="1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CB3E1E5-47C0-4042-B011-4448F28E0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325783"/>
              </p:ext>
            </p:extLst>
          </p:nvPr>
        </p:nvGraphicFramePr>
        <p:xfrm>
          <a:off x="7416797" y="3454242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5D029FF-C582-C04F-8C3D-C4DE8AF0C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27" y="1559981"/>
            <a:ext cx="1486356" cy="28088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547BB9-8B42-1B4C-B022-6D545BF92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381" y="2284054"/>
            <a:ext cx="4013748" cy="1635855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3293D8C1-2069-5A47-B602-C837F7FFDDCC}"/>
              </a:ext>
            </a:extLst>
          </p:cNvPr>
          <p:cNvSpPr/>
          <p:nvPr/>
        </p:nvSpPr>
        <p:spPr>
          <a:xfrm>
            <a:off x="2032454" y="528635"/>
            <a:ext cx="4537675" cy="1049866"/>
          </a:xfrm>
          <a:prstGeom prst="wedgeEllipseCallout">
            <a:avLst>
              <a:gd name="adj1" fmla="val -57777"/>
              <a:gd name="adj2" fmla="val 59274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What is the value of this bill?</a:t>
            </a:r>
          </a:p>
        </p:txBody>
      </p:sp>
    </p:spTree>
    <p:extLst>
      <p:ext uri="{BB962C8B-B14F-4D97-AF65-F5344CB8AC3E}">
        <p14:creationId xmlns:p14="http://schemas.microsoft.com/office/powerpoint/2010/main" val="4264334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65492-A7F4-1D4C-9703-290564D6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2800"/>
            <a:ext cx="10515600" cy="53641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Comparing money</a:t>
            </a:r>
          </a:p>
          <a:p>
            <a:pPr marL="514350" indent="-514350">
              <a:buFont typeface="+mj-lt"/>
              <a:buAutoNum type="arabicPeriod"/>
            </a:pPr>
            <a:r>
              <a:rPr lang="en-PH" dirty="0"/>
              <a:t>We can compare the amount of money using a value chart.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PH" dirty="0"/>
              <a:t>A tin of milk powder costs ₱500.00.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732BA5F-FD61-E442-AE29-308F45AC3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874597"/>
              </p:ext>
            </p:extLst>
          </p:nvPr>
        </p:nvGraphicFramePr>
        <p:xfrm>
          <a:off x="7264397" y="3429000"/>
          <a:ext cx="311573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A3AAB46A-0F37-964E-93D3-34E2186E7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819" y="2746925"/>
            <a:ext cx="2372713" cy="281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8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65492-A7F4-1D4C-9703-290564D6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934"/>
            <a:ext cx="10515600" cy="56520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PH" dirty="0"/>
              <a:t>A bottle of coffee powder cost ₱300.50.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Which costs more, the tin of milk powder or the bottle of coffee powder?</a:t>
            </a:r>
          </a:p>
          <a:p>
            <a:pPr marL="0" indent="0">
              <a:buNone/>
            </a:pPr>
            <a:r>
              <a:rPr lang="en-PH" dirty="0"/>
              <a:t>We compare the pesos first.</a:t>
            </a:r>
          </a:p>
          <a:p>
            <a:pPr marL="0" indent="0">
              <a:buNone/>
            </a:pPr>
            <a:r>
              <a:rPr lang="en-PH" dirty="0"/>
              <a:t>500 &gt; 300</a:t>
            </a:r>
          </a:p>
          <a:p>
            <a:pPr marL="0" indent="0">
              <a:buNone/>
            </a:pPr>
            <a:r>
              <a:rPr lang="en-PH" dirty="0"/>
              <a:t>The tin of milk powder costs more than</a:t>
            </a:r>
          </a:p>
          <a:p>
            <a:pPr marL="0" indent="0">
              <a:buNone/>
            </a:pPr>
            <a:r>
              <a:rPr lang="en-PH" dirty="0"/>
              <a:t>the bottle of coffee powder.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732BA5F-FD61-E442-AE29-308F45AC3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217343"/>
              </p:ext>
            </p:extLst>
          </p:nvPr>
        </p:nvGraphicFramePr>
        <p:xfrm>
          <a:off x="6671734" y="2041789"/>
          <a:ext cx="3064930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63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D64E1AC-DC49-2C4C-86D3-632A6D483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995" y="959379"/>
            <a:ext cx="1169212" cy="239157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4766418-030B-EB4B-B2C1-286064BE7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9740"/>
              </p:ext>
            </p:extLst>
          </p:nvPr>
        </p:nvGraphicFramePr>
        <p:xfrm>
          <a:off x="7670802" y="4351124"/>
          <a:ext cx="306493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63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741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603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65492-A7F4-1D4C-9703-290564D6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934"/>
            <a:ext cx="10515600" cy="565203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en-PH" dirty="0"/>
              <a:t>Compare the value of the coins.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r>
              <a:rPr lang="en-PH" dirty="0"/>
              <a:t>Which coin has a greater value?</a:t>
            </a:r>
          </a:p>
          <a:p>
            <a:pPr marL="0" indent="0" algn="just">
              <a:buNone/>
            </a:pPr>
            <a:r>
              <a:rPr lang="en-PH" dirty="0"/>
              <a:t>We compare the pesos first.						        Both values are 0.</a:t>
            </a:r>
          </a:p>
          <a:p>
            <a:pPr marL="0" indent="0" algn="just">
              <a:buNone/>
            </a:pPr>
            <a:r>
              <a:rPr lang="en-PH" dirty="0"/>
              <a:t>Next, we compare the centavos.					            25 &gt;10</a:t>
            </a:r>
          </a:p>
          <a:p>
            <a:pPr marL="0" indent="0" algn="just">
              <a:buNone/>
            </a:pPr>
            <a:r>
              <a:rPr lang="en-PH" dirty="0"/>
              <a:t>So 0.25 has a greater value than 0.10.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4766418-030B-EB4B-B2C1-286064BE7673}"/>
              </a:ext>
            </a:extLst>
          </p:cNvPr>
          <p:cNvGraphicFramePr>
            <a:graphicFrameLocks noGrp="1"/>
          </p:cNvGraphicFramePr>
          <p:nvPr/>
        </p:nvGraphicFramePr>
        <p:xfrm>
          <a:off x="7467602" y="1178924"/>
          <a:ext cx="306493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63">
                  <a:extLst>
                    <a:ext uri="{9D8B030D-6E8A-4147-A177-3AD203B41FA5}">
                      <a16:colId xmlns:a16="http://schemas.microsoft.com/office/drawing/2014/main" val="1945870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17877312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Peso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Centavo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6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6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74168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F79A9EF-30AC-7940-9886-8B1FC4496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981" y="1314767"/>
            <a:ext cx="1039284" cy="10312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8E558A-4FB2-284D-88FD-1294446B7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848" y="1469225"/>
            <a:ext cx="836083" cy="8593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80E98B-0227-534B-8F19-49508FE2904F}"/>
              </a:ext>
            </a:extLst>
          </p:cNvPr>
          <p:cNvSpPr txBox="1"/>
          <p:nvPr/>
        </p:nvSpPr>
        <p:spPr>
          <a:xfrm>
            <a:off x="1813981" y="2367644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₱0.25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0465A9-DCDF-B04B-A0D9-2CA2C207A68B}"/>
              </a:ext>
            </a:extLst>
          </p:cNvPr>
          <p:cNvSpPr txBox="1"/>
          <p:nvPr/>
        </p:nvSpPr>
        <p:spPr>
          <a:xfrm>
            <a:off x="3930645" y="2367644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77"/>
              </a:rPr>
              <a:t>₱0.10</a:t>
            </a:r>
          </a:p>
        </p:txBody>
      </p:sp>
    </p:spTree>
    <p:extLst>
      <p:ext uri="{BB962C8B-B14F-4D97-AF65-F5344CB8AC3E}">
        <p14:creationId xmlns:p14="http://schemas.microsoft.com/office/powerpoint/2010/main" val="3991297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8278</TotalTime>
  <Words>483</Words>
  <Application>Microsoft Macintosh PowerPoint</Application>
  <PresentationFormat>Widescreen</PresentationFormat>
  <Paragraphs>264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777</cp:revision>
  <cp:lastPrinted>2023-03-16T06:30:06Z</cp:lastPrinted>
  <dcterms:created xsi:type="dcterms:W3CDTF">2019-04-16T02:10:14Z</dcterms:created>
  <dcterms:modified xsi:type="dcterms:W3CDTF">2023-08-05T03:39:40Z</dcterms:modified>
</cp:coreProperties>
</file>