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256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1" r:id="rId12"/>
    <p:sldId id="280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5FF"/>
    <a:srgbClr val="9C0000"/>
    <a:srgbClr val="DE9000"/>
    <a:srgbClr val="F2C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22"/>
    <p:restoredTop sz="96272"/>
  </p:normalViewPr>
  <p:slideViewPr>
    <p:cSldViewPr snapToGrid="0" snapToObjects="1">
      <p:cViewPr varScale="1">
        <p:scale>
          <a:sx n="75" d="100"/>
          <a:sy n="75" d="100"/>
        </p:scale>
        <p:origin x="192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237C5-8472-414C-82E6-99FE7E8DADF6}" type="datetimeFigureOut">
              <a:rPr lang="en-US" smtClean="0"/>
              <a:t>8/5/23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A1108-CEFC-5D4D-9EB2-416F2139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1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91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01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00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3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95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85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13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33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62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81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96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90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76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99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86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60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08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63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FB899-220F-D644-A02F-3C0A591CF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574E8-EBE5-204B-86B6-6542A84D0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35C4B-3BF6-C942-928A-00E8CAC2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82DB0-94EB-FA4B-8785-0BA6F307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5BF44-F5E9-1B4C-ABC8-7B0C32596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82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0C574-4E73-4847-AEC3-1CDB4B44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C626C5-3958-544F-9308-0CC731F3E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15529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75274-C687-E14B-B662-3BEB26925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B72A6-7EC9-7F42-B79E-803697C8E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09A86-952E-7348-92EA-A86F9974D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57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003979-0BB7-8641-85BC-9A074EC7EF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5B1912-0D0E-EF48-9242-54CE8B7E6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9FA51-D306-934B-9C55-282BA395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195C6-E1BF-A942-B64A-5B6485B59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A32A8-9DA5-4B4D-BADE-EFA36ED4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35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FD9E4-94FC-A747-B72A-F6E146CFE3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DF18B-DF3D-CE4E-8773-91A9659BF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EC475-8CBA-2C40-9457-9BADFD7B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0CC0A-3107-B74D-A5E7-B394E3AA1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766CC-3AE2-3E48-A047-AB39563B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06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CF1D1-52DE-BA41-826D-76E2F6828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1B595-C087-BC49-9F02-F3B713EF2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1AA79-5FB7-9C4E-9F06-36B784000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3962C-74F2-F946-9029-A1A9EE1E4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9F7BF-1C4F-B54F-A381-7439F01C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26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62FC8-5829-3145-9294-4520F0DA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1DD0A-0D8C-284D-8E1F-AE055220E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FC86D-FF8B-4143-9D1D-339A27A11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13577-F423-754C-BACF-D4A5333D0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4629C-2E2E-0548-B7E5-3ECE01CA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1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FD996-6E92-8446-90BD-EA5D0300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42BB0-90B1-2B4F-9338-4019C5124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1D7C2-21EB-0445-9208-5AC93D237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559C60-DCAF-8F45-8964-640466F0B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AE303-FEC8-824F-BF74-282547366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9BFF4-B444-D748-AD1F-DCDD7355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08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FFBEE-C9ED-4148-B282-343AC2EC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3DC5D-CF69-9E4F-8900-CDF825BBF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CF518-9D9B-1C4E-AF76-A5BA9924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8DD7CB-79D9-254C-A236-895B5B36A6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77415D-88BC-C244-8AB6-00A216D2F5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5E8A28-B9EB-4443-BC97-830498B74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94F270-1DDC-0C46-846F-E1CBD4F3A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6D67AF-38E0-6C45-BC35-B6036927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49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F32BF-E20C-324D-BCDD-28DA53422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181271-1B7B-4745-A39B-D53568FE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552EBD-E2C2-8C43-8438-0C73A79E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5CA70-A297-DE49-B931-88F5C49F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74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59985E-A054-0A4B-A6E2-04DA7B3FB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00CB2F-4E26-754A-9247-ADF05711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B38EF-C4AA-CB45-8396-DA6770D0B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91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2489B-4B21-EF45-86DC-864199DF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39998-FD94-AC44-98A6-FA858A2A9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D3787-BE03-A14B-8DDC-18E039711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5F885-28BA-F843-A319-DBB0127AB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E580F-74E9-7A49-8287-102443F7E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5A858-621D-9743-95B1-CEBF5684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F1F71-EBFB-7844-A5C2-E3D961BC6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9D7B1-4146-1A44-B32F-C75E4C48D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52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9B759-BB43-CA43-B002-F039B2FE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92A43-6FE1-E244-A313-868A1F5FE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63624-B94E-514E-B63D-A1B2EEE6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07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6F0E5-BD0F-B849-B119-1FAF478E6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F4A7E-E6FE-BC4B-8FAE-E488EA8820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E1549A-C4A4-E543-A006-66F090F3C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B4803D-0EBC-2E46-ACFE-83CAC4CF4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CA03C-4620-A744-A398-C601F9CCE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E9864-B3A9-D44C-82CF-CA84A0ADF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00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91CB-0E82-4942-AC84-7D82E53CC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27C99-EBD9-564A-8C3B-5A5C51C6A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900E7-4F26-2948-854B-6F8F13526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99BC5-EA17-9040-98A3-56C679E4F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E04C8-DBD7-AD4A-AA98-ED89D6BED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75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C243C3-94D2-6A40-9D62-6D2CD92C8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7C0B0A-1248-E843-B3D6-AC11E3C2D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0D184-C475-A341-BD80-9599EA843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2B153-A7DE-084C-B9B8-72137AF5A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9FC46-285D-5545-B6B3-D3BDE379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69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1A333-2CB7-5048-81B6-8046E3198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875CA-FCB6-6B4C-A889-9E566258F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54BDD-AACA-DF45-9BAF-BE35083B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35881-855E-3E49-BDBD-EFA49B6FD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84B9D-6CE8-764B-8828-EF0BC8D8C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50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C9066-43FD-C34F-B680-198F0029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381C8-10DF-4F40-8193-BF578DE4C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BB234-FED7-164A-AFF1-EBD36D2164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3E851-49BC-8547-AA4B-8821A74E0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C7F1F-0382-6740-8F39-CC321E11B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82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A7D5C-4BEF-6E41-8791-7082D2772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C9A54-89D1-0642-9896-3ECF4292A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9BD8A-BA8A-2946-A5D7-6DA730A70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77C-7CCB-694B-A9C9-1F68A10C4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582BC-409E-5148-BB7E-C9DB642C1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46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A3641-7C60-4642-BFEE-50E4A0413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E2573-A84A-F049-B397-1D07572B8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FE6381-BA68-CF4F-8202-4CEC9DF5F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5F33D-D2E7-C341-A1CA-D8DC7FC71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F8C02-8C85-F548-97D5-D4FBEB24D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A0B22-F31D-D549-8072-836EB1EE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16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33E52-A1FB-924B-AE8A-17D4B55B1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07FCD-BA0A-C549-B501-CFE3FB0F3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05928C-12CD-DC44-A8B1-EA08EA616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BAB19A-54AA-BF49-BCD2-59C112A0B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9BF5BB-0BF6-ED49-B1A8-E7C05026D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EB8F31-7AFE-BE40-92FE-A9195C837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FC937C-6C6B-084B-9500-111AB153C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8E42B-D76D-A544-BDEB-33ABCEF58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76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3660C-22EF-B948-AF8D-96242F53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6BB157-BD85-284A-AA81-8F53ECF5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61D091-725B-0C42-A734-E6A2D14DF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BF9F4-73CE-CD49-A6B5-EA74B6CD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44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0F481-E25D-EE40-926F-CEF310CCC0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618CA-4364-FD42-A5DE-559BAB430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75E03-DB0F-6448-8AB0-B2FDC920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3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1B658-19BD-7E4E-85CC-F61F7D51B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0BB22-A9A5-3348-8B39-8948DFB20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0CBF2-8E90-C347-B3CC-6E6498439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15ABF-5318-3D46-8AC9-7DB6B3171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56873-625D-6A4E-A2BA-023E6F17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613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35A6-C395-B64B-9226-0F69B13C2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2465-E4B6-DA4E-8F56-ECC210031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7B8F41-030D-DA40-A61C-23B8CCE59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810003-CDD0-FE41-939C-DE6FA6B4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1AA0F-56FD-4E49-9F94-8639D71F9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29A80-A44B-254A-8AB6-FBF2C057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29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5023C-2A8E-D04E-B859-C8D84E625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83197-5812-134A-8DC0-3DB062452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CDBF1-CFF5-8548-A0CA-71B5EF1B0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A7E561-A3E9-3F4E-8FD6-D4BE4AF620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BF000-BB18-7D41-8B78-256129C4D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11A77-434D-AF4B-B3AD-AACFA91B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74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09BF1-A27A-7A49-ACBC-4517A88FD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D5DB5-88AF-9446-BB2B-DFB990B11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B0620-F840-F942-8C30-6663B5AAC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21ED9-F275-494E-800D-7A35C4606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2E177-8431-4547-A691-A3EF8B14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90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ABA1A8-A74A-F549-B974-A197CCF2B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DB38FF-10B8-2B4A-9ECA-FFEDE21E9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410EA-BB45-714A-938A-960010D14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741AD-6708-F940-84CB-5649C6E28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F0213-3B9A-5745-BFFA-9F62C1C7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0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4163A-C618-4646-A4B8-2657108A5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B958B-EF6E-2345-9426-79D0AE433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566E4-1841-0945-AE1A-E25B51E8E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3469C-5574-E145-A33A-6F8080BF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6E3F9-16F1-9C4E-B644-1962CC7E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CB029-CDCB-424D-9449-F68571D8D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73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EB11A-682E-9846-8BCA-29AB969D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74738-AE95-B542-AF61-FB10DF56B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29BB3D-44F6-F548-A814-7836CF09D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83535-E38F-3C4A-9CAE-86C52321E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27598E-FE61-9B4F-9B08-C60F14A96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1AC350-7F28-724A-A096-C12DE19EE4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0ABCF8-1F76-874A-B4F0-0206D8DE7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456734-E543-2343-BD4A-6203B96EA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95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04657-B169-534D-953C-A12653DF7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FE017F-0205-BB4B-B668-B87E5D8DA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9C329-99DD-E64D-A3B0-55E68E629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BE883-C6F5-7C40-97DE-C5B9A24E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2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E5F3F4-1FFC-9845-BE9F-83473FCC4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C81A09-3A44-DA4D-A70F-318D3713B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72DF2-2AB0-C145-85E3-913AFAB4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59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5FD71-D705-064F-B501-ABAF00C0A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4C072-17E2-BB4C-8851-04E878727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11D34-F2E2-6442-B4BF-06C14EDDE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6CB6B-BB4F-AA4F-A52B-99007173A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0AF8A-13FA-FE4F-8343-897FA0663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F2CAE-896A-4646-A26E-566B69367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32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0D727-2B92-7E4A-9769-A50707EC7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FF1DC-A61D-6F49-84B2-CCF218574C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B2CEE-91E6-2544-A5B0-59F662732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1B5BE-CB7A-AC48-9373-68E2C9E57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DCD57-20F8-D945-9989-F894F2525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19BDB-5FD5-BE49-831E-92940A25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18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63537A-8A4C-0143-8D46-089F62AA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F327DD-3AB4-2649-9474-0805BB9D61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6" y="1800964"/>
            <a:ext cx="2799149" cy="27991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A4CEF3-5455-0943-B2B6-B491C8823EEF}"/>
              </a:ext>
            </a:extLst>
          </p:cNvPr>
          <p:cNvSpPr/>
          <p:nvPr userDrawn="1"/>
        </p:nvSpPr>
        <p:spPr>
          <a:xfrm>
            <a:off x="3487479" y="1475194"/>
            <a:ext cx="8704521" cy="3862350"/>
          </a:xfrm>
          <a:prstGeom prst="rect">
            <a:avLst/>
          </a:prstGeom>
          <a:solidFill>
            <a:srgbClr val="9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BBCE12-BF67-6B4B-A024-868559619427}"/>
              </a:ext>
            </a:extLst>
          </p:cNvPr>
          <p:cNvSpPr/>
          <p:nvPr userDrawn="1"/>
        </p:nvSpPr>
        <p:spPr>
          <a:xfrm>
            <a:off x="3487479" y="5337544"/>
            <a:ext cx="8704522" cy="384050"/>
          </a:xfrm>
          <a:prstGeom prst="rect">
            <a:avLst/>
          </a:prstGeom>
          <a:gradFill flip="none" rotWithShape="1">
            <a:gsLst>
              <a:gs pos="16000">
                <a:srgbClr val="9C0000"/>
              </a:gs>
              <a:gs pos="43000">
                <a:srgbClr val="C00000"/>
              </a:gs>
              <a:gs pos="99000">
                <a:srgbClr val="F2CA20">
                  <a:lumMod val="90000"/>
                  <a:alpha val="8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5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C101F47-4B88-CA43-863C-0BCC2733DE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242659"/>
            <a:ext cx="12192000" cy="635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A33D6-D6F3-1846-AFB6-993119D0F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DB48D-49A5-DA4B-907D-9BA628E41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9E8AA-F1C7-0D48-AE56-7B7D0BD5F7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78B72-6520-7C48-9EC9-C3366CDF2022}" type="datetimeFigureOut">
              <a:rPr lang="en-US" smtClean="0"/>
              <a:t>8/5/23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67A56-C345-BC4B-9CA9-B380E4F87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85126-2EE4-0346-9663-F89A8510A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50EEC6-258B-B04B-8D2F-AE39B527D255}"/>
              </a:ext>
            </a:extLst>
          </p:cNvPr>
          <p:cNvSpPr/>
          <p:nvPr userDrawn="1"/>
        </p:nvSpPr>
        <p:spPr>
          <a:xfrm>
            <a:off x="10868608" y="0"/>
            <a:ext cx="970384" cy="970384"/>
          </a:xfrm>
          <a:prstGeom prst="rect">
            <a:avLst/>
          </a:prstGeom>
          <a:solidFill>
            <a:srgbClr val="9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067" y="-64332"/>
            <a:ext cx="1034716" cy="1034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A67430-E954-1146-960D-CFAD9A660D84}"/>
              </a:ext>
            </a:extLst>
          </p:cNvPr>
          <p:cNvSpPr txBox="1"/>
          <p:nvPr userDrawn="1"/>
        </p:nvSpPr>
        <p:spPr>
          <a:xfrm>
            <a:off x="185530" y="6362241"/>
            <a:ext cx="469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800" kern="1200" dirty="0">
                <a:solidFill>
                  <a:schemeClr val="bg1"/>
                </a:solidFill>
                <a:effectLst/>
                <a:latin typeface="Montserrat Medium" pitchFamily="2" charset="77"/>
                <a:ea typeface="+mn-ea"/>
                <a:cs typeface="+mn-cs"/>
              </a:rPr>
              <a:t>Rex Curriculum Resource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A7BAE3-1328-D34C-90D4-DC955FE34F07}"/>
              </a:ext>
            </a:extLst>
          </p:cNvPr>
          <p:cNvSpPr txBox="1"/>
          <p:nvPr userDrawn="1"/>
        </p:nvSpPr>
        <p:spPr>
          <a:xfrm>
            <a:off x="9452660" y="6352143"/>
            <a:ext cx="262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800" b="0" kern="1200" dirty="0">
                <a:solidFill>
                  <a:schemeClr val="bg1"/>
                </a:solidFill>
                <a:effectLst/>
                <a:latin typeface="Montserrat Medium" pitchFamily="2" charset="77"/>
                <a:ea typeface="+mn-ea"/>
                <a:cs typeface="+mn-cs"/>
              </a:rPr>
              <a:t>WWW.REX.COM.PH</a:t>
            </a:r>
            <a:endParaRPr lang="en-PH" sz="18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5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w REX Education Mission Logo V.png" descr="New REX Education Mission Logo V.png"/>
          <p:cNvPicPr>
            <a:picLocks noChangeAspect="1"/>
          </p:cNvPicPr>
          <p:nvPr userDrawn="1"/>
        </p:nvPicPr>
        <p:blipFill>
          <a:blip r:embed="rId13">
            <a:extLst/>
          </a:blip>
          <a:stretch>
            <a:fillRect/>
          </a:stretch>
        </p:blipFill>
        <p:spPr>
          <a:xfrm>
            <a:off x="2755939" y="1508902"/>
            <a:ext cx="6616364" cy="33848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2053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8.tiff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Relationship Id="rId9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19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4" Type="http://schemas.openxmlformats.org/officeDocument/2006/relationships/image" Target="../media/image20.tiff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9.tiff"/><Relationship Id="rId4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tiff"/><Relationship Id="rId4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tiff"/><Relationship Id="rId4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tiff"/><Relationship Id="rId4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164826F-9698-C044-8B09-B880D705E0C1}"/>
              </a:ext>
            </a:extLst>
          </p:cNvPr>
          <p:cNvSpPr txBox="1"/>
          <p:nvPr/>
        </p:nvSpPr>
        <p:spPr>
          <a:xfrm>
            <a:off x="4242456" y="2932388"/>
            <a:ext cx="7495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ntserrat Medium" pitchFamily="2" charset="77"/>
              </a:rPr>
              <a:t>Counting and Comparing Money</a:t>
            </a:r>
          </a:p>
        </p:txBody>
      </p:sp>
    </p:spTree>
    <p:extLst>
      <p:ext uri="{BB962C8B-B14F-4D97-AF65-F5344CB8AC3E}">
        <p14:creationId xmlns:p14="http://schemas.microsoft.com/office/powerpoint/2010/main" val="1154341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65492-A7F4-1D4C-9703-290564D60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4933"/>
            <a:ext cx="10515600" cy="590973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PH" dirty="0"/>
              <a:t>Tricia has 10 ten-centavo coins. Amelia has 1 one-peso coin. Who has a greater amount of money?</a:t>
            </a:r>
          </a:p>
          <a:p>
            <a:pPr marL="457200" lvl="1" indent="0">
              <a:buNone/>
            </a:pPr>
            <a:r>
              <a:rPr lang="en-PH" dirty="0"/>
              <a:t>10 ten-centavo coins = 100 centavos					 1 one-peso coin = 100 centavos</a:t>
            </a:r>
          </a:p>
          <a:p>
            <a:pPr marL="457200" lvl="1" indent="0">
              <a:buNone/>
            </a:pPr>
            <a:endParaRPr lang="en-PH" dirty="0"/>
          </a:p>
          <a:p>
            <a:pPr marL="0" indent="0">
              <a:buNone/>
            </a:pPr>
            <a:r>
              <a:rPr lang="en-PH" dirty="0"/>
              <a:t>We regroup 100 centavos as 1 peso 0 centavos.</a:t>
            </a:r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r>
              <a:rPr lang="en-PH" dirty="0"/>
              <a:t>10	          can be exchanged for 1 </a:t>
            </a:r>
          </a:p>
          <a:p>
            <a:pPr marL="0" indent="0" algn="just">
              <a:buNone/>
            </a:pPr>
            <a:endParaRPr lang="en-PH" dirty="0"/>
          </a:p>
          <a:p>
            <a:pPr marL="0" indent="0" algn="just">
              <a:buNone/>
            </a:pPr>
            <a:endParaRPr lang="en-PH" dirty="0"/>
          </a:p>
          <a:p>
            <a:pPr marL="0" indent="0">
              <a:buNone/>
            </a:pPr>
            <a:r>
              <a:rPr lang="en-PH" dirty="0"/>
              <a:t>10 ten-centavo coins = 1 one-peso coin</a:t>
            </a:r>
          </a:p>
          <a:p>
            <a:pPr marL="0" indent="0">
              <a:buNone/>
            </a:pPr>
            <a:r>
              <a:rPr lang="en-PH" dirty="0"/>
              <a:t>Tricia and Amelia have the same amount of money.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4766418-030B-EB4B-B2C1-286064BE76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447877"/>
              </p:ext>
            </p:extLst>
          </p:nvPr>
        </p:nvGraphicFramePr>
        <p:xfrm>
          <a:off x="7840135" y="1458324"/>
          <a:ext cx="306493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063">
                  <a:extLst>
                    <a:ext uri="{9D8B030D-6E8A-4147-A177-3AD203B41FA5}">
                      <a16:colId xmlns:a16="http://schemas.microsoft.com/office/drawing/2014/main" val="1945870002"/>
                    </a:ext>
                  </a:extLst>
                </a:gridCol>
                <a:gridCol w="1557867">
                  <a:extLst>
                    <a:ext uri="{9D8B030D-6E8A-4147-A177-3AD203B41FA5}">
                      <a16:colId xmlns:a16="http://schemas.microsoft.com/office/drawing/2014/main" val="17877312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Peso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Centavo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46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469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374168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64658B0-5A8B-8749-AEEA-CBA5C554F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464" y="3506895"/>
            <a:ext cx="891745" cy="916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A614FA-2720-2944-96C2-CAE553F1E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995" y="3395134"/>
            <a:ext cx="1128148" cy="11887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CE73EA-57A4-D740-A9A0-48D3AC777410}"/>
              </a:ext>
            </a:extLst>
          </p:cNvPr>
          <p:cNvSpPr txBox="1"/>
          <p:nvPr/>
        </p:nvSpPr>
        <p:spPr>
          <a:xfrm>
            <a:off x="1049237" y="4572538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ato" panose="020F0502020204030203" pitchFamily="34" charset="77"/>
              </a:rPr>
              <a:t>10-centavos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E98BFA-370A-2649-ADF3-0E2908E7D812}"/>
              </a:ext>
            </a:extLst>
          </p:cNvPr>
          <p:cNvSpPr txBox="1"/>
          <p:nvPr/>
        </p:nvSpPr>
        <p:spPr>
          <a:xfrm>
            <a:off x="6255105" y="4583853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ato" panose="020F0502020204030203" pitchFamily="34" charset="77"/>
              </a:rPr>
              <a:t>1-peso</a:t>
            </a:r>
          </a:p>
        </p:txBody>
      </p:sp>
    </p:spTree>
    <p:extLst>
      <p:ext uri="{BB962C8B-B14F-4D97-AF65-F5344CB8AC3E}">
        <p14:creationId xmlns:p14="http://schemas.microsoft.com/office/powerpoint/2010/main" val="2042617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3D28A5-3499-714C-9F4E-16524FBC7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4800"/>
            <a:ext cx="10515600" cy="5872163"/>
          </a:xfrm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US" dirty="0"/>
              <a:t> 	       Mrs. Flores				Mrs. Torres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39AC7E9-E60B-6D45-833C-ABC14130E139}"/>
              </a:ext>
            </a:extLst>
          </p:cNvPr>
          <p:cNvSpPr/>
          <p:nvPr/>
        </p:nvSpPr>
        <p:spPr>
          <a:xfrm>
            <a:off x="1422402" y="806182"/>
            <a:ext cx="4080932" cy="5323683"/>
          </a:xfrm>
          <a:prstGeom prst="roundRect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2C58B49-2BB9-7F43-9DA8-88D8A5A91CF0}"/>
              </a:ext>
            </a:extLst>
          </p:cNvPr>
          <p:cNvSpPr/>
          <p:nvPr/>
        </p:nvSpPr>
        <p:spPr>
          <a:xfrm>
            <a:off x="6388101" y="853280"/>
            <a:ext cx="4080932" cy="5323683"/>
          </a:xfrm>
          <a:prstGeom prst="roundRect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FD7934-2994-5E43-8B64-325DDDC5C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542" y="2222773"/>
            <a:ext cx="3036935" cy="12403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0F310E-4BA2-4242-899F-211049617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333" y="1234154"/>
            <a:ext cx="899443" cy="9477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DD60E5-D298-CF47-BE1D-B68FD3D62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414" y="1234154"/>
            <a:ext cx="899443" cy="9477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280CC4-A1F8-794D-81A1-2E3B71F77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7010" y="1234154"/>
            <a:ext cx="899443" cy="9477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16FB53-E2B9-0E47-818B-C35F61ADA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091" y="1234154"/>
            <a:ext cx="899443" cy="9477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60A277-F4A4-F24F-AE46-13536125D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01" y="946150"/>
            <a:ext cx="1096179" cy="11027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048DE3-865C-2B43-996B-8008755DF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7068" y="1145116"/>
            <a:ext cx="685800" cy="7048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8A1533C-18B2-DB43-A33B-1248A1041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7497" y="1145116"/>
            <a:ext cx="685800" cy="7048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179D1F-B771-2A43-8104-17937F687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6699" y="1145116"/>
            <a:ext cx="685800" cy="7048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77B8B9-CFBA-574F-9BC5-EB6B12000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3080" y="2149975"/>
            <a:ext cx="2779575" cy="11466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950B1E7-9893-414D-857B-0C50B46F0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3080" y="3402153"/>
            <a:ext cx="2779575" cy="11345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8B42227-BCAC-F54A-89A5-E8B8A530C5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3080" y="4642211"/>
            <a:ext cx="2836398" cy="117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88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EA434-A9B2-0A4C-8469-AE2685047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4933"/>
            <a:ext cx="10515600" cy="5652030"/>
          </a:xfrm>
        </p:spPr>
        <p:txBody>
          <a:bodyPr/>
          <a:lstStyle/>
          <a:p>
            <a:pPr marL="0" indent="0">
              <a:buNone/>
            </a:pPr>
            <a:r>
              <a:rPr lang="en-PH" dirty="0"/>
              <a:t>Who has a greater amount of money?</a:t>
            </a:r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r>
              <a:rPr lang="en-PH" dirty="0"/>
              <a:t>Mrs. Flores has ₱800’s worth of bills and ₱10.30’s worth of coins.</a:t>
            </a:r>
          </a:p>
          <a:p>
            <a:pPr marL="0" indent="0">
              <a:buNone/>
            </a:pPr>
            <a:r>
              <a:rPr lang="en-PH" dirty="0"/>
              <a:t>Mrs. Flores has ₱810.30.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E3424F8-77AA-2E46-A3ED-9A4535564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146" y="1153944"/>
            <a:ext cx="3277853" cy="13521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66862E-862B-644E-B2A5-CCB5D48C8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670" y="1153943"/>
            <a:ext cx="3312864" cy="13521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01592EE-95F5-5546-96F6-0C60A2CE0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153944"/>
            <a:ext cx="3270275" cy="13521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61E8C8-B235-3244-8A7E-658332B56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6017" y="2588588"/>
            <a:ext cx="4099983" cy="5525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3E8147D-4378-D74F-A82D-E188A4682E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535936"/>
            <a:ext cx="4099983" cy="552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2857BF-6F47-8D48-88DB-7E64164A3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3328" y="3169012"/>
            <a:ext cx="1155700" cy="1162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50F8E3-31B9-4141-9FDB-92914D18A4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6204" y="3323619"/>
            <a:ext cx="830381" cy="8534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07207A7-0E61-FD49-9075-52025B814B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3761" y="3336820"/>
            <a:ext cx="830381" cy="8534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421DCFA-D970-2940-AEFF-E3B38B5009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1318" y="3323618"/>
            <a:ext cx="830381" cy="853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F9753A-E04F-9A47-A3C9-0979D424A6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3099" y="4329797"/>
            <a:ext cx="1300476" cy="4698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666DDAB-7F8E-6D43-97B4-E5754A2A9C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3575" y="4329796"/>
            <a:ext cx="1300476" cy="4698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C1B9B11-CE3D-FB4B-83D4-E84D4C889F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4494" y="4283173"/>
            <a:ext cx="1300476" cy="469805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786034C-A6E6-434F-AA32-4702661E9578}"/>
              </a:ext>
            </a:extLst>
          </p:cNvPr>
          <p:cNvSpPr/>
          <p:nvPr/>
        </p:nvSpPr>
        <p:spPr>
          <a:xfrm>
            <a:off x="6380899" y="3169009"/>
            <a:ext cx="4785635" cy="18182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PH" sz="2400" dirty="0">
                <a:solidFill>
                  <a:schemeClr val="tx1"/>
                </a:solidFill>
                <a:latin typeface="Lato" panose="020F0502020204030203" pitchFamily="34" charset="77"/>
              </a:rPr>
              <a:t>Count the bills. ₱500, ₱700, ₱800 Continue counting the coins. ₱810, ₱810.10, ₱810.20, ₱810.30</a:t>
            </a:r>
          </a:p>
        </p:txBody>
      </p:sp>
    </p:spTree>
    <p:extLst>
      <p:ext uri="{BB962C8B-B14F-4D97-AF65-F5344CB8AC3E}">
        <p14:creationId xmlns:p14="http://schemas.microsoft.com/office/powerpoint/2010/main" val="2296864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EA434-A9B2-0A4C-8469-AE2685047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4933"/>
            <a:ext cx="10515600" cy="5652030"/>
          </a:xfrm>
        </p:spPr>
        <p:txBody>
          <a:bodyPr/>
          <a:lstStyle/>
          <a:p>
            <a:pPr marL="0" indent="0">
              <a:buNone/>
            </a:pPr>
            <a:r>
              <a:rPr lang="en-PH" dirty="0"/>
              <a:t>Who has a greater amount of money?</a:t>
            </a:r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r>
              <a:rPr lang="en-PH" dirty="0"/>
              <a:t>Mrs. Torres has ₱1004.00</a:t>
            </a:r>
          </a:p>
          <a:p>
            <a:pPr marL="0" indent="0">
              <a:buNone/>
            </a:pPr>
            <a:r>
              <a:rPr lang="en-PH" dirty="0"/>
              <a:t>Compare the pesos.</a:t>
            </a:r>
          </a:p>
          <a:p>
            <a:pPr marL="0" indent="0">
              <a:buNone/>
            </a:pPr>
            <a:r>
              <a:rPr lang="en-PH" dirty="0"/>
              <a:t>810 &lt; 1004</a:t>
            </a:r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r>
              <a:rPr lang="en-PH" dirty="0"/>
              <a:t>Mrs. Torres has a greater amount of money than Mrs. Flores.</a:t>
            </a:r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1E8C8-B235-3244-8A7E-658332B56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043" y="2435056"/>
            <a:ext cx="3115084" cy="6875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EBD9EF-3DD1-2A41-9217-C1136262D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142" y="1212468"/>
            <a:ext cx="2993420" cy="1222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7EC8EB-8765-5F45-BDC5-412F307C2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983" y="1394624"/>
            <a:ext cx="946150" cy="996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8DF86E-07B1-B14A-9672-170AC5490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332" y="1394624"/>
            <a:ext cx="946150" cy="9969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BA455F-F9DE-5040-B787-945E250CB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4670" y="1451605"/>
            <a:ext cx="946150" cy="9969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64F626-87C2-9547-A620-97A31DEC8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5146" y="1389586"/>
            <a:ext cx="946150" cy="9969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93E416-F2A9-E44B-93FE-D4343A4A6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7949" y="2391574"/>
            <a:ext cx="1300476" cy="4698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7F628CF-7144-BB41-BE1B-5EB346BCA4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8425" y="2391573"/>
            <a:ext cx="1300476" cy="4698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256FB7-89AE-024D-BE34-0F97A3C28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9188" y="2374623"/>
            <a:ext cx="1300476" cy="469805"/>
          </a:xfrm>
          <a:prstGeom prst="rect">
            <a:avLst/>
          </a:prstGeom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8D3E273E-253E-CF4A-A3E6-7613A3394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160977"/>
              </p:ext>
            </p:extLst>
          </p:nvPr>
        </p:nvGraphicFramePr>
        <p:xfrm>
          <a:off x="6488424" y="3109525"/>
          <a:ext cx="4381075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0513">
                  <a:extLst>
                    <a:ext uri="{9D8B030D-6E8A-4147-A177-3AD203B41FA5}">
                      <a16:colId xmlns:a16="http://schemas.microsoft.com/office/drawing/2014/main" val="1972995846"/>
                    </a:ext>
                  </a:extLst>
                </a:gridCol>
                <a:gridCol w="1259742">
                  <a:extLst>
                    <a:ext uri="{9D8B030D-6E8A-4147-A177-3AD203B41FA5}">
                      <a16:colId xmlns:a16="http://schemas.microsoft.com/office/drawing/2014/main" val="1945870002"/>
                    </a:ext>
                  </a:extLst>
                </a:gridCol>
                <a:gridCol w="1290820">
                  <a:extLst>
                    <a:ext uri="{9D8B030D-6E8A-4147-A177-3AD203B41FA5}">
                      <a16:colId xmlns:a16="http://schemas.microsoft.com/office/drawing/2014/main" val="17877312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Lato" panose="020F0502020204030203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Peso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Centavo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46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Mrs. Flores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810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469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Mrs. Torres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1004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3741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7978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C40137-B3B7-E540-9434-7C9B10225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2533"/>
            <a:ext cx="10515600" cy="580443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Bills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	1			can be exchanged for 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 startAt="2"/>
            </a:pPr>
            <a:r>
              <a:rPr lang="en-US" dirty="0"/>
              <a:t> </a:t>
            </a:r>
          </a:p>
          <a:p>
            <a:pPr marL="457200" lvl="1" indent="0">
              <a:buNone/>
            </a:pPr>
            <a:r>
              <a:rPr lang="en-US" dirty="0"/>
              <a:t>	 1			can be exchanged for 5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PH" dirty="0"/>
              <a:t>	1 five-hundred-peso bill 	=	 5 one-hundred-peso bills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965C68-86F5-AD44-A8E5-BB3A8107A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0" y="1126067"/>
            <a:ext cx="2296583" cy="947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E00194-1010-3846-8433-2FF3E5177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617" y="1126067"/>
            <a:ext cx="2321113" cy="9473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AB24E97-14A5-B644-8C71-8D536498AA2A}"/>
              </a:ext>
            </a:extLst>
          </p:cNvPr>
          <p:cNvSpPr txBox="1"/>
          <p:nvPr/>
        </p:nvSpPr>
        <p:spPr>
          <a:xfrm>
            <a:off x="2877215" y="2073460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ato" panose="020F0502020204030203" pitchFamily="34" charset="77"/>
              </a:rPr>
              <a:t>₱200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01009E-22D7-3046-B2B7-EE340F7A7173}"/>
              </a:ext>
            </a:extLst>
          </p:cNvPr>
          <p:cNvSpPr txBox="1"/>
          <p:nvPr/>
        </p:nvSpPr>
        <p:spPr>
          <a:xfrm>
            <a:off x="9102332" y="2073460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ato" panose="020F0502020204030203" pitchFamily="34" charset="77"/>
              </a:rPr>
              <a:t>₱100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B1CAFA3-33D3-C04E-987E-DF51EF00F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617" y="3127019"/>
            <a:ext cx="2321113" cy="94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A99768-71E7-2E49-ABBD-E3CC789BF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48" y="3175622"/>
            <a:ext cx="2296584" cy="94958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3B6523C-771D-544D-AAE1-ABC9C8CEA592}"/>
              </a:ext>
            </a:extLst>
          </p:cNvPr>
          <p:cNvSpPr txBox="1"/>
          <p:nvPr/>
        </p:nvSpPr>
        <p:spPr>
          <a:xfrm>
            <a:off x="2852484" y="4125211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ato" panose="020F0502020204030203" pitchFamily="34" charset="77"/>
              </a:rPr>
              <a:t>₱500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CD219C-DCAA-224B-9690-A5AFBCDF2B41}"/>
              </a:ext>
            </a:extLst>
          </p:cNvPr>
          <p:cNvSpPr txBox="1"/>
          <p:nvPr/>
        </p:nvSpPr>
        <p:spPr>
          <a:xfrm>
            <a:off x="9077601" y="4125211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ato" panose="020F0502020204030203" pitchFamily="34" charset="77"/>
              </a:rPr>
              <a:t>₱100</a:t>
            </a:r>
          </a:p>
        </p:txBody>
      </p:sp>
    </p:spTree>
    <p:extLst>
      <p:ext uri="{BB962C8B-B14F-4D97-AF65-F5344CB8AC3E}">
        <p14:creationId xmlns:p14="http://schemas.microsoft.com/office/powerpoint/2010/main" val="4165615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AB38D-A8E2-FC4A-9C27-92128734F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4133"/>
            <a:ext cx="10515600" cy="5702830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PH" dirty="0"/>
              <a:t>Compare.</a:t>
            </a:r>
          </a:p>
          <a:p>
            <a:pPr marL="0" indent="0">
              <a:buNone/>
            </a:pPr>
            <a:r>
              <a:rPr lang="en-PH" dirty="0"/>
              <a:t>Which bill has a greater value, the ₱200 or the ₱500 bill?</a:t>
            </a:r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r>
              <a:rPr lang="en-PH" dirty="0"/>
              <a:t>1 ₱500 bill has a greater value than 1 ₱200 bill.</a:t>
            </a:r>
          </a:p>
          <a:p>
            <a:pPr marL="0" indent="0">
              <a:buNone/>
            </a:pPr>
            <a:r>
              <a:rPr lang="en-PH" dirty="0"/>
              <a:t>₱500 &gt; ₱200</a:t>
            </a:r>
          </a:p>
          <a:p>
            <a:pPr marL="0" indent="0">
              <a:buNone/>
            </a:pPr>
            <a:r>
              <a:rPr lang="en-PH" dirty="0"/>
              <a:t>1 ₱200 bill has a lesser value than 1 ₱500 bill.</a:t>
            </a:r>
          </a:p>
          <a:p>
            <a:pPr marL="0" indent="0">
              <a:buNone/>
            </a:pPr>
            <a:r>
              <a:rPr lang="en-PH" dirty="0"/>
              <a:t>₱200 &lt; ₱500</a:t>
            </a:r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BE2B50-641B-1245-8DF0-4BCD5F995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182" y="1877362"/>
            <a:ext cx="3456041" cy="1425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935D67-3D4A-D84A-9ECF-76A04E0B3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7" y="1877362"/>
            <a:ext cx="3448051" cy="142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71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AB38D-A8E2-FC4A-9C27-92128734F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6799"/>
            <a:ext cx="10515600" cy="4301067"/>
          </a:xfrm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PH" dirty="0"/>
              <a:t>Compare.</a:t>
            </a:r>
          </a:p>
          <a:p>
            <a:pPr marL="0" indent="0">
              <a:buNone/>
            </a:pPr>
            <a:r>
              <a:rPr lang="en-PH" dirty="0"/>
              <a:t>Which bill has the greatest value?</a:t>
            </a:r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BE2B50-641B-1245-8DF0-4BCD5F995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1" y="2832116"/>
            <a:ext cx="2887133" cy="11910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935D67-3D4A-D84A-9ECF-76A04E0B3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116" y="2832116"/>
            <a:ext cx="2887133" cy="11937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F97782-245C-5C4C-A236-045E38FA3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431" y="2832117"/>
            <a:ext cx="2916101" cy="119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58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106B598-4293-8543-83A5-F69C39317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6785"/>
            <a:ext cx="10693400" cy="580443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Bills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1			can be exchanged for 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PH" dirty="0"/>
              <a:t>	1 one-thousand-peso bill 	=	 2 five-hundred-peso bills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	 1			can be exchanged for 5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PH" dirty="0"/>
              <a:t>	1 one-thousand-peso bill 	=	 5 two-hundred-peso bills</a:t>
            </a:r>
          </a:p>
          <a:p>
            <a:pPr marL="0" indent="0">
              <a:buNone/>
            </a:pPr>
            <a:r>
              <a:rPr lang="en-PH" dirty="0"/>
              <a:t>The </a:t>
            </a:r>
            <a:r>
              <a:rPr lang="en-US" dirty="0">
                <a:latin typeface="Lato" panose="020F0502020204030203" pitchFamily="34" charset="77"/>
              </a:rPr>
              <a:t>₱ </a:t>
            </a:r>
            <a:r>
              <a:rPr lang="en-PH" dirty="0"/>
              <a:t>1000 bill has the greatest value.</a:t>
            </a:r>
          </a:p>
          <a:p>
            <a:pPr marL="0" indent="0">
              <a:buNone/>
            </a:pPr>
            <a:r>
              <a:rPr lang="en-PH" dirty="0"/>
              <a:t>The </a:t>
            </a:r>
            <a:r>
              <a:rPr lang="en-US" dirty="0">
                <a:latin typeface="Lato" panose="020F0502020204030203" pitchFamily="34" charset="77"/>
              </a:rPr>
              <a:t>₱ </a:t>
            </a:r>
            <a:r>
              <a:rPr lang="en-PH" dirty="0"/>
              <a:t>200 bill has the least value.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62167D-7B5B-A34E-83B8-F24A4E765A4B}"/>
              </a:ext>
            </a:extLst>
          </p:cNvPr>
          <p:cNvSpPr txBox="1"/>
          <p:nvPr/>
        </p:nvSpPr>
        <p:spPr>
          <a:xfrm>
            <a:off x="2792125" y="1744562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ato" panose="020F0502020204030203" pitchFamily="34" charset="77"/>
              </a:rPr>
              <a:t>₱1000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2D29D6-B7A7-1B4D-A0E8-93DC127FA652}"/>
              </a:ext>
            </a:extLst>
          </p:cNvPr>
          <p:cNvSpPr txBox="1"/>
          <p:nvPr/>
        </p:nvSpPr>
        <p:spPr>
          <a:xfrm>
            <a:off x="9156293" y="1744562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ato" panose="020F0502020204030203" pitchFamily="34" charset="77"/>
              </a:rPr>
              <a:t>₱500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F0B902-1FAA-4045-B6A8-98117B146207}"/>
              </a:ext>
            </a:extLst>
          </p:cNvPr>
          <p:cNvSpPr txBox="1"/>
          <p:nvPr/>
        </p:nvSpPr>
        <p:spPr>
          <a:xfrm>
            <a:off x="9156292" y="3771697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ato" panose="020F0502020204030203" pitchFamily="34" charset="77"/>
              </a:rPr>
              <a:t>₱200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DBFBFF-76AC-2441-BC7A-05E6C0B7C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104" y="826426"/>
            <a:ext cx="2319626" cy="9473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CD44583-D19C-A649-B81C-7E7EE3E73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783" y="2824305"/>
            <a:ext cx="2319626" cy="9473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E4C8A3-5215-C54F-AD19-E193B9E51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852" y="826731"/>
            <a:ext cx="2290535" cy="9470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AA1D8-7B65-DB40-B84A-1C4D006CD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305" y="2814799"/>
            <a:ext cx="2319626" cy="95689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C88CAB9-CFBD-F049-8D17-EE7D48689597}"/>
              </a:ext>
            </a:extLst>
          </p:cNvPr>
          <p:cNvSpPr txBox="1"/>
          <p:nvPr/>
        </p:nvSpPr>
        <p:spPr>
          <a:xfrm>
            <a:off x="2868804" y="3771698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ato" panose="020F0502020204030203" pitchFamily="34" charset="77"/>
              </a:rPr>
              <a:t>₱1000</a:t>
            </a:r>
          </a:p>
        </p:txBody>
      </p:sp>
    </p:spTree>
    <p:extLst>
      <p:ext uri="{BB962C8B-B14F-4D97-AF65-F5344CB8AC3E}">
        <p14:creationId xmlns:p14="http://schemas.microsoft.com/office/powerpoint/2010/main" val="4294165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10B28-8775-2342-8124-EAC1D0386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1067"/>
            <a:ext cx="10515600" cy="568589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Arranging the bills in order, we have: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greatest							least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    least						       greatest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2B14A5-1017-474D-94E9-CF94C81E2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66692"/>
            <a:ext cx="3073400" cy="1255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116199-5D1D-1347-A17B-3A301F8DC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207" y="1266997"/>
            <a:ext cx="3035095" cy="12549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23AB72-081B-2E47-A894-16E4617E4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9909" y="1266997"/>
            <a:ext cx="3042129" cy="12549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48AD77-B832-4B44-9705-35DA8407AB0C}"/>
              </a:ext>
            </a:extLst>
          </p:cNvPr>
          <p:cNvSpPr txBox="1"/>
          <p:nvPr/>
        </p:nvSpPr>
        <p:spPr>
          <a:xfrm>
            <a:off x="1979325" y="2635283"/>
            <a:ext cx="1167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ato" panose="020F0502020204030203" pitchFamily="34" charset="77"/>
              </a:rPr>
              <a:t>₱1000,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D8A1CB-7199-3644-BDB3-D305800C0167}"/>
              </a:ext>
            </a:extLst>
          </p:cNvPr>
          <p:cNvSpPr txBox="1"/>
          <p:nvPr/>
        </p:nvSpPr>
        <p:spPr>
          <a:xfrm>
            <a:off x="5253928" y="2635282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ato" panose="020F0502020204030203" pitchFamily="34" charset="77"/>
              </a:rPr>
              <a:t>₱500,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06A484-71A2-AF44-A34E-60E78097807E}"/>
              </a:ext>
            </a:extLst>
          </p:cNvPr>
          <p:cNvSpPr txBox="1"/>
          <p:nvPr/>
        </p:nvSpPr>
        <p:spPr>
          <a:xfrm>
            <a:off x="8649267" y="2622170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ato" panose="020F0502020204030203" pitchFamily="34" charset="77"/>
              </a:rPr>
              <a:t>₱200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7D46736-8C63-5B48-9D6E-00D0818D3AB9}"/>
              </a:ext>
            </a:extLst>
          </p:cNvPr>
          <p:cNvCxnSpPr>
            <a:cxnSpLocks/>
          </p:cNvCxnSpPr>
          <p:nvPr/>
        </p:nvCxnSpPr>
        <p:spPr>
          <a:xfrm>
            <a:off x="3508567" y="3302000"/>
            <a:ext cx="54694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F9A16086-DD39-4B4C-92C1-252FBA877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708582"/>
            <a:ext cx="3042129" cy="12549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728493-1440-4041-A713-AA93343A8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672" y="3708582"/>
            <a:ext cx="3035095" cy="12549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FE706A-47B6-B246-A613-8D179EBCD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110" y="3708277"/>
            <a:ext cx="3073400" cy="12552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592AC86-ED04-2A43-93B8-B53BCEF916E2}"/>
              </a:ext>
            </a:extLst>
          </p:cNvPr>
          <p:cNvSpPr txBox="1"/>
          <p:nvPr/>
        </p:nvSpPr>
        <p:spPr>
          <a:xfrm>
            <a:off x="1979325" y="4969704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ato" panose="020F0502020204030203" pitchFamily="34" charset="77"/>
              </a:rPr>
              <a:t>₱200,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752409-D677-224E-A634-513A5F0B30F1}"/>
              </a:ext>
            </a:extLst>
          </p:cNvPr>
          <p:cNvSpPr txBox="1"/>
          <p:nvPr/>
        </p:nvSpPr>
        <p:spPr>
          <a:xfrm>
            <a:off x="5273447" y="4969704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ato" panose="020F0502020204030203" pitchFamily="34" charset="77"/>
              </a:rPr>
              <a:t>₱500,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FAD79C-707D-1E4D-9186-E28D30022B77}"/>
              </a:ext>
            </a:extLst>
          </p:cNvPr>
          <p:cNvSpPr txBox="1"/>
          <p:nvPr/>
        </p:nvSpPr>
        <p:spPr>
          <a:xfrm>
            <a:off x="8633292" y="4969704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ato" panose="020F0502020204030203" pitchFamily="34" charset="77"/>
              </a:rPr>
              <a:t>₱1000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EBD7BE3-EEB7-4B49-9028-61BD6CEBE6E0}"/>
              </a:ext>
            </a:extLst>
          </p:cNvPr>
          <p:cNvCxnSpPr>
            <a:cxnSpLocks/>
          </p:cNvCxnSpPr>
          <p:nvPr/>
        </p:nvCxnSpPr>
        <p:spPr>
          <a:xfrm>
            <a:off x="3146632" y="5875866"/>
            <a:ext cx="54694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51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0AC10-B70D-1649-8295-FD0C96598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28133"/>
            <a:ext cx="10515600" cy="5448830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en-PH" dirty="0"/>
              <a:t>How many ₱100 bills do we need to exchange for 1 ₱1000 bill?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PH" dirty="0"/>
              <a:t>There are 10 hundreds in 1000.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PH" dirty="0"/>
              <a:t>So we need 10 ₱100 bills to exchange for 1 ₱1000 bill.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PH" dirty="0"/>
              <a:t>10 ₱100 = 1 ₱1000</a:t>
            </a:r>
          </a:p>
          <a:p>
            <a:pPr marL="514350" indent="-514350">
              <a:buFont typeface="+mj-lt"/>
              <a:buAutoNum type="arabicPeriod" startAt="5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224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7AD449-CE65-CC42-99B1-E02CC54B6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099" y="423334"/>
            <a:ext cx="10833101" cy="5668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Counting Money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PH" dirty="0"/>
              <a:t>	A five-centavo coin has a value of 5¢ or ₱0.05.			The number before the dot represents the amount in pesos	and 	the number after the dot represent the amount in centavos.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dirty="0"/>
              <a:t> </a:t>
            </a:r>
          </a:p>
          <a:p>
            <a:pPr marL="514350" indent="-514350">
              <a:buFont typeface="+mj-lt"/>
              <a:buAutoNum type="arabicPeriod" startAt="2"/>
            </a:pPr>
            <a:endParaRPr lang="en-US" b="1" dirty="0"/>
          </a:p>
          <a:p>
            <a:pPr marL="514350" indent="-514350">
              <a:buFont typeface="+mj-lt"/>
              <a:buAutoNum type="arabicPeriod" startAt="2"/>
            </a:pPr>
            <a:endParaRPr lang="en-US" b="1" dirty="0"/>
          </a:p>
          <a:p>
            <a:pPr marL="0" indent="0">
              <a:buNone/>
            </a:pPr>
            <a:r>
              <a:rPr lang="en-PH" dirty="0"/>
              <a:t>	A ten-centavo coin has a value of 10¢ or ₱0.10.</a:t>
            </a:r>
          </a:p>
          <a:p>
            <a:pPr marL="514350" indent="-514350">
              <a:buFont typeface="+mj-lt"/>
              <a:buAutoNum type="arabicPeriod" startAt="2"/>
            </a:pPr>
            <a:endParaRPr lang="en-US" b="1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5FEAE5F-A821-5449-BDB4-D65B725625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588435"/>
              </p:ext>
            </p:extLst>
          </p:nvPr>
        </p:nvGraphicFramePr>
        <p:xfrm>
          <a:off x="7433731" y="1026159"/>
          <a:ext cx="3115734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867">
                  <a:extLst>
                    <a:ext uri="{9D8B030D-6E8A-4147-A177-3AD203B41FA5}">
                      <a16:colId xmlns:a16="http://schemas.microsoft.com/office/drawing/2014/main" val="1945870002"/>
                    </a:ext>
                  </a:extLst>
                </a:gridCol>
                <a:gridCol w="1557867">
                  <a:extLst>
                    <a:ext uri="{9D8B030D-6E8A-4147-A177-3AD203B41FA5}">
                      <a16:colId xmlns:a16="http://schemas.microsoft.com/office/drawing/2014/main" val="17877312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Peso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Centavo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46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469789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9762BB3E-F438-4047-B7A3-FA91B80DE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016" y="938106"/>
            <a:ext cx="906949" cy="880533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CB3E1E5-47C0-4042-B011-4448F28E0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778923"/>
              </p:ext>
            </p:extLst>
          </p:nvPr>
        </p:nvGraphicFramePr>
        <p:xfrm>
          <a:off x="7433731" y="3559228"/>
          <a:ext cx="3115734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867">
                  <a:extLst>
                    <a:ext uri="{9D8B030D-6E8A-4147-A177-3AD203B41FA5}">
                      <a16:colId xmlns:a16="http://schemas.microsoft.com/office/drawing/2014/main" val="1945870002"/>
                    </a:ext>
                  </a:extLst>
                </a:gridCol>
                <a:gridCol w="1557867">
                  <a:extLst>
                    <a:ext uri="{9D8B030D-6E8A-4147-A177-3AD203B41FA5}">
                      <a16:colId xmlns:a16="http://schemas.microsoft.com/office/drawing/2014/main" val="17877312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Peso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Centavo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46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469789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C2E0055D-FFA0-8E41-A96D-5B0440041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660" y="3559228"/>
            <a:ext cx="985399" cy="101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49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676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7AD449-CE65-CC42-99B1-E02CC54B6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099" y="423334"/>
            <a:ext cx="10833101" cy="5668963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endParaRPr lang="en-US" dirty="0"/>
          </a:p>
          <a:p>
            <a:pPr marL="514350" indent="-514350">
              <a:buFont typeface="+mj-lt"/>
              <a:buAutoNum type="arabicPeriod" startAt="3"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PH" dirty="0"/>
              <a:t>	A twenty-five-centavo coin has a value of 25¢ or ₱0.25.</a:t>
            </a:r>
          </a:p>
          <a:p>
            <a:pPr marL="0" indent="0">
              <a:buNone/>
            </a:pPr>
            <a:endParaRPr lang="en-PH" dirty="0"/>
          </a:p>
          <a:p>
            <a:pPr marL="514350" indent="-514350">
              <a:buFont typeface="+mj-lt"/>
              <a:buAutoNum type="arabicPeriod" startAt="4"/>
            </a:pPr>
            <a:r>
              <a:rPr lang="en-US" dirty="0"/>
              <a:t> </a:t>
            </a:r>
          </a:p>
          <a:p>
            <a:pPr marL="514350" indent="-514350">
              <a:buFont typeface="+mj-lt"/>
              <a:buAutoNum type="arabicPeriod" startAt="4"/>
            </a:pPr>
            <a:endParaRPr lang="en-US" b="1" dirty="0"/>
          </a:p>
          <a:p>
            <a:pPr marL="514350" indent="-514350">
              <a:buFont typeface="+mj-lt"/>
              <a:buAutoNum type="arabicPeriod" startAt="4"/>
            </a:pPr>
            <a:endParaRPr lang="en-US" b="1" dirty="0"/>
          </a:p>
          <a:p>
            <a:pPr marL="0" indent="0">
              <a:buNone/>
            </a:pPr>
            <a:r>
              <a:rPr lang="en-PH" dirty="0"/>
              <a:t>	A ten-centavo coin has a value of 10 or 0.10.</a:t>
            </a:r>
          </a:p>
          <a:p>
            <a:pPr marL="514350" indent="-514350">
              <a:buFont typeface="+mj-lt"/>
              <a:buAutoNum type="arabicPeriod" startAt="2"/>
            </a:pPr>
            <a:endParaRPr lang="en-US" b="1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5FEAE5F-A821-5449-BDB4-D65B725625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468605"/>
              </p:ext>
            </p:extLst>
          </p:nvPr>
        </p:nvGraphicFramePr>
        <p:xfrm>
          <a:off x="7433731" y="1026159"/>
          <a:ext cx="3115734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867">
                  <a:extLst>
                    <a:ext uri="{9D8B030D-6E8A-4147-A177-3AD203B41FA5}">
                      <a16:colId xmlns:a16="http://schemas.microsoft.com/office/drawing/2014/main" val="1945870002"/>
                    </a:ext>
                  </a:extLst>
                </a:gridCol>
                <a:gridCol w="1557867">
                  <a:extLst>
                    <a:ext uri="{9D8B030D-6E8A-4147-A177-3AD203B41FA5}">
                      <a16:colId xmlns:a16="http://schemas.microsoft.com/office/drawing/2014/main" val="17877312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Peso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Centavo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46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46978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CB3E1E5-47C0-4042-B011-4448F28E0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768787"/>
              </p:ext>
            </p:extLst>
          </p:nvPr>
        </p:nvGraphicFramePr>
        <p:xfrm>
          <a:off x="7433731" y="3162988"/>
          <a:ext cx="3115734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867">
                  <a:extLst>
                    <a:ext uri="{9D8B030D-6E8A-4147-A177-3AD203B41FA5}">
                      <a16:colId xmlns:a16="http://schemas.microsoft.com/office/drawing/2014/main" val="1945870002"/>
                    </a:ext>
                  </a:extLst>
                </a:gridCol>
                <a:gridCol w="1557867">
                  <a:extLst>
                    <a:ext uri="{9D8B030D-6E8A-4147-A177-3AD203B41FA5}">
                      <a16:colId xmlns:a16="http://schemas.microsoft.com/office/drawing/2014/main" val="17877312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Peso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Centavo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46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46978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5B3A17B6-EC0A-8845-8E9B-7E0825F1E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472" y="867832"/>
            <a:ext cx="1117798" cy="1109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152DE4-FCC9-0541-8B5A-7E98A3265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472" y="3132349"/>
            <a:ext cx="1259525" cy="132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18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7AD449-CE65-CC42-99B1-E02CC54B6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099" y="423334"/>
            <a:ext cx="10833101" cy="5668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b="1" dirty="0"/>
          </a:p>
          <a:p>
            <a:pPr marL="0" indent="0" algn="just">
              <a:buNone/>
            </a:pPr>
            <a:endParaRPr lang="en-US" b="1" dirty="0"/>
          </a:p>
          <a:p>
            <a:pPr marL="514350" indent="-514350" algn="just">
              <a:buFont typeface="+mj-lt"/>
              <a:buAutoNum type="arabicPeriod" startAt="5"/>
            </a:pPr>
            <a:r>
              <a:rPr lang="en-US" dirty="0"/>
              <a:t> </a:t>
            </a:r>
          </a:p>
          <a:p>
            <a:pPr marL="0" indent="0" algn="just">
              <a:buNone/>
            </a:pPr>
            <a:endParaRPr lang="en-US" b="1" dirty="0"/>
          </a:p>
          <a:p>
            <a:pPr marL="0" indent="0" algn="just">
              <a:buNone/>
            </a:pPr>
            <a:r>
              <a:rPr lang="en-PH" dirty="0"/>
              <a:t>	A ten-peso coin has a value of ₱10. We can write it as ₱10.00.</a:t>
            </a:r>
          </a:p>
          <a:p>
            <a:pPr marL="0" indent="0" algn="just">
              <a:buNone/>
            </a:pPr>
            <a:endParaRPr lang="en-PH" dirty="0"/>
          </a:p>
          <a:p>
            <a:pPr marL="514350" indent="-514350" algn="just">
              <a:buFont typeface="+mj-lt"/>
              <a:buAutoNum type="arabicPeriod" startAt="6"/>
            </a:pPr>
            <a:r>
              <a:rPr lang="en-US" dirty="0"/>
              <a:t> </a:t>
            </a:r>
          </a:p>
          <a:p>
            <a:pPr marL="514350" indent="-514350" algn="just">
              <a:buFont typeface="+mj-lt"/>
              <a:buAutoNum type="arabicPeriod" startAt="6"/>
            </a:pPr>
            <a:endParaRPr lang="en-US" b="1" dirty="0"/>
          </a:p>
          <a:p>
            <a:pPr marL="514350" indent="-514350" algn="just">
              <a:buFont typeface="+mj-lt"/>
              <a:buAutoNum type="arabicPeriod" startAt="6"/>
            </a:pPr>
            <a:endParaRPr lang="en-US" b="1" dirty="0"/>
          </a:p>
          <a:p>
            <a:pPr marL="0" indent="0" algn="just">
              <a:buNone/>
            </a:pPr>
            <a:r>
              <a:rPr lang="en-PH" dirty="0"/>
              <a:t>	A hundred-peso bill has a value of ₱100. We can write it as 	₱100.00.</a:t>
            </a:r>
          </a:p>
          <a:p>
            <a:pPr marL="0" indent="0" algn="just">
              <a:buNone/>
            </a:pPr>
            <a:endParaRPr lang="en-PH" dirty="0"/>
          </a:p>
          <a:p>
            <a:pPr marL="514350" indent="-514350" algn="just">
              <a:buFont typeface="+mj-lt"/>
              <a:buAutoNum type="arabicPeriod" startAt="2"/>
            </a:pPr>
            <a:endParaRPr lang="en-US" b="1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5FEAE5F-A821-5449-BDB4-D65B725625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183404"/>
              </p:ext>
            </p:extLst>
          </p:nvPr>
        </p:nvGraphicFramePr>
        <p:xfrm>
          <a:off x="7433731" y="1381601"/>
          <a:ext cx="3115734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867">
                  <a:extLst>
                    <a:ext uri="{9D8B030D-6E8A-4147-A177-3AD203B41FA5}">
                      <a16:colId xmlns:a16="http://schemas.microsoft.com/office/drawing/2014/main" val="1945870002"/>
                    </a:ext>
                  </a:extLst>
                </a:gridCol>
                <a:gridCol w="1557867">
                  <a:extLst>
                    <a:ext uri="{9D8B030D-6E8A-4147-A177-3AD203B41FA5}">
                      <a16:colId xmlns:a16="http://schemas.microsoft.com/office/drawing/2014/main" val="17877312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Peso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Centavo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46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46978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CB3E1E5-47C0-4042-B011-4448F28E0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120561"/>
              </p:ext>
            </p:extLst>
          </p:nvPr>
        </p:nvGraphicFramePr>
        <p:xfrm>
          <a:off x="7433731" y="3632834"/>
          <a:ext cx="3115734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867">
                  <a:extLst>
                    <a:ext uri="{9D8B030D-6E8A-4147-A177-3AD203B41FA5}">
                      <a16:colId xmlns:a16="http://schemas.microsoft.com/office/drawing/2014/main" val="1945870002"/>
                    </a:ext>
                  </a:extLst>
                </a:gridCol>
                <a:gridCol w="1557867">
                  <a:extLst>
                    <a:ext uri="{9D8B030D-6E8A-4147-A177-3AD203B41FA5}">
                      <a16:colId xmlns:a16="http://schemas.microsoft.com/office/drawing/2014/main" val="17877312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Peso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Centavo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46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46978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9FA934E-8D9D-B64C-B50B-CB13EB6D4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000" y="1114266"/>
            <a:ext cx="1319203" cy="1327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EC19B9-A645-D547-AC55-1E7D4BD57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999" y="3429000"/>
            <a:ext cx="3691467" cy="150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44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7AD449-CE65-CC42-99B1-E02CC54B6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099" y="423334"/>
            <a:ext cx="10833101" cy="5668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b="1" dirty="0"/>
          </a:p>
          <a:p>
            <a:pPr marL="514350" indent="-514350" algn="just">
              <a:buFont typeface="+mj-lt"/>
              <a:buAutoNum type="arabicPeriod" startAt="7"/>
            </a:pPr>
            <a:r>
              <a:rPr lang="en-US" dirty="0"/>
              <a:t> </a:t>
            </a:r>
          </a:p>
          <a:p>
            <a:pPr marL="0" indent="0" algn="just">
              <a:buNone/>
            </a:pPr>
            <a:endParaRPr lang="en-US" b="1" dirty="0"/>
          </a:p>
          <a:p>
            <a:pPr marL="0" indent="0" algn="just">
              <a:buNone/>
            </a:pPr>
            <a:endParaRPr lang="en-US" b="1" dirty="0"/>
          </a:p>
          <a:p>
            <a:pPr marL="0" indent="0" algn="just">
              <a:buNone/>
            </a:pPr>
            <a:r>
              <a:rPr lang="en-PH" dirty="0"/>
              <a:t>	A two-hundred-peso bill has a value of </a:t>
            </a:r>
            <a:r>
              <a:rPr lang="en-US" dirty="0"/>
              <a:t>₱</a:t>
            </a:r>
            <a:r>
              <a:rPr lang="en-PH" dirty="0"/>
              <a:t>200. We can write it as 	₱200.00.</a:t>
            </a:r>
          </a:p>
          <a:p>
            <a:pPr marL="514350" indent="-514350" algn="just">
              <a:buFont typeface="+mj-lt"/>
              <a:buAutoNum type="arabicPeriod" startAt="8"/>
            </a:pPr>
            <a:r>
              <a:rPr lang="en-US" dirty="0"/>
              <a:t> </a:t>
            </a:r>
            <a:endParaRPr lang="en-US" b="1" dirty="0"/>
          </a:p>
          <a:p>
            <a:pPr marL="514350" indent="-514350" algn="just">
              <a:buFont typeface="+mj-lt"/>
              <a:buAutoNum type="arabicPeriod" startAt="8"/>
            </a:pPr>
            <a:endParaRPr lang="en-US" b="1" dirty="0"/>
          </a:p>
          <a:p>
            <a:pPr marL="514350" indent="-514350" algn="just">
              <a:buFont typeface="+mj-lt"/>
              <a:buAutoNum type="arabicPeriod" startAt="8"/>
            </a:pPr>
            <a:endParaRPr lang="en-US" b="1" dirty="0"/>
          </a:p>
          <a:p>
            <a:pPr marL="0" indent="0" algn="just">
              <a:buNone/>
            </a:pPr>
            <a:r>
              <a:rPr lang="en-PH" dirty="0"/>
              <a:t>	A five-hundred-peso bill has a value of ₱500. We can write it as 	₱500.00.</a:t>
            </a:r>
          </a:p>
          <a:p>
            <a:pPr marL="0" indent="0" algn="just">
              <a:buNone/>
            </a:pPr>
            <a:endParaRPr lang="en-PH" dirty="0"/>
          </a:p>
          <a:p>
            <a:pPr marL="514350" indent="-514350" algn="just">
              <a:buFont typeface="+mj-lt"/>
              <a:buAutoNum type="arabicPeriod" startAt="2"/>
            </a:pPr>
            <a:endParaRPr lang="en-US" b="1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5FEAE5F-A821-5449-BDB4-D65B725625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25498"/>
              </p:ext>
            </p:extLst>
          </p:nvPr>
        </p:nvGraphicFramePr>
        <p:xfrm>
          <a:off x="7433731" y="1381601"/>
          <a:ext cx="3115734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867">
                  <a:extLst>
                    <a:ext uri="{9D8B030D-6E8A-4147-A177-3AD203B41FA5}">
                      <a16:colId xmlns:a16="http://schemas.microsoft.com/office/drawing/2014/main" val="1945870002"/>
                    </a:ext>
                  </a:extLst>
                </a:gridCol>
                <a:gridCol w="1557867">
                  <a:extLst>
                    <a:ext uri="{9D8B030D-6E8A-4147-A177-3AD203B41FA5}">
                      <a16:colId xmlns:a16="http://schemas.microsoft.com/office/drawing/2014/main" val="17877312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Peso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Centavo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46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46978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CB3E1E5-47C0-4042-B011-4448F28E0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789925"/>
              </p:ext>
            </p:extLst>
          </p:nvPr>
        </p:nvGraphicFramePr>
        <p:xfrm>
          <a:off x="7433731" y="3632834"/>
          <a:ext cx="3115734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867">
                  <a:extLst>
                    <a:ext uri="{9D8B030D-6E8A-4147-A177-3AD203B41FA5}">
                      <a16:colId xmlns:a16="http://schemas.microsoft.com/office/drawing/2014/main" val="1945870002"/>
                    </a:ext>
                  </a:extLst>
                </a:gridCol>
                <a:gridCol w="1557867">
                  <a:extLst>
                    <a:ext uri="{9D8B030D-6E8A-4147-A177-3AD203B41FA5}">
                      <a16:colId xmlns:a16="http://schemas.microsoft.com/office/drawing/2014/main" val="17877312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Peso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Centavo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46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46978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9273C82-176A-364C-8280-0E5161126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666" y="1144072"/>
            <a:ext cx="3115734" cy="1283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2B31AE-B6DB-7D41-9863-60691442F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667" y="3429001"/>
            <a:ext cx="3115734" cy="128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4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7AD449-CE65-CC42-99B1-E02CC54B6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49" y="1085427"/>
            <a:ext cx="10833101" cy="5668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b="1" dirty="0"/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b="1" dirty="0"/>
          </a:p>
          <a:p>
            <a:pPr marL="0" indent="0" algn="just">
              <a:buNone/>
            </a:pPr>
            <a:endParaRPr lang="en-US" b="1" dirty="0"/>
          </a:p>
          <a:p>
            <a:pPr marL="0" indent="0" algn="just">
              <a:buNone/>
            </a:pPr>
            <a:r>
              <a:rPr lang="en-PH" dirty="0"/>
              <a:t>	</a:t>
            </a:r>
            <a:endParaRPr lang="en-US" b="1" dirty="0"/>
          </a:p>
          <a:p>
            <a:pPr marL="514350" indent="-514350" algn="just">
              <a:buFont typeface="+mj-lt"/>
              <a:buAutoNum type="arabicPeriod" startAt="8"/>
            </a:pPr>
            <a:endParaRPr lang="en-US" b="1" dirty="0"/>
          </a:p>
          <a:p>
            <a:pPr marL="514350" indent="-514350" algn="just">
              <a:buFont typeface="+mj-lt"/>
              <a:buAutoNum type="arabicPeriod" startAt="8"/>
            </a:pPr>
            <a:endParaRPr lang="en-US" b="1" dirty="0"/>
          </a:p>
          <a:p>
            <a:pPr marL="0" indent="0" algn="just">
              <a:buNone/>
            </a:pPr>
            <a:r>
              <a:rPr lang="en-PH" dirty="0"/>
              <a:t>	This is a thousand-peso bill. It has a value of ₱1000. We can 	write it as ₱1000.00.</a:t>
            </a:r>
          </a:p>
          <a:p>
            <a:pPr marL="0" indent="0" algn="just">
              <a:buNone/>
            </a:pPr>
            <a:endParaRPr lang="en-PH" dirty="0"/>
          </a:p>
          <a:p>
            <a:pPr marL="514350" indent="-514350" algn="just">
              <a:buFont typeface="+mj-lt"/>
              <a:buAutoNum type="arabicPeriod" startAt="2"/>
            </a:pPr>
            <a:endParaRPr lang="en-US" b="1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CB3E1E5-47C0-4042-B011-4448F28E0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325783"/>
              </p:ext>
            </p:extLst>
          </p:nvPr>
        </p:nvGraphicFramePr>
        <p:xfrm>
          <a:off x="7416797" y="3454242"/>
          <a:ext cx="3115734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867">
                  <a:extLst>
                    <a:ext uri="{9D8B030D-6E8A-4147-A177-3AD203B41FA5}">
                      <a16:colId xmlns:a16="http://schemas.microsoft.com/office/drawing/2014/main" val="1945870002"/>
                    </a:ext>
                  </a:extLst>
                </a:gridCol>
                <a:gridCol w="1557867">
                  <a:extLst>
                    <a:ext uri="{9D8B030D-6E8A-4147-A177-3AD203B41FA5}">
                      <a16:colId xmlns:a16="http://schemas.microsoft.com/office/drawing/2014/main" val="17877312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Peso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Centavo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46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1000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46978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5D029FF-C582-C04F-8C3D-C4DE8AF0C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27" y="1559981"/>
            <a:ext cx="1486356" cy="2808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547BB9-8B42-1B4C-B022-6D545BF92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381" y="2284054"/>
            <a:ext cx="4013748" cy="1635855"/>
          </a:xfrm>
          <a:prstGeom prst="rect">
            <a:avLst/>
          </a:prstGeo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3293D8C1-2069-5A47-B602-C837F7FFDDCC}"/>
              </a:ext>
            </a:extLst>
          </p:cNvPr>
          <p:cNvSpPr/>
          <p:nvPr/>
        </p:nvSpPr>
        <p:spPr>
          <a:xfrm>
            <a:off x="2032454" y="528635"/>
            <a:ext cx="4537675" cy="1049866"/>
          </a:xfrm>
          <a:prstGeom prst="wedgeEllipseCallout">
            <a:avLst>
              <a:gd name="adj1" fmla="val -57777"/>
              <a:gd name="adj2" fmla="val 59274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2000" dirty="0">
                <a:solidFill>
                  <a:schemeClr val="tx1"/>
                </a:solidFill>
                <a:latin typeface="Lato" panose="020F0502020204030203" pitchFamily="34" charset="77"/>
              </a:rPr>
              <a:t>What is the value of this bill?</a:t>
            </a:r>
          </a:p>
        </p:txBody>
      </p:sp>
    </p:spTree>
    <p:extLst>
      <p:ext uri="{BB962C8B-B14F-4D97-AF65-F5344CB8AC3E}">
        <p14:creationId xmlns:p14="http://schemas.microsoft.com/office/powerpoint/2010/main" val="4264334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65492-A7F4-1D4C-9703-290564D60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2800"/>
            <a:ext cx="10515600" cy="53641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Comparing money</a:t>
            </a:r>
          </a:p>
          <a:p>
            <a:pPr marL="514350" indent="-514350">
              <a:buFont typeface="+mj-lt"/>
              <a:buAutoNum type="arabicPeriod"/>
            </a:pPr>
            <a:r>
              <a:rPr lang="en-PH" dirty="0"/>
              <a:t>We can compare the amount of money using a value chart.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PH" dirty="0"/>
              <a:t>A tin of milk powder costs ₱500.00.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732BA5F-FD61-E442-AE29-308F45AC3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874597"/>
              </p:ext>
            </p:extLst>
          </p:nvPr>
        </p:nvGraphicFramePr>
        <p:xfrm>
          <a:off x="7264397" y="3429000"/>
          <a:ext cx="3115734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867">
                  <a:extLst>
                    <a:ext uri="{9D8B030D-6E8A-4147-A177-3AD203B41FA5}">
                      <a16:colId xmlns:a16="http://schemas.microsoft.com/office/drawing/2014/main" val="1945870002"/>
                    </a:ext>
                  </a:extLst>
                </a:gridCol>
                <a:gridCol w="1557867">
                  <a:extLst>
                    <a:ext uri="{9D8B030D-6E8A-4147-A177-3AD203B41FA5}">
                      <a16:colId xmlns:a16="http://schemas.microsoft.com/office/drawing/2014/main" val="17877312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Peso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Centavo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46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46978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3AAB46A-0F37-964E-93D3-34E2186E7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819" y="2746925"/>
            <a:ext cx="2372713" cy="28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89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65492-A7F4-1D4C-9703-290564D60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4934"/>
            <a:ext cx="10515600" cy="56520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PH" dirty="0"/>
              <a:t>A bottle of coffee powder cost ₱300.50.</a:t>
            </a:r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r>
              <a:rPr lang="en-PH" dirty="0"/>
              <a:t>Which costs more, the tin of milk powder or the bottle of coffee powder?</a:t>
            </a:r>
          </a:p>
          <a:p>
            <a:pPr marL="0" indent="0">
              <a:buNone/>
            </a:pPr>
            <a:r>
              <a:rPr lang="en-PH" dirty="0"/>
              <a:t>We compare the pesos first.</a:t>
            </a:r>
          </a:p>
          <a:p>
            <a:pPr marL="0" indent="0">
              <a:buNone/>
            </a:pPr>
            <a:r>
              <a:rPr lang="en-PH" dirty="0"/>
              <a:t>500 &gt; 300</a:t>
            </a:r>
          </a:p>
          <a:p>
            <a:pPr marL="0" indent="0">
              <a:buNone/>
            </a:pPr>
            <a:r>
              <a:rPr lang="en-PH" dirty="0"/>
              <a:t>The tin of milk powder costs more than</a:t>
            </a:r>
          </a:p>
          <a:p>
            <a:pPr marL="0" indent="0">
              <a:buNone/>
            </a:pPr>
            <a:r>
              <a:rPr lang="en-PH" dirty="0"/>
              <a:t>the bottle of coffee powder.</a:t>
            </a:r>
          </a:p>
          <a:p>
            <a:pPr marL="0" indent="0">
              <a:buNone/>
            </a:pPr>
            <a:endParaRPr lang="en-PH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732BA5F-FD61-E442-AE29-308F45AC3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217343"/>
              </p:ext>
            </p:extLst>
          </p:nvPr>
        </p:nvGraphicFramePr>
        <p:xfrm>
          <a:off x="6671734" y="2041789"/>
          <a:ext cx="306493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063">
                  <a:extLst>
                    <a:ext uri="{9D8B030D-6E8A-4147-A177-3AD203B41FA5}">
                      <a16:colId xmlns:a16="http://schemas.microsoft.com/office/drawing/2014/main" val="1945870002"/>
                    </a:ext>
                  </a:extLst>
                </a:gridCol>
                <a:gridCol w="1557867">
                  <a:extLst>
                    <a:ext uri="{9D8B030D-6E8A-4147-A177-3AD203B41FA5}">
                      <a16:colId xmlns:a16="http://schemas.microsoft.com/office/drawing/2014/main" val="17877312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Peso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Centavo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46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46978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D64E1AC-DC49-2C4C-86D3-632A6D483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995" y="959379"/>
            <a:ext cx="1169212" cy="23915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4766418-030B-EB4B-B2C1-286064BE76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9740"/>
              </p:ext>
            </p:extLst>
          </p:nvPr>
        </p:nvGraphicFramePr>
        <p:xfrm>
          <a:off x="7670802" y="4351124"/>
          <a:ext cx="306493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063">
                  <a:extLst>
                    <a:ext uri="{9D8B030D-6E8A-4147-A177-3AD203B41FA5}">
                      <a16:colId xmlns:a16="http://schemas.microsoft.com/office/drawing/2014/main" val="1945870002"/>
                    </a:ext>
                  </a:extLst>
                </a:gridCol>
                <a:gridCol w="1557867">
                  <a:extLst>
                    <a:ext uri="{9D8B030D-6E8A-4147-A177-3AD203B41FA5}">
                      <a16:colId xmlns:a16="http://schemas.microsoft.com/office/drawing/2014/main" val="17877312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Peso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Centavo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46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469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3741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603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65492-A7F4-1D4C-9703-290564D60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4934"/>
            <a:ext cx="10515600" cy="5652030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 startAt="2"/>
            </a:pPr>
            <a:r>
              <a:rPr lang="en-PH" dirty="0"/>
              <a:t>Compare the value of the coins.</a:t>
            </a:r>
          </a:p>
          <a:p>
            <a:pPr marL="0" indent="0" algn="just">
              <a:buNone/>
            </a:pPr>
            <a:endParaRPr lang="en-PH" dirty="0"/>
          </a:p>
          <a:p>
            <a:pPr marL="0" indent="0" algn="just">
              <a:buNone/>
            </a:pPr>
            <a:endParaRPr lang="en-PH" dirty="0"/>
          </a:p>
          <a:p>
            <a:pPr marL="0" indent="0" algn="just">
              <a:buNone/>
            </a:pPr>
            <a:endParaRPr lang="en-PH" dirty="0"/>
          </a:p>
          <a:p>
            <a:pPr marL="0" indent="0" algn="just">
              <a:buNone/>
            </a:pPr>
            <a:endParaRPr lang="en-PH" dirty="0"/>
          </a:p>
          <a:p>
            <a:pPr marL="0" indent="0" algn="just">
              <a:buNone/>
            </a:pPr>
            <a:r>
              <a:rPr lang="en-PH" dirty="0"/>
              <a:t>Which coin has a greater value?</a:t>
            </a:r>
          </a:p>
          <a:p>
            <a:pPr marL="0" indent="0" algn="just">
              <a:buNone/>
            </a:pPr>
            <a:r>
              <a:rPr lang="en-PH" dirty="0"/>
              <a:t>We compare the pesos first.						        Both values are 0.</a:t>
            </a:r>
          </a:p>
          <a:p>
            <a:pPr marL="0" indent="0" algn="just">
              <a:buNone/>
            </a:pPr>
            <a:r>
              <a:rPr lang="en-PH" dirty="0"/>
              <a:t>Next, we compare the centavos.					            25 &gt;10</a:t>
            </a:r>
          </a:p>
          <a:p>
            <a:pPr marL="0" indent="0" algn="just">
              <a:buNone/>
            </a:pPr>
            <a:r>
              <a:rPr lang="en-PH" dirty="0"/>
              <a:t>So 0.25 has a greater value than 0.10.</a:t>
            </a:r>
          </a:p>
          <a:p>
            <a:pPr marL="0" indent="0" algn="just">
              <a:buNone/>
            </a:pPr>
            <a:endParaRPr lang="en-PH" dirty="0"/>
          </a:p>
          <a:p>
            <a:pPr marL="0" indent="0" algn="just">
              <a:buNone/>
            </a:pP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4766418-030B-EB4B-B2C1-286064BE7673}"/>
              </a:ext>
            </a:extLst>
          </p:cNvPr>
          <p:cNvGraphicFramePr>
            <a:graphicFrameLocks noGrp="1"/>
          </p:cNvGraphicFramePr>
          <p:nvPr/>
        </p:nvGraphicFramePr>
        <p:xfrm>
          <a:off x="7467602" y="1178924"/>
          <a:ext cx="306493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063">
                  <a:extLst>
                    <a:ext uri="{9D8B030D-6E8A-4147-A177-3AD203B41FA5}">
                      <a16:colId xmlns:a16="http://schemas.microsoft.com/office/drawing/2014/main" val="1945870002"/>
                    </a:ext>
                  </a:extLst>
                </a:gridCol>
                <a:gridCol w="1557867">
                  <a:extLst>
                    <a:ext uri="{9D8B030D-6E8A-4147-A177-3AD203B41FA5}">
                      <a16:colId xmlns:a16="http://schemas.microsoft.com/office/drawing/2014/main" val="17877312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Peso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Centavo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46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469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Lato" panose="020F0502020204030203" pitchFamily="34" charset="77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374168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F79A9EF-30AC-7940-9886-8B1FC4496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981" y="1314767"/>
            <a:ext cx="1039284" cy="1031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8E558A-4FB2-284D-88FD-1294446B7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848" y="1469225"/>
            <a:ext cx="836083" cy="8593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80E98B-0227-534B-8F19-49508FE2904F}"/>
              </a:ext>
            </a:extLst>
          </p:cNvPr>
          <p:cNvSpPr txBox="1"/>
          <p:nvPr/>
        </p:nvSpPr>
        <p:spPr>
          <a:xfrm>
            <a:off x="1813981" y="2367644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ato" panose="020F0502020204030203" pitchFamily="34" charset="77"/>
              </a:rPr>
              <a:t>₱0.25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0465A9-DCDF-B04B-A0D9-2CA2C207A68B}"/>
              </a:ext>
            </a:extLst>
          </p:cNvPr>
          <p:cNvSpPr txBox="1"/>
          <p:nvPr/>
        </p:nvSpPr>
        <p:spPr>
          <a:xfrm>
            <a:off x="3930645" y="2367644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ato" panose="020F0502020204030203" pitchFamily="34" charset="77"/>
              </a:rPr>
              <a:t>₱0.10</a:t>
            </a:r>
          </a:p>
        </p:txBody>
      </p:sp>
    </p:spTree>
    <p:extLst>
      <p:ext uri="{BB962C8B-B14F-4D97-AF65-F5344CB8AC3E}">
        <p14:creationId xmlns:p14="http://schemas.microsoft.com/office/powerpoint/2010/main" val="3991297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8278</TotalTime>
  <Words>483</Words>
  <Application>Microsoft Macintosh PowerPoint</Application>
  <PresentationFormat>Widescreen</PresentationFormat>
  <Paragraphs>264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Lato</vt:lpstr>
      <vt:lpstr>Montserrat Medium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777</cp:revision>
  <cp:lastPrinted>2023-03-16T06:30:06Z</cp:lastPrinted>
  <dcterms:created xsi:type="dcterms:W3CDTF">2019-04-16T02:10:14Z</dcterms:created>
  <dcterms:modified xsi:type="dcterms:W3CDTF">2023-08-05T03:39:40Z</dcterms:modified>
</cp:coreProperties>
</file>